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15" r:id="rId4"/>
  </p:sldMasterIdLst>
  <p:notesMasterIdLst>
    <p:notesMasterId r:id="rId36"/>
  </p:notesMasterIdLst>
  <p:sldIdLst>
    <p:sldId id="2570" r:id="rId5"/>
    <p:sldId id="2598" r:id="rId6"/>
    <p:sldId id="2565" r:id="rId7"/>
    <p:sldId id="2567" r:id="rId8"/>
    <p:sldId id="2530" r:id="rId9"/>
    <p:sldId id="9924" r:id="rId10"/>
    <p:sldId id="9925" r:id="rId11"/>
    <p:sldId id="2577" r:id="rId12"/>
    <p:sldId id="2579" r:id="rId13"/>
    <p:sldId id="2595" r:id="rId14"/>
    <p:sldId id="2575" r:id="rId15"/>
    <p:sldId id="2576" r:id="rId16"/>
    <p:sldId id="2585" r:id="rId17"/>
    <p:sldId id="2518" r:id="rId18"/>
    <p:sldId id="2542" r:id="rId19"/>
    <p:sldId id="2531" r:id="rId20"/>
    <p:sldId id="2536" r:id="rId21"/>
    <p:sldId id="2490" r:id="rId22"/>
    <p:sldId id="2519" r:id="rId23"/>
    <p:sldId id="2520" r:id="rId24"/>
    <p:sldId id="2553" r:id="rId25"/>
    <p:sldId id="2557" r:id="rId26"/>
    <p:sldId id="2528" r:id="rId27"/>
    <p:sldId id="2561" r:id="rId28"/>
    <p:sldId id="2597" r:id="rId29"/>
    <p:sldId id="2496" r:id="rId30"/>
    <p:sldId id="2558" r:id="rId31"/>
    <p:sldId id="2559" r:id="rId32"/>
    <p:sldId id="2586" r:id="rId33"/>
    <p:sldId id="9927" r:id="rId34"/>
    <p:sldId id="2485" r:id="rId35"/>
  </p:sldIdLst>
  <p:sldSz cx="9144000" cy="6858000" type="screen4x3"/>
  <p:notesSz cx="7010400" cy="9296400"/>
  <p:embeddedFontLst>
    <p:embeddedFont>
      <p:font typeface="Ink Free" panose="03080402000500000000" pitchFamily="66" charset="0"/>
      <p:regular r:id="rId37"/>
    </p:embeddedFont>
    <p:embeddedFont>
      <p:font typeface="Libre Franklin"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268E10-CFD7-1842-DF3E-240AA69F2211}" name="Savastano, Linda" initials="LS" userId="S::Linda.Savastano@ride.ri.gov::3c3e2a97-942b-4df1-b601-b35cf127011a" providerId="AD"/>
  <p188:author id="{8446CB32-8E64-05E5-5970-C59C9948EDAD}" name="Salas, Veronica" initials="SV" userId="S::Veronica.Salas@ride.ri.gov::28cdd424-a21f-4338-b3df-3792d6167df9" providerId="AD"/>
  <p188:author id="{59639538-2F5F-9576-21E9-67DBF96FF948}" name="Votta, Peg" initials="" userId="S::Margaret.Votta@ride.ri.gov::eee573f9-6977-4394-8afa-f5ed1c69f83c" providerId="AD"/>
  <p188:author id="{6F0E663B-704E-8350-2F00-167D604623B2}" name="Roldán, Kelvin" initials="" userId="S::Kelvin.Roldan@ride.ri.gov::b93e9676-ec42-4f4b-a635-69d7c01eef4f" providerId="AD"/>
  <p188:author id="{19570A43-B738-8B6F-2C6A-03F96040850D}" name="Morente, Victor" initials="MV" userId="S::victor.morente@ride.ri.gov::1375ac46-d5be-44fb-99d1-34745cc565c0" providerId="AD"/>
  <p188:author id="{9852214A-B866-E2F7-C947-3030E8CDD74F}" name="Cullinane, Ashley" initials="CA" userId="S::ashley.cullinane@ride.ri.gov::a3355b30-1fa0-4d55-8cea-b56d78f71151" providerId="AD"/>
  <p188:author id="{5F329B75-0E86-7679-C1E7-66463DBCB747}" name="Cullinane, Ashley" initials="AC" userId="S::Ashley.Cullinane@ride.ri.gov::a3355b30-1fa0-4d55-8cea-b56d78f71151" providerId="AD"/>
  <p188:author id="{7A221E92-9071-3C19-91A3-AF45F1131A33}" name="Votta, Peg" initials="VP" userId="S::margaret.votta@ride.ri.gov::eee573f9-6977-4394-8afa-f5ed1c69f83c" providerId="AD"/>
  <p188:author id="{61505199-4453-A506-E04D-446BCE2D9CFA}" name="Roldán, Kelvin" initials="RK" userId="S::kelvin.roldan@ride.ri.gov::b93e9676-ec42-4f4b-a635-69d7c01eef4f" providerId="AD"/>
  <p188:author id="{D0045ACB-E1F0-9AC4-542B-AE3AC5B5B478}" name="Savastano, Linda" initials="SL" userId="S::linda.savastano@ride.ri.gov::3c3e2a97-942b-4df1-b601-b35cf127011a" providerId="AD"/>
  <p188:author id="{FB0CB3CE-79D2-80A3-AE50-A0F15F096594}" name="Salas, Veronica" initials="SV" userId="S::veronica.salas@ride.ri.gov::28cdd424-a21f-4338-b3df-3792d6167df9" providerId="AD"/>
  <p188:author id="{140F7EF4-6314-61DC-23C9-9512E3546125}" name="Danusis, Kristen" initials="DK" userId="S::kristen.danusis@ride.ri.gov::b23fe0e4-c946-4ad3-a93a-c927f599a0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CFF99"/>
    <a:srgbClr val="8FBAE4"/>
    <a:srgbClr val="FFFFCC"/>
    <a:srgbClr val="002060"/>
    <a:srgbClr val="CCFFCC"/>
    <a:srgbClr val="CCECFF"/>
    <a:srgbClr val="FFCC99"/>
    <a:srgbClr val="FFFF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CFE47E-F1CA-4EFA-BE9D-13FE3E3166CB}">
  <a:tblStyle styleId="{41CFE47E-F1CA-4EFA-BE9D-13FE3E3166C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659" autoAdjust="0"/>
    <p:restoredTop sz="80815" autoAdjust="0"/>
  </p:normalViewPr>
  <p:slideViewPr>
    <p:cSldViewPr snapToGrid="0">
      <p:cViewPr varScale="1">
        <p:scale>
          <a:sx n="86" d="100"/>
          <a:sy n="86" d="100"/>
        </p:scale>
        <p:origin x="2136" y="9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vastano, Linda" userId="3c3e2a97-942b-4df1-b601-b35cf127011a" providerId="ADAL" clId="{F13AE800-0B2A-4156-885A-664BB4471E5C}"/>
    <pc:docChg chg="delSld">
      <pc:chgData name="Savastano, Linda" userId="3c3e2a97-942b-4df1-b601-b35cf127011a" providerId="ADAL" clId="{F13AE800-0B2A-4156-885A-664BB4471E5C}" dt="2024-05-22T19:51:29.435" v="0" actId="47"/>
      <pc:docMkLst>
        <pc:docMk/>
      </pc:docMkLst>
      <pc:sldChg chg="del">
        <pc:chgData name="Savastano, Linda" userId="3c3e2a97-942b-4df1-b601-b35cf127011a" providerId="ADAL" clId="{F13AE800-0B2A-4156-885A-664BB4471E5C}" dt="2024-05-22T19:51:29.435" v="0" actId="47"/>
        <pc:sldMkLst>
          <pc:docMk/>
          <pc:sldMk cId="3562978223" sldId="2251"/>
        </pc:sldMkLst>
      </pc:sldChg>
      <pc:sldChg chg="del">
        <pc:chgData name="Savastano, Linda" userId="3c3e2a97-942b-4df1-b601-b35cf127011a" providerId="ADAL" clId="{F13AE800-0B2A-4156-885A-664BB4471E5C}" dt="2024-05-22T19:51:29.435" v="0" actId="47"/>
        <pc:sldMkLst>
          <pc:docMk/>
          <pc:sldMk cId="554690896" sldId="2311"/>
        </pc:sldMkLst>
      </pc:sldChg>
      <pc:sldChg chg="del">
        <pc:chgData name="Savastano, Linda" userId="3c3e2a97-942b-4df1-b601-b35cf127011a" providerId="ADAL" clId="{F13AE800-0B2A-4156-885A-664BB4471E5C}" dt="2024-05-22T19:51:29.435" v="0" actId="47"/>
        <pc:sldMkLst>
          <pc:docMk/>
          <pc:sldMk cId="4090322657" sldId="2342"/>
        </pc:sldMkLst>
      </pc:sldChg>
      <pc:sldChg chg="del">
        <pc:chgData name="Savastano, Linda" userId="3c3e2a97-942b-4df1-b601-b35cf127011a" providerId="ADAL" clId="{F13AE800-0B2A-4156-885A-664BB4471E5C}" dt="2024-05-22T19:51:29.435" v="0" actId="47"/>
        <pc:sldMkLst>
          <pc:docMk/>
          <pc:sldMk cId="171711687" sldId="2375"/>
        </pc:sldMkLst>
      </pc:sldChg>
      <pc:sldChg chg="del">
        <pc:chgData name="Savastano, Linda" userId="3c3e2a97-942b-4df1-b601-b35cf127011a" providerId="ADAL" clId="{F13AE800-0B2A-4156-885A-664BB4471E5C}" dt="2024-05-22T19:51:29.435" v="0" actId="47"/>
        <pc:sldMkLst>
          <pc:docMk/>
          <pc:sldMk cId="1381179950" sldId="2419"/>
        </pc:sldMkLst>
      </pc:sldChg>
      <pc:sldChg chg="del">
        <pc:chgData name="Savastano, Linda" userId="3c3e2a97-942b-4df1-b601-b35cf127011a" providerId="ADAL" clId="{F13AE800-0B2A-4156-885A-664BB4471E5C}" dt="2024-05-22T19:51:29.435" v="0" actId="47"/>
        <pc:sldMkLst>
          <pc:docMk/>
          <pc:sldMk cId="221603026" sldId="2443"/>
        </pc:sldMkLst>
      </pc:sldChg>
      <pc:sldChg chg="del">
        <pc:chgData name="Savastano, Linda" userId="3c3e2a97-942b-4df1-b601-b35cf127011a" providerId="ADAL" clId="{F13AE800-0B2A-4156-885A-664BB4471E5C}" dt="2024-05-22T19:51:29.435" v="0" actId="47"/>
        <pc:sldMkLst>
          <pc:docMk/>
          <pc:sldMk cId="896099886" sldId="2447"/>
        </pc:sldMkLst>
      </pc:sldChg>
      <pc:sldChg chg="del">
        <pc:chgData name="Savastano, Linda" userId="3c3e2a97-942b-4df1-b601-b35cf127011a" providerId="ADAL" clId="{F13AE800-0B2A-4156-885A-664BB4471E5C}" dt="2024-05-22T19:51:29.435" v="0" actId="47"/>
        <pc:sldMkLst>
          <pc:docMk/>
          <pc:sldMk cId="652471484" sldId="2482"/>
        </pc:sldMkLst>
      </pc:sldChg>
      <pc:sldChg chg="del">
        <pc:chgData name="Savastano, Linda" userId="3c3e2a97-942b-4df1-b601-b35cf127011a" providerId="ADAL" clId="{F13AE800-0B2A-4156-885A-664BB4471E5C}" dt="2024-05-22T19:51:29.435" v="0" actId="47"/>
        <pc:sldMkLst>
          <pc:docMk/>
          <pc:sldMk cId="1760982048" sldId="2484"/>
        </pc:sldMkLst>
      </pc:sldChg>
      <pc:sldChg chg="del">
        <pc:chgData name="Savastano, Linda" userId="3c3e2a97-942b-4df1-b601-b35cf127011a" providerId="ADAL" clId="{F13AE800-0B2A-4156-885A-664BB4471E5C}" dt="2024-05-22T19:51:29.435" v="0" actId="47"/>
        <pc:sldMkLst>
          <pc:docMk/>
          <pc:sldMk cId="2344810010" sldId="2513"/>
        </pc:sldMkLst>
      </pc:sldChg>
      <pc:sldChg chg="del">
        <pc:chgData name="Savastano, Linda" userId="3c3e2a97-942b-4df1-b601-b35cf127011a" providerId="ADAL" clId="{F13AE800-0B2A-4156-885A-664BB4471E5C}" dt="2024-05-22T19:51:29.435" v="0" actId="47"/>
        <pc:sldMkLst>
          <pc:docMk/>
          <pc:sldMk cId="599342387" sldId="2525"/>
        </pc:sldMkLst>
      </pc:sldChg>
      <pc:sldChg chg="del">
        <pc:chgData name="Savastano, Linda" userId="3c3e2a97-942b-4df1-b601-b35cf127011a" providerId="ADAL" clId="{F13AE800-0B2A-4156-885A-664BB4471E5C}" dt="2024-05-22T19:51:29.435" v="0" actId="47"/>
        <pc:sldMkLst>
          <pc:docMk/>
          <pc:sldMk cId="2214393322" sldId="2563"/>
        </pc:sldMkLst>
      </pc:sldChg>
      <pc:sldChg chg="del">
        <pc:chgData name="Savastano, Linda" userId="3c3e2a97-942b-4df1-b601-b35cf127011a" providerId="ADAL" clId="{F13AE800-0B2A-4156-885A-664BB4471E5C}" dt="2024-05-22T19:51:29.435" v="0" actId="47"/>
        <pc:sldMkLst>
          <pc:docMk/>
          <pc:sldMk cId="824240497" sldId="2564"/>
        </pc:sldMkLst>
      </pc:sldChg>
      <pc:sldChg chg="del">
        <pc:chgData name="Savastano, Linda" userId="3c3e2a97-942b-4df1-b601-b35cf127011a" providerId="ADAL" clId="{F13AE800-0B2A-4156-885A-664BB4471E5C}" dt="2024-05-22T19:51:29.435" v="0" actId="47"/>
        <pc:sldMkLst>
          <pc:docMk/>
          <pc:sldMk cId="3578677868" sldId="2569"/>
        </pc:sldMkLst>
      </pc:sldChg>
      <pc:sldChg chg="del">
        <pc:chgData name="Savastano, Linda" userId="3c3e2a97-942b-4df1-b601-b35cf127011a" providerId="ADAL" clId="{F13AE800-0B2A-4156-885A-664BB4471E5C}" dt="2024-05-22T19:51:29.435" v="0" actId="47"/>
        <pc:sldMkLst>
          <pc:docMk/>
          <pc:sldMk cId="1932805576" sldId="2572"/>
        </pc:sldMkLst>
      </pc:sldChg>
      <pc:sldChg chg="del">
        <pc:chgData name="Savastano, Linda" userId="3c3e2a97-942b-4df1-b601-b35cf127011a" providerId="ADAL" clId="{F13AE800-0B2A-4156-885A-664BB4471E5C}" dt="2024-05-22T19:51:29.435" v="0" actId="47"/>
        <pc:sldMkLst>
          <pc:docMk/>
          <pc:sldMk cId="1365145148" sldId="2573"/>
        </pc:sldMkLst>
      </pc:sldChg>
      <pc:sldChg chg="del">
        <pc:chgData name="Savastano, Linda" userId="3c3e2a97-942b-4df1-b601-b35cf127011a" providerId="ADAL" clId="{F13AE800-0B2A-4156-885A-664BB4471E5C}" dt="2024-05-22T19:51:29.435" v="0" actId="47"/>
        <pc:sldMkLst>
          <pc:docMk/>
          <pc:sldMk cId="109448836" sldId="2580"/>
        </pc:sldMkLst>
      </pc:sldChg>
      <pc:sldChg chg="del">
        <pc:chgData name="Savastano, Linda" userId="3c3e2a97-942b-4df1-b601-b35cf127011a" providerId="ADAL" clId="{F13AE800-0B2A-4156-885A-664BB4471E5C}" dt="2024-05-22T19:51:29.435" v="0" actId="47"/>
        <pc:sldMkLst>
          <pc:docMk/>
          <pc:sldMk cId="1279544208" sldId="2581"/>
        </pc:sldMkLst>
      </pc:sldChg>
      <pc:sldChg chg="del">
        <pc:chgData name="Savastano, Linda" userId="3c3e2a97-942b-4df1-b601-b35cf127011a" providerId="ADAL" clId="{F13AE800-0B2A-4156-885A-664BB4471E5C}" dt="2024-05-22T19:51:29.435" v="0" actId="47"/>
        <pc:sldMkLst>
          <pc:docMk/>
          <pc:sldMk cId="944210946" sldId="2583"/>
        </pc:sldMkLst>
      </pc:sldChg>
      <pc:sldChg chg="del">
        <pc:chgData name="Savastano, Linda" userId="3c3e2a97-942b-4df1-b601-b35cf127011a" providerId="ADAL" clId="{F13AE800-0B2A-4156-885A-664BB4471E5C}" dt="2024-05-22T19:51:29.435" v="0" actId="47"/>
        <pc:sldMkLst>
          <pc:docMk/>
          <pc:sldMk cId="2516058297" sldId="2584"/>
        </pc:sldMkLst>
      </pc:sldChg>
      <pc:sldChg chg="del">
        <pc:chgData name="Savastano, Linda" userId="3c3e2a97-942b-4df1-b601-b35cf127011a" providerId="ADAL" clId="{F13AE800-0B2A-4156-885A-664BB4471E5C}" dt="2024-05-22T19:51:29.435" v="0" actId="47"/>
        <pc:sldMkLst>
          <pc:docMk/>
          <pc:sldMk cId="4259348041" sldId="2591"/>
        </pc:sldMkLst>
      </pc:sldChg>
      <pc:sldChg chg="del">
        <pc:chgData name="Savastano, Linda" userId="3c3e2a97-942b-4df1-b601-b35cf127011a" providerId="ADAL" clId="{F13AE800-0B2A-4156-885A-664BB4471E5C}" dt="2024-05-22T19:51:29.435" v="0" actId="47"/>
        <pc:sldMkLst>
          <pc:docMk/>
          <pc:sldMk cId="2494841096" sldId="2594"/>
        </pc:sldMkLst>
      </pc:sldChg>
      <pc:sldChg chg="del">
        <pc:chgData name="Savastano, Linda" userId="3c3e2a97-942b-4df1-b601-b35cf127011a" providerId="ADAL" clId="{F13AE800-0B2A-4156-885A-664BB4471E5C}" dt="2024-05-22T19:51:29.435" v="0" actId="47"/>
        <pc:sldMkLst>
          <pc:docMk/>
          <pc:sldMk cId="568179232" sldId="9922"/>
        </pc:sldMkLst>
      </pc:sldChg>
      <pc:sldChg chg="del">
        <pc:chgData name="Savastano, Linda" userId="3c3e2a97-942b-4df1-b601-b35cf127011a" providerId="ADAL" clId="{F13AE800-0B2A-4156-885A-664BB4471E5C}" dt="2024-05-22T19:51:29.435" v="0" actId="47"/>
        <pc:sldMkLst>
          <pc:docMk/>
          <pc:sldMk cId="2269975171" sldId="9923"/>
        </pc:sldMkLst>
      </pc:sldChg>
      <pc:sldChg chg="del">
        <pc:chgData name="Savastano, Linda" userId="3c3e2a97-942b-4df1-b601-b35cf127011a" providerId="ADAL" clId="{F13AE800-0B2A-4156-885A-664BB4471E5C}" dt="2024-05-22T19:51:29.435" v="0" actId="47"/>
        <pc:sldMkLst>
          <pc:docMk/>
          <pc:sldMk cId="560568937" sldId="9926"/>
        </pc:sldMkLst>
      </pc:sldChg>
      <pc:sldMasterChg chg="delSldLayout">
        <pc:chgData name="Savastano, Linda" userId="3c3e2a97-942b-4df1-b601-b35cf127011a" providerId="ADAL" clId="{F13AE800-0B2A-4156-885A-664BB4471E5C}" dt="2024-05-22T19:51:29.435" v="0" actId="47"/>
        <pc:sldMasterMkLst>
          <pc:docMk/>
          <pc:sldMasterMk cId="0" sldId="2147483715"/>
        </pc:sldMasterMkLst>
        <pc:sldLayoutChg chg="del">
          <pc:chgData name="Savastano, Linda" userId="3c3e2a97-942b-4df1-b601-b35cf127011a" providerId="ADAL" clId="{F13AE800-0B2A-4156-885A-664BB4471E5C}" dt="2024-05-22T19:51:29.435" v="0" actId="47"/>
          <pc:sldLayoutMkLst>
            <pc:docMk/>
            <pc:sldMasterMk cId="0" sldId="2147483715"/>
            <pc:sldLayoutMk cId="0" sldId="2147483777"/>
          </pc:sldLayoutMkLst>
        </pc:sldLayoutChg>
        <pc:sldLayoutChg chg="del">
          <pc:chgData name="Savastano, Linda" userId="3c3e2a97-942b-4df1-b601-b35cf127011a" providerId="ADAL" clId="{F13AE800-0B2A-4156-885A-664BB4471E5C}" dt="2024-05-22T19:51:29.435" v="0" actId="47"/>
          <pc:sldLayoutMkLst>
            <pc:docMk/>
            <pc:sldMasterMk cId="0" sldId="2147483715"/>
            <pc:sldLayoutMk cId="1352243214" sldId="214748378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ridoe-my.sharepoint.com/personal/linda_savastano_ride_ri_gov/Documents/LSavastano/Chronic_Absenteeism/CA_CA%20Data%20six%20years%20or%20more%20April%202024/Data%20Analysis/Data%20for%20Chronically%20Absent%20Analyses_FiveY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ridoe-my.sharepoint.com/personal/linda_savastano_ride_ri_gov/Documents/LSavastano/Chronic_Absenteeism/CA_CA%20Data%20six%20years%20or%20more%20April%202024/Data%20Analysis/Data%20for%20Chronically%20Absent%20Analyses_FiveYr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ridoe-my.sharepoint.com/personal/linda_savastano_ride_ri_gov/Documents/LSavastano/Chronic_Absenteeism/CA_CA%20Data%20six%20years%20or%20more%20April%202024/Data%20Analysis/Data%20for%20Chronically%20Absent%20Analyses_FiveYr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ridoe-my.sharepoint.com/personal/linda_savastano_ride_ri_gov/Documents/LSavastano/Chronic_Absenteeism/CA_CA%20Data%20six%20years%20or%20more%20April%202024/Data%20Analysis/Data%20for%20Chronically%20Absent%20Analyses_FiveYr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ridoe-my.sharepoint.com/personal/linda_savastano_ride_ri_gov/Documents/LSavastano/Chronic_Absenteeism/CA_CA%20Data%20six%20years%20or%20more%20April%202024/Data%20Analysis/Data%20for%20Chronically%20Absent%20Analyses_FiveYr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ridoe-my.sharepoint.com/personal/linda_savastano_ride_ri_gov/Documents/LSavastano/Chronic_Absenteeism/CA_CA%20Data%20six%20years%20or%20more%20April%202024/Data%20Analysis/Data%20for%20Chronically%20Absent%20Analyses_FiveYr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68455576788911"/>
          <c:y val="3.8586118443639822E-2"/>
          <c:w val="0.79964604756271418"/>
          <c:h val="0.83416421003553953"/>
        </c:manualLayout>
      </c:layout>
      <c:barChart>
        <c:barDir val="bar"/>
        <c:grouping val="stacked"/>
        <c:varyColors val="0"/>
        <c:ser>
          <c:idx val="0"/>
          <c:order val="0"/>
          <c:tx>
            <c:strRef>
              <c:f>'[Data for Chronically Absent Analyses_FiveYrs.xlsx]Data ALL'!$J$79209</c:f>
              <c:strCache>
                <c:ptCount val="1"/>
                <c:pt idx="0">
                  <c:v>Not 5+ Years Chronically Absent</c:v>
                </c:pt>
              </c:strCache>
            </c:strRef>
          </c:tx>
          <c:spPr>
            <a:solidFill>
              <a:srgbClr val="CCE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for Chronically Absent Analyses_FiveYrs.xlsx]Data ALL'!$I$79210:$I$79217</c:f>
              <c:strCache>
                <c:ptCount val="8"/>
                <c:pt idx="0">
                  <c:v>Grade 5</c:v>
                </c:pt>
                <c:pt idx="1">
                  <c:v>Grade 6</c:v>
                </c:pt>
                <c:pt idx="2">
                  <c:v>Grade 7</c:v>
                </c:pt>
                <c:pt idx="3">
                  <c:v>Grade 8</c:v>
                </c:pt>
                <c:pt idx="4">
                  <c:v>Grade 9</c:v>
                </c:pt>
                <c:pt idx="5">
                  <c:v>Grade 10</c:v>
                </c:pt>
                <c:pt idx="6">
                  <c:v>Grade 11</c:v>
                </c:pt>
                <c:pt idx="7">
                  <c:v>Grade 12</c:v>
                </c:pt>
              </c:strCache>
            </c:strRef>
          </c:cat>
          <c:val>
            <c:numRef>
              <c:f>'[Data for Chronically Absent Analyses_FiveYrs.xlsx]Data ALL'!$J$79210:$J$79217</c:f>
              <c:numCache>
                <c:formatCode>0%</c:formatCode>
                <c:ptCount val="8"/>
                <c:pt idx="0">
                  <c:v>0.96629683902030561</c:v>
                </c:pt>
                <c:pt idx="1">
                  <c:v>0.94672304439746302</c:v>
                </c:pt>
                <c:pt idx="2">
                  <c:v>0.95041834521227142</c:v>
                </c:pt>
                <c:pt idx="3">
                  <c:v>0.94922714709796296</c:v>
                </c:pt>
                <c:pt idx="4">
                  <c:v>0.93470993117010814</c:v>
                </c:pt>
                <c:pt idx="5">
                  <c:v>0.94323936932632579</c:v>
                </c:pt>
                <c:pt idx="6">
                  <c:v>0.94128529698149954</c:v>
                </c:pt>
                <c:pt idx="7">
                  <c:v>0.94506166547752524</c:v>
                </c:pt>
              </c:numCache>
            </c:numRef>
          </c:val>
          <c:extLst>
            <c:ext xmlns:c16="http://schemas.microsoft.com/office/drawing/2014/chart" uri="{C3380CC4-5D6E-409C-BE32-E72D297353CC}">
              <c16:uniqueId val="{00000000-9EEE-48AA-93E4-BF9173F53456}"/>
            </c:ext>
          </c:extLst>
        </c:ser>
        <c:ser>
          <c:idx val="1"/>
          <c:order val="1"/>
          <c:tx>
            <c:strRef>
              <c:f>'[Data for Chronically Absent Analyses_FiveYrs.xlsx]Data ALL'!$K$79209</c:f>
              <c:strCache>
                <c:ptCount val="1"/>
                <c:pt idx="0">
                  <c:v>5+ Years Chronically Absent</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for Chronically Absent Analyses_FiveYrs.xlsx]Data ALL'!$I$79210:$I$79217</c:f>
              <c:strCache>
                <c:ptCount val="8"/>
                <c:pt idx="0">
                  <c:v>Grade 5</c:v>
                </c:pt>
                <c:pt idx="1">
                  <c:v>Grade 6</c:v>
                </c:pt>
                <c:pt idx="2">
                  <c:v>Grade 7</c:v>
                </c:pt>
                <c:pt idx="3">
                  <c:v>Grade 8</c:v>
                </c:pt>
                <c:pt idx="4">
                  <c:v>Grade 9</c:v>
                </c:pt>
                <c:pt idx="5">
                  <c:v>Grade 10</c:v>
                </c:pt>
                <c:pt idx="6">
                  <c:v>Grade 11</c:v>
                </c:pt>
                <c:pt idx="7">
                  <c:v>Grade 12</c:v>
                </c:pt>
              </c:strCache>
            </c:strRef>
          </c:cat>
          <c:val>
            <c:numRef>
              <c:f>'[Data for Chronically Absent Analyses_FiveYrs.xlsx]Data ALL'!$K$79210:$K$79217</c:f>
              <c:numCache>
                <c:formatCode>0%</c:formatCode>
                <c:ptCount val="8"/>
                <c:pt idx="0">
                  <c:v>3.370316097969437E-2</c:v>
                </c:pt>
                <c:pt idx="1">
                  <c:v>5.3276955602537E-2</c:v>
                </c:pt>
                <c:pt idx="2">
                  <c:v>4.9581654787728538E-2</c:v>
                </c:pt>
                <c:pt idx="3">
                  <c:v>5.0772852902037056E-2</c:v>
                </c:pt>
                <c:pt idx="4">
                  <c:v>6.5290068829891842E-2</c:v>
                </c:pt>
                <c:pt idx="5">
                  <c:v>5.6760630673674151E-2</c:v>
                </c:pt>
                <c:pt idx="6">
                  <c:v>5.8714703018500486E-2</c:v>
                </c:pt>
                <c:pt idx="7">
                  <c:v>5.493833452247477E-2</c:v>
                </c:pt>
              </c:numCache>
            </c:numRef>
          </c:val>
          <c:extLst>
            <c:ext xmlns:c16="http://schemas.microsoft.com/office/drawing/2014/chart" uri="{C3380CC4-5D6E-409C-BE32-E72D297353CC}">
              <c16:uniqueId val="{00000001-9EEE-48AA-93E4-BF9173F53456}"/>
            </c:ext>
          </c:extLst>
        </c:ser>
        <c:dLbls>
          <c:dLblPos val="ctr"/>
          <c:showLegendKey val="0"/>
          <c:showVal val="1"/>
          <c:showCatName val="0"/>
          <c:showSerName val="0"/>
          <c:showPercent val="0"/>
          <c:showBubbleSize val="0"/>
        </c:dLbls>
        <c:gapWidth val="150"/>
        <c:overlap val="100"/>
        <c:axId val="1176590111"/>
        <c:axId val="1176590591"/>
      </c:barChart>
      <c:catAx>
        <c:axId val="1176590111"/>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76590591"/>
        <c:crosses val="autoZero"/>
        <c:auto val="1"/>
        <c:lblAlgn val="ctr"/>
        <c:lblOffset val="100"/>
        <c:noMultiLvlLbl val="0"/>
      </c:catAx>
      <c:valAx>
        <c:axId val="1176590591"/>
        <c:scaling>
          <c:orientation val="minMax"/>
          <c:max val="1"/>
          <c:min val="0"/>
        </c:scaling>
        <c:delete val="1"/>
        <c:axPos val="b"/>
        <c:numFmt formatCode="0%" sourceLinked="1"/>
        <c:majorTickMark val="out"/>
        <c:minorTickMark val="none"/>
        <c:tickLblPos val="nextTo"/>
        <c:crossAx val="1176590111"/>
        <c:crosses val="autoZero"/>
        <c:crossBetween val="between"/>
        <c:minorUnit val="1"/>
      </c:valAx>
      <c:spPr>
        <a:noFill/>
        <a:ln>
          <a:noFill/>
        </a:ln>
        <a:effectLst/>
      </c:spPr>
    </c:plotArea>
    <c:legend>
      <c:legendPos val="b"/>
      <c:legendEntry>
        <c:idx val="0"/>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for Chronically Absent Analyses_FiveYrs.xlsx]Data_5Plus'!$I$4223:$I$4230</c:f>
              <c:strCache>
                <c:ptCount val="8"/>
                <c:pt idx="0">
                  <c:v>Grade 5</c:v>
                </c:pt>
                <c:pt idx="1">
                  <c:v>Grade 6</c:v>
                </c:pt>
                <c:pt idx="2">
                  <c:v>Grade 7</c:v>
                </c:pt>
                <c:pt idx="3">
                  <c:v>Grade 8</c:v>
                </c:pt>
                <c:pt idx="4">
                  <c:v>Grade 9</c:v>
                </c:pt>
                <c:pt idx="5">
                  <c:v>Grade 10</c:v>
                </c:pt>
                <c:pt idx="6">
                  <c:v>Grade 11</c:v>
                </c:pt>
                <c:pt idx="7">
                  <c:v>Grade 12</c:v>
                </c:pt>
              </c:strCache>
            </c:strRef>
          </c:cat>
          <c:val>
            <c:numRef>
              <c:f>'[Data for Chronically Absent Analyses_FiveYrs.xlsx]Data_5Plus'!$J$4223:$J$4230</c:f>
              <c:numCache>
                <c:formatCode>0%</c:formatCode>
                <c:ptCount val="8"/>
                <c:pt idx="0">
                  <c:v>7.6630176106615891E-2</c:v>
                </c:pt>
                <c:pt idx="1">
                  <c:v>0.1199428843407901</c:v>
                </c:pt>
                <c:pt idx="2">
                  <c:v>0.1142313184198001</c:v>
                </c:pt>
                <c:pt idx="3">
                  <c:v>0.11803902903379343</c:v>
                </c:pt>
                <c:pt idx="4">
                  <c:v>0.15801999048072346</c:v>
                </c:pt>
                <c:pt idx="5">
                  <c:v>0.14136125654450263</c:v>
                </c:pt>
                <c:pt idx="6">
                  <c:v>0.14350309376487386</c:v>
                </c:pt>
                <c:pt idx="7">
                  <c:v>0.12827225130890052</c:v>
                </c:pt>
              </c:numCache>
            </c:numRef>
          </c:val>
          <c:extLst>
            <c:ext xmlns:c16="http://schemas.microsoft.com/office/drawing/2014/chart" uri="{C3380CC4-5D6E-409C-BE32-E72D297353CC}">
              <c16:uniqueId val="{00000000-35A1-42BB-AD0E-6FF04AF1ACB2}"/>
            </c:ext>
          </c:extLst>
        </c:ser>
        <c:dLbls>
          <c:dLblPos val="outEnd"/>
          <c:showLegendKey val="0"/>
          <c:showVal val="1"/>
          <c:showCatName val="0"/>
          <c:showSerName val="0"/>
          <c:showPercent val="0"/>
          <c:showBubbleSize val="0"/>
        </c:dLbls>
        <c:gapWidth val="219"/>
        <c:overlap val="-27"/>
        <c:axId val="1188364079"/>
        <c:axId val="1188365519"/>
      </c:barChart>
      <c:catAx>
        <c:axId val="1188364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8365519"/>
        <c:crosses val="autoZero"/>
        <c:auto val="1"/>
        <c:lblAlgn val="ctr"/>
        <c:lblOffset val="100"/>
        <c:noMultiLvlLbl val="0"/>
      </c:catAx>
      <c:valAx>
        <c:axId val="1188365519"/>
        <c:scaling>
          <c:orientation val="minMax"/>
        </c:scaling>
        <c:delete val="1"/>
        <c:axPos val="l"/>
        <c:numFmt formatCode="0%" sourceLinked="1"/>
        <c:majorTickMark val="none"/>
        <c:minorTickMark val="none"/>
        <c:tickLblPos val="nextTo"/>
        <c:crossAx val="11883640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'[Data for Chronically Absent Analyses_FiveYrs.xlsx]Data ALL'!$J$79255</c:f>
              <c:strCache>
                <c:ptCount val="1"/>
                <c:pt idx="0">
                  <c:v>Not 5+ Years Chronically Absent</c:v>
                </c:pt>
              </c:strCache>
            </c:strRef>
          </c:tx>
          <c:spPr>
            <a:solidFill>
              <a:srgbClr val="CCE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for Chronically Absent Analyses_FiveYrs.xlsx]Data ALL'!$I$79256:$I$79262</c:f>
              <c:strCache>
                <c:ptCount val="7"/>
                <c:pt idx="0">
                  <c:v>White</c:v>
                </c:pt>
                <c:pt idx="1">
                  <c:v>Black</c:v>
                </c:pt>
                <c:pt idx="2">
                  <c:v>Hispanic</c:v>
                </c:pt>
                <c:pt idx="3">
                  <c:v>Two or More Races</c:v>
                </c:pt>
                <c:pt idx="4">
                  <c:v>Asian</c:v>
                </c:pt>
                <c:pt idx="5">
                  <c:v>American Indian or Alaska Native</c:v>
                </c:pt>
                <c:pt idx="6">
                  <c:v>Native Hawaiian or Other Pacific Islander</c:v>
                </c:pt>
              </c:strCache>
            </c:strRef>
          </c:cat>
          <c:val>
            <c:numRef>
              <c:f>'[Data for Chronically Absent Analyses_FiveYrs.xlsx]Data ALL'!$J$79256:$J$79262</c:f>
              <c:numCache>
                <c:formatCode>0%</c:formatCode>
                <c:ptCount val="7"/>
                <c:pt idx="0">
                  <c:v>0.9701927986190465</c:v>
                </c:pt>
                <c:pt idx="1">
                  <c:v>0.93359052080462934</c:v>
                </c:pt>
                <c:pt idx="2">
                  <c:v>0.91263736263736261</c:v>
                </c:pt>
                <c:pt idx="3">
                  <c:v>0.93145369891360574</c:v>
                </c:pt>
                <c:pt idx="4">
                  <c:v>0.96472868217054264</c:v>
                </c:pt>
                <c:pt idx="5">
                  <c:v>0.88752196836555364</c:v>
                </c:pt>
                <c:pt idx="6">
                  <c:v>0.93965517241379315</c:v>
                </c:pt>
              </c:numCache>
            </c:numRef>
          </c:val>
          <c:extLst>
            <c:ext xmlns:c16="http://schemas.microsoft.com/office/drawing/2014/chart" uri="{C3380CC4-5D6E-409C-BE32-E72D297353CC}">
              <c16:uniqueId val="{00000000-C513-48F7-9144-EBD8EDBEF1B5}"/>
            </c:ext>
          </c:extLst>
        </c:ser>
        <c:ser>
          <c:idx val="1"/>
          <c:order val="1"/>
          <c:tx>
            <c:strRef>
              <c:f>'[Data for Chronically Absent Analyses_FiveYrs.xlsx]Data ALL'!$K$79255</c:f>
              <c:strCache>
                <c:ptCount val="1"/>
                <c:pt idx="0">
                  <c:v>5+ Years Chronically Absent</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'[Data for Chronically Absent Analyses_FiveYrs.xlsx]Data ALL'!$I$79256:$I$79262</c:f>
              <c:strCache>
                <c:ptCount val="7"/>
                <c:pt idx="0">
                  <c:v>White</c:v>
                </c:pt>
                <c:pt idx="1">
                  <c:v>Black</c:v>
                </c:pt>
                <c:pt idx="2">
                  <c:v>Hispanic</c:v>
                </c:pt>
                <c:pt idx="3">
                  <c:v>Two or More Races</c:v>
                </c:pt>
                <c:pt idx="4">
                  <c:v>Asian</c:v>
                </c:pt>
                <c:pt idx="5">
                  <c:v>American Indian or Alaska Native</c:v>
                </c:pt>
                <c:pt idx="6">
                  <c:v>Native Hawaiian or Other Pacific Islander</c:v>
                </c:pt>
              </c:strCache>
            </c:strRef>
          </c:cat>
          <c:val>
            <c:numRef>
              <c:f>'[Data for Chronically Absent Analyses_FiveYrs.xlsx]Data ALL'!$K$79256:$K$79262</c:f>
              <c:numCache>
                <c:formatCode>0%</c:formatCode>
                <c:ptCount val="7"/>
                <c:pt idx="0">
                  <c:v>2.9807201380953538E-2</c:v>
                </c:pt>
                <c:pt idx="1">
                  <c:v>6.640947919537063E-2</c:v>
                </c:pt>
                <c:pt idx="2">
                  <c:v>8.7362637362637358E-2</c:v>
                </c:pt>
                <c:pt idx="3">
                  <c:v>6.8546301086394201E-2</c:v>
                </c:pt>
                <c:pt idx="4">
                  <c:v>3.5271317829457367E-2</c:v>
                </c:pt>
                <c:pt idx="5">
                  <c:v>0.11247803163444639</c:v>
                </c:pt>
                <c:pt idx="6">
                  <c:v>6.0344827586206899E-2</c:v>
                </c:pt>
              </c:numCache>
            </c:numRef>
          </c:val>
          <c:extLst>
            <c:ext xmlns:c16="http://schemas.microsoft.com/office/drawing/2014/chart" uri="{C3380CC4-5D6E-409C-BE32-E72D297353CC}">
              <c16:uniqueId val="{00000001-C513-48F7-9144-EBD8EDBEF1B5}"/>
            </c:ext>
          </c:extLst>
        </c:ser>
        <c:dLbls>
          <c:dLblPos val="ctr"/>
          <c:showLegendKey val="0"/>
          <c:showVal val="1"/>
          <c:showCatName val="0"/>
          <c:showSerName val="0"/>
          <c:showPercent val="0"/>
          <c:showBubbleSize val="0"/>
        </c:dLbls>
        <c:gapWidth val="150"/>
        <c:overlap val="100"/>
        <c:axId val="168977551"/>
        <c:axId val="168985231"/>
      </c:barChart>
      <c:catAx>
        <c:axId val="168977551"/>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68985231"/>
        <c:crosses val="autoZero"/>
        <c:auto val="1"/>
        <c:lblAlgn val="ctr"/>
        <c:lblOffset val="100"/>
        <c:noMultiLvlLbl val="0"/>
      </c:catAx>
      <c:valAx>
        <c:axId val="168985231"/>
        <c:scaling>
          <c:orientation val="minMax"/>
          <c:max val="1"/>
          <c:min val="0"/>
        </c:scaling>
        <c:delete val="1"/>
        <c:axPos val="b"/>
        <c:numFmt formatCode="0%" sourceLinked="1"/>
        <c:majorTickMark val="out"/>
        <c:minorTickMark val="none"/>
        <c:tickLblPos val="nextTo"/>
        <c:crossAx val="168977551"/>
        <c:crosses val="autoZero"/>
        <c:crossBetween val="between"/>
        <c:minorUnit val="1"/>
      </c:valAx>
      <c:spPr>
        <a:noFill/>
        <a:ln>
          <a:noFill/>
        </a:ln>
        <a:effectLst/>
      </c:spPr>
    </c:plotArea>
    <c:legend>
      <c:legendPos val="b"/>
      <c:layout>
        <c:manualLayout>
          <c:xMode val="edge"/>
          <c:yMode val="edge"/>
          <c:x val="3.1441235665717153E-2"/>
          <c:y val="0.85727617224340824"/>
          <c:w val="0.92967615238210544"/>
          <c:h val="0.12283284184499597"/>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for Chronically Absent Analyses_FiveYrs.xlsx]Data_5Plus'!$N$4227:$N$4233</c:f>
              <c:strCache>
                <c:ptCount val="7"/>
                <c:pt idx="0">
                  <c:v>White</c:v>
                </c:pt>
                <c:pt idx="1">
                  <c:v>Black</c:v>
                </c:pt>
                <c:pt idx="2">
                  <c:v>Hispanic</c:v>
                </c:pt>
                <c:pt idx="3">
                  <c:v>Two or More Races</c:v>
                </c:pt>
                <c:pt idx="4">
                  <c:v>Asian</c:v>
                </c:pt>
                <c:pt idx="5">
                  <c:v>American Indian or Alaska Native</c:v>
                </c:pt>
                <c:pt idx="6">
                  <c:v>Native Hawaiian or Other Pacific Islander</c:v>
                </c:pt>
              </c:strCache>
            </c:strRef>
          </c:cat>
          <c:val>
            <c:numRef>
              <c:f>'[Data for Chronically Absent Analyses_FiveYrs.xlsx]Data_5Plus'!$O$4227:$O$4233</c:f>
              <c:numCache>
                <c:formatCode>0.0%</c:formatCode>
                <c:ptCount val="7"/>
                <c:pt idx="0">
                  <c:v>0.29176582579723942</c:v>
                </c:pt>
                <c:pt idx="1">
                  <c:v>0.11470728224654926</c:v>
                </c:pt>
                <c:pt idx="2">
                  <c:v>0.49190861494526417</c:v>
                </c:pt>
                <c:pt idx="3">
                  <c:v>6.3065207044264632E-2</c:v>
                </c:pt>
                <c:pt idx="4">
                  <c:v>2.1656354117087103E-2</c:v>
                </c:pt>
                <c:pt idx="5">
                  <c:v>1.5230842455973346E-2</c:v>
                </c:pt>
                <c:pt idx="6">
                  <c:v>1.6658733936220848E-3</c:v>
                </c:pt>
              </c:numCache>
            </c:numRef>
          </c:val>
          <c:extLst>
            <c:ext xmlns:c16="http://schemas.microsoft.com/office/drawing/2014/chart" uri="{C3380CC4-5D6E-409C-BE32-E72D297353CC}">
              <c16:uniqueId val="{00000000-6AEB-438E-9076-A2B0092C9C29}"/>
            </c:ext>
          </c:extLst>
        </c:ser>
        <c:dLbls>
          <c:showLegendKey val="0"/>
          <c:showVal val="0"/>
          <c:showCatName val="0"/>
          <c:showSerName val="0"/>
          <c:showPercent val="0"/>
          <c:showBubbleSize val="0"/>
        </c:dLbls>
        <c:gapWidth val="219"/>
        <c:overlap val="-27"/>
        <c:axId val="291689135"/>
        <c:axId val="291690095"/>
      </c:barChart>
      <c:catAx>
        <c:axId val="291689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1690095"/>
        <c:crosses val="autoZero"/>
        <c:auto val="1"/>
        <c:lblAlgn val="ctr"/>
        <c:lblOffset val="100"/>
        <c:noMultiLvlLbl val="0"/>
      </c:catAx>
      <c:valAx>
        <c:axId val="291690095"/>
        <c:scaling>
          <c:orientation val="minMax"/>
        </c:scaling>
        <c:delete val="1"/>
        <c:axPos val="l"/>
        <c:numFmt formatCode="0.0%" sourceLinked="1"/>
        <c:majorTickMark val="none"/>
        <c:minorTickMark val="none"/>
        <c:tickLblPos val="nextTo"/>
        <c:crossAx val="291689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118467847376706"/>
          <c:y val="3.8794779227992224E-2"/>
          <c:w val="0.70042477945096782"/>
          <c:h val="0.84499888919744515"/>
        </c:manualLayout>
      </c:layout>
      <c:barChart>
        <c:barDir val="bar"/>
        <c:grouping val="stacked"/>
        <c:varyColors val="0"/>
        <c:ser>
          <c:idx val="0"/>
          <c:order val="0"/>
          <c:tx>
            <c:strRef>
              <c:f>'[Data for Chronically Absent Analyses_FiveYrs.xlsx]Data ALL'!$J$79238</c:f>
              <c:strCache>
                <c:ptCount val="1"/>
                <c:pt idx="0">
                  <c:v>Not 5+ Years Chronically Absent</c:v>
                </c:pt>
              </c:strCache>
            </c:strRef>
          </c:tx>
          <c:spPr>
            <a:solidFill>
              <a:srgbClr val="CCEC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for Chronically Absent Analyses_FiveYrs.xlsx]Data ALL'!$I$79239:$I$79243</c:f>
              <c:strCache>
                <c:ptCount val="5"/>
                <c:pt idx="0">
                  <c:v>Multilingual Learner</c:v>
                </c:pt>
                <c:pt idx="1">
                  <c:v>Differently Abled</c:v>
                </c:pt>
                <c:pt idx="2">
                  <c:v>Ever 504</c:v>
                </c:pt>
                <c:pt idx="3">
                  <c:v>Ever Homeless</c:v>
                </c:pt>
                <c:pt idx="4">
                  <c:v>Free/Reduced Lunch Student</c:v>
                </c:pt>
              </c:strCache>
            </c:strRef>
          </c:cat>
          <c:val>
            <c:numRef>
              <c:f>'[Data for Chronically Absent Analyses_FiveYrs.xlsx]Data ALL'!$J$79239:$J$79243</c:f>
              <c:numCache>
                <c:formatCode>0%</c:formatCode>
                <c:ptCount val="5"/>
                <c:pt idx="0">
                  <c:v>0.92965636109016481</c:v>
                </c:pt>
                <c:pt idx="1">
                  <c:v>0.90589831590709557</c:v>
                </c:pt>
                <c:pt idx="2">
                  <c:v>0.94889447901496093</c:v>
                </c:pt>
                <c:pt idx="3">
                  <c:v>0.82329889561809766</c:v>
                </c:pt>
                <c:pt idx="4">
                  <c:v>0.9045282109953634</c:v>
                </c:pt>
              </c:numCache>
            </c:numRef>
          </c:val>
          <c:extLst>
            <c:ext xmlns:c16="http://schemas.microsoft.com/office/drawing/2014/chart" uri="{C3380CC4-5D6E-409C-BE32-E72D297353CC}">
              <c16:uniqueId val="{00000000-FA19-4B0B-9F92-B9606E2169BE}"/>
            </c:ext>
          </c:extLst>
        </c:ser>
        <c:ser>
          <c:idx val="1"/>
          <c:order val="1"/>
          <c:tx>
            <c:strRef>
              <c:f>'[Data for Chronically Absent Analyses_FiveYrs.xlsx]Data ALL'!$K$79238</c:f>
              <c:strCache>
                <c:ptCount val="1"/>
                <c:pt idx="0">
                  <c:v>5+ Years Chronically Absent</c:v>
                </c:pt>
              </c:strCache>
            </c:strRef>
          </c:tx>
          <c:spPr>
            <a:solidFill>
              <a:schemeClr val="accent1">
                <a:lumMod val="60000"/>
                <a:lumOff val="40000"/>
              </a:schemeClr>
            </a:solidFill>
            <a:ln>
              <a:noFill/>
            </a:ln>
            <a:effectLst/>
          </c:spPr>
          <c:invertIfNegative val="0"/>
          <c:dLbls>
            <c:spPr>
              <a:solidFill>
                <a:schemeClr val="accent1">
                  <a:lumMod val="60000"/>
                  <a:lumOff val="40000"/>
                </a:schemeClr>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for Chronically Absent Analyses_FiveYrs.xlsx]Data ALL'!$I$79239:$I$79243</c:f>
              <c:strCache>
                <c:ptCount val="5"/>
                <c:pt idx="0">
                  <c:v>Multilingual Learner</c:v>
                </c:pt>
                <c:pt idx="1">
                  <c:v>Differently Abled</c:v>
                </c:pt>
                <c:pt idx="2">
                  <c:v>Ever 504</c:v>
                </c:pt>
                <c:pt idx="3">
                  <c:v>Ever Homeless</c:v>
                </c:pt>
                <c:pt idx="4">
                  <c:v>Free/Reduced Lunch Student</c:v>
                </c:pt>
              </c:strCache>
            </c:strRef>
          </c:cat>
          <c:val>
            <c:numRef>
              <c:f>'[Data for Chronically Absent Analyses_FiveYrs.xlsx]Data ALL'!$K$79239:$K$79243</c:f>
              <c:numCache>
                <c:formatCode>0%</c:formatCode>
                <c:ptCount val="5"/>
                <c:pt idx="0">
                  <c:v>7.0343638909835179E-2</c:v>
                </c:pt>
                <c:pt idx="1">
                  <c:v>9.4101684092904467E-2</c:v>
                </c:pt>
                <c:pt idx="2">
                  <c:v>5.1105520985039059E-2</c:v>
                </c:pt>
                <c:pt idx="3">
                  <c:v>0.1767011043819024</c:v>
                </c:pt>
                <c:pt idx="4">
                  <c:v>9.5471789004636598E-2</c:v>
                </c:pt>
              </c:numCache>
            </c:numRef>
          </c:val>
          <c:extLst>
            <c:ext xmlns:c16="http://schemas.microsoft.com/office/drawing/2014/chart" uri="{C3380CC4-5D6E-409C-BE32-E72D297353CC}">
              <c16:uniqueId val="{00000001-FA19-4B0B-9F92-B9606E2169BE}"/>
            </c:ext>
          </c:extLst>
        </c:ser>
        <c:dLbls>
          <c:dLblPos val="ctr"/>
          <c:showLegendKey val="0"/>
          <c:showVal val="1"/>
          <c:showCatName val="0"/>
          <c:showSerName val="0"/>
          <c:showPercent val="0"/>
          <c:showBubbleSize val="0"/>
        </c:dLbls>
        <c:gapWidth val="150"/>
        <c:overlap val="100"/>
        <c:axId val="926071311"/>
        <c:axId val="926077071"/>
      </c:barChart>
      <c:catAx>
        <c:axId val="9260713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26077071"/>
        <c:crosses val="autoZero"/>
        <c:auto val="1"/>
        <c:lblAlgn val="ctr"/>
        <c:lblOffset val="100"/>
        <c:noMultiLvlLbl val="0"/>
      </c:catAx>
      <c:valAx>
        <c:axId val="926077071"/>
        <c:scaling>
          <c:orientation val="minMax"/>
        </c:scaling>
        <c:delete val="1"/>
        <c:axPos val="b"/>
        <c:numFmt formatCode="0%" sourceLinked="1"/>
        <c:majorTickMark val="none"/>
        <c:minorTickMark val="none"/>
        <c:tickLblPos val="nextTo"/>
        <c:crossAx val="9260713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for Chronically Absent Analyses_FiveYrs.xlsx]Data_5Plus'!$L$4223:$P$4223</c:f>
              <c:strCache>
                <c:ptCount val="5"/>
                <c:pt idx="0">
                  <c:v>Free/Reduced Lunch Student</c:v>
                </c:pt>
                <c:pt idx="1">
                  <c:v>Ever Homeless</c:v>
                </c:pt>
                <c:pt idx="2">
                  <c:v>Ever 504</c:v>
                </c:pt>
                <c:pt idx="3">
                  <c:v>Differently Abled</c:v>
                </c:pt>
                <c:pt idx="4">
                  <c:v>Multilingual Learner</c:v>
                </c:pt>
              </c:strCache>
            </c:strRef>
          </c:cat>
          <c:val>
            <c:numRef>
              <c:f>'[Data for Chronically Absent Analyses_FiveYrs.xlsx]Data_5Plus'!$L$4224:$P$4224</c:f>
              <c:numCache>
                <c:formatCode>0%</c:formatCode>
                <c:ptCount val="5"/>
                <c:pt idx="0">
                  <c:v>0.75464064731080438</c:v>
                </c:pt>
                <c:pt idx="1">
                  <c:v>0.11803902903379343</c:v>
                </c:pt>
                <c:pt idx="2">
                  <c:v>9.1861018562589242E-2</c:v>
                </c:pt>
                <c:pt idx="3">
                  <c:v>0.280580675868634</c:v>
                </c:pt>
                <c:pt idx="4">
                  <c:v>0.15540218943360304</c:v>
                </c:pt>
              </c:numCache>
            </c:numRef>
          </c:val>
          <c:extLst>
            <c:ext xmlns:c16="http://schemas.microsoft.com/office/drawing/2014/chart" uri="{C3380CC4-5D6E-409C-BE32-E72D297353CC}">
              <c16:uniqueId val="{00000000-01FE-4ED5-BA1B-8B356FDD920A}"/>
            </c:ext>
          </c:extLst>
        </c:ser>
        <c:dLbls>
          <c:dLblPos val="outEnd"/>
          <c:showLegendKey val="0"/>
          <c:showVal val="1"/>
          <c:showCatName val="0"/>
          <c:showSerName val="0"/>
          <c:showPercent val="0"/>
          <c:showBubbleSize val="0"/>
        </c:dLbls>
        <c:gapWidth val="219"/>
        <c:overlap val="-27"/>
        <c:axId val="1456250175"/>
        <c:axId val="1456244895"/>
      </c:barChart>
      <c:catAx>
        <c:axId val="1456250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6244895"/>
        <c:crosses val="autoZero"/>
        <c:auto val="1"/>
        <c:lblAlgn val="ctr"/>
        <c:lblOffset val="100"/>
        <c:noMultiLvlLbl val="0"/>
      </c:catAx>
      <c:valAx>
        <c:axId val="1456244895"/>
        <c:scaling>
          <c:orientation val="minMax"/>
        </c:scaling>
        <c:delete val="1"/>
        <c:axPos val="l"/>
        <c:numFmt formatCode="0%" sourceLinked="1"/>
        <c:majorTickMark val="none"/>
        <c:minorTickMark val="none"/>
        <c:tickLblPos val="nextTo"/>
        <c:crossAx val="14562501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ata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ata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980DF0-8A7C-48F0-98D5-42E8ADE0C624}"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560F1E8C-AFB9-422E-BDFF-F31321DFCF50}">
      <dgm:prSet phldrT="[Text]" custT="1"/>
      <dgm:spPr>
        <a:solidFill>
          <a:srgbClr val="CCFF99"/>
        </a:solidFill>
      </dgm:spPr>
      <dgm:t>
        <a:bodyPr/>
        <a:lstStyle/>
        <a:p>
          <a:r>
            <a:rPr lang="en-US" sz="2400" b="0" dirty="0">
              <a:solidFill>
                <a:srgbClr val="002060"/>
              </a:solidFill>
              <a:latin typeface="Calibri" panose="020F0502020204030204" pitchFamily="34" charset="0"/>
              <a:cs typeface="Calibri" panose="020F0502020204030204" pitchFamily="34" charset="0"/>
            </a:rPr>
            <a:t>Principals can </a:t>
          </a:r>
          <a:r>
            <a:rPr lang="en-US" sz="2400" b="0" u="none" dirty="0">
              <a:solidFill>
                <a:srgbClr val="002060"/>
              </a:solidFill>
              <a:latin typeface="Calibri" panose="020F0502020204030204" pitchFamily="34" charset="0"/>
              <a:cs typeface="Calibri" panose="020F0502020204030204" pitchFamily="34" charset="0"/>
            </a:rPr>
            <a:t>consider</a:t>
          </a:r>
          <a:r>
            <a:rPr lang="en-US" sz="2400" b="1" u="sng" dirty="0">
              <a:solidFill>
                <a:srgbClr val="002060"/>
              </a:solidFill>
              <a:latin typeface="Calibri" panose="020F0502020204030204" pitchFamily="34" charset="0"/>
              <a:cs typeface="Calibri" panose="020F0502020204030204" pitchFamily="34" charset="0"/>
            </a:rPr>
            <a:t> dividing up the functions across multiple teams</a:t>
          </a:r>
          <a:r>
            <a:rPr lang="en-US" sz="2400" b="0" dirty="0">
              <a:solidFill>
                <a:srgbClr val="002060"/>
              </a:solidFill>
              <a:latin typeface="Calibri" panose="020F0502020204030204" pitchFamily="34" charset="0"/>
              <a:cs typeface="Calibri" panose="020F0502020204030204" pitchFamily="34" charset="0"/>
            </a:rPr>
            <a:t>, adding all of the functions to an existing team or establishing a new team. </a:t>
          </a:r>
        </a:p>
      </dgm:t>
    </dgm:pt>
    <dgm:pt modelId="{5552F0F9-EB71-4A44-A7B4-8B206BEBD0EC}" type="parTrans" cxnId="{24DE806D-D6D8-4A21-A670-DDBD251BAC45}">
      <dgm:prSet/>
      <dgm:spPr/>
      <dgm:t>
        <a:bodyPr/>
        <a:lstStyle/>
        <a:p>
          <a:endParaRPr lang="en-US"/>
        </a:p>
      </dgm:t>
    </dgm:pt>
    <dgm:pt modelId="{F3D28C5D-53D9-4D7A-B933-01014F24F747}" type="sibTrans" cxnId="{24DE806D-D6D8-4A21-A670-DDBD251BAC45}">
      <dgm:prSet/>
      <dgm:spPr/>
      <dgm:t>
        <a:bodyPr/>
        <a:lstStyle/>
        <a:p>
          <a:endParaRPr lang="en-US"/>
        </a:p>
      </dgm:t>
    </dgm:pt>
    <dgm:pt modelId="{7D3691D9-0F47-4E30-8314-06D22ADEA0CF}">
      <dgm:prSet phldrT="[Text]" custT="1"/>
      <dgm:spPr>
        <a:solidFill>
          <a:srgbClr val="CCFF99">
            <a:alpha val="65098"/>
          </a:srgbClr>
        </a:solidFill>
      </dgm:spPr>
      <dgm:t>
        <a:bodyPr/>
        <a:lstStyle/>
        <a:p>
          <a:pPr algn="l"/>
          <a:r>
            <a:rPr lang="en-US" sz="1400" dirty="0">
              <a:solidFill>
                <a:srgbClr val="002060"/>
              </a:solidFill>
              <a:latin typeface="Calibri" panose="020F0502020204030204" pitchFamily="34" charset="0"/>
              <a:cs typeface="Calibri" panose="020F0502020204030204" pitchFamily="34" charset="0"/>
            </a:rPr>
            <a:t>For example, a school climate team can be responsible </a:t>
          </a:r>
          <a:r>
            <a:rPr lang="en-US" sz="1400" b="1" dirty="0">
              <a:solidFill>
                <a:srgbClr val="002060"/>
              </a:solidFill>
              <a:latin typeface="Calibri" panose="020F0502020204030204" pitchFamily="34" charset="0"/>
              <a:cs typeface="Calibri" panose="020F0502020204030204" pitchFamily="34" charset="0"/>
            </a:rPr>
            <a:t>for Tier 1 </a:t>
          </a:r>
          <a:r>
            <a:rPr lang="en-US" sz="1400" dirty="0">
              <a:solidFill>
                <a:srgbClr val="002060"/>
              </a:solidFill>
              <a:latin typeface="Calibri" panose="020F0502020204030204" pitchFamily="34" charset="0"/>
              <a:cs typeface="Calibri" panose="020F0502020204030204" pitchFamily="34" charset="0"/>
            </a:rPr>
            <a:t>strategies which focus on whole school strategies such as establishing a positive and engaging school climate and promoting good and improved attendance.</a:t>
          </a:r>
        </a:p>
      </dgm:t>
    </dgm:pt>
    <dgm:pt modelId="{488261AC-4FC9-4380-8F32-0054DDE21258}" type="parTrans" cxnId="{ECCB767D-1B5C-4A5D-85EE-87FB40763957}">
      <dgm:prSet/>
      <dgm:spPr/>
      <dgm:t>
        <a:bodyPr/>
        <a:lstStyle/>
        <a:p>
          <a:endParaRPr lang="en-US"/>
        </a:p>
      </dgm:t>
    </dgm:pt>
    <dgm:pt modelId="{E6FA05A2-FD0D-4016-B62E-C2E9FB2AC02E}" type="sibTrans" cxnId="{ECCB767D-1B5C-4A5D-85EE-87FB40763957}">
      <dgm:prSet/>
      <dgm:spPr/>
      <dgm:t>
        <a:bodyPr/>
        <a:lstStyle/>
        <a:p>
          <a:endParaRPr lang="en-US"/>
        </a:p>
      </dgm:t>
    </dgm:pt>
    <dgm:pt modelId="{5E310E6C-962C-495D-BADD-CBCBABAA7C93}">
      <dgm:prSet phldrT="[Text]" custT="1"/>
      <dgm:spPr>
        <a:solidFill>
          <a:srgbClr val="CCFF99">
            <a:alpha val="65098"/>
          </a:srgbClr>
        </a:solidFill>
      </dgm:spPr>
      <dgm:t>
        <a:bodyPr/>
        <a:lstStyle/>
        <a:p>
          <a:pPr algn="l"/>
          <a:r>
            <a:rPr lang="en-US" sz="1400" dirty="0">
              <a:solidFill>
                <a:srgbClr val="002060"/>
              </a:solidFill>
              <a:latin typeface="Calibri" panose="020F0502020204030204" pitchFamily="34" charset="0"/>
              <a:cs typeface="Calibri" panose="020F0502020204030204" pitchFamily="34" charset="0"/>
            </a:rPr>
            <a:t>An existing team that looks at academic data and/or behavioral or health issues can become responsible </a:t>
          </a:r>
          <a:r>
            <a:rPr lang="en-US" sz="1400" b="1" dirty="0">
              <a:solidFill>
                <a:srgbClr val="002060"/>
              </a:solidFill>
              <a:latin typeface="Calibri" panose="020F0502020204030204" pitchFamily="34" charset="0"/>
              <a:cs typeface="Calibri" panose="020F0502020204030204" pitchFamily="34" charset="0"/>
            </a:rPr>
            <a:t>for Tier 2 and Tier 3 </a:t>
          </a:r>
          <a:r>
            <a:rPr lang="en-US" sz="1400" dirty="0">
              <a:solidFill>
                <a:srgbClr val="002060"/>
              </a:solidFill>
              <a:latin typeface="Calibri" panose="020F0502020204030204" pitchFamily="34" charset="0"/>
              <a:cs typeface="Calibri" panose="020F0502020204030204" pitchFamily="34" charset="0"/>
            </a:rPr>
            <a:t>strategies which focus on the needs of students, since poor attendance may be a factor for low academic achievement and behavioral health issues.</a:t>
          </a:r>
        </a:p>
      </dgm:t>
    </dgm:pt>
    <dgm:pt modelId="{9F5BAC32-3A0A-47FF-A87C-3C6D35DC36D5}" type="parTrans" cxnId="{F8FFECC5-EB58-4EFA-8CFF-4C43F6236BED}">
      <dgm:prSet/>
      <dgm:spPr/>
      <dgm:t>
        <a:bodyPr/>
        <a:lstStyle/>
        <a:p>
          <a:endParaRPr lang="en-US"/>
        </a:p>
      </dgm:t>
    </dgm:pt>
    <dgm:pt modelId="{E3DFB331-8A4E-4575-ADFB-1EFCCEAE6C0A}" type="sibTrans" cxnId="{F8FFECC5-EB58-4EFA-8CFF-4C43F6236BED}">
      <dgm:prSet/>
      <dgm:spPr/>
      <dgm:t>
        <a:bodyPr/>
        <a:lstStyle/>
        <a:p>
          <a:endParaRPr lang="en-US"/>
        </a:p>
      </dgm:t>
    </dgm:pt>
    <dgm:pt modelId="{0F7581EF-B922-4CD1-AE12-E54BFB363E2F}">
      <dgm:prSet phldrT="[Text]"/>
      <dgm:spPr>
        <a:solidFill>
          <a:srgbClr val="CCFF99">
            <a:alpha val="65098"/>
          </a:srgbClr>
        </a:solidFill>
      </dgm:spPr>
      <dgm:t>
        <a:bodyPr/>
        <a:lstStyle/>
        <a:p>
          <a:pPr algn="l"/>
          <a:r>
            <a:rPr lang="en-US" dirty="0">
              <a:solidFill>
                <a:srgbClr val="002060"/>
              </a:solidFill>
              <a:latin typeface="Calibri" panose="020F0502020204030204" pitchFamily="34" charset="0"/>
              <a:cs typeface="Calibri" panose="020F0502020204030204" pitchFamily="34" charset="0"/>
            </a:rPr>
            <a:t>If the attendance strategy is implemented across different teams, it is </a:t>
          </a:r>
          <a:r>
            <a:rPr lang="en-US" b="1" dirty="0">
              <a:solidFill>
                <a:srgbClr val="002060"/>
              </a:solidFill>
              <a:latin typeface="Calibri" panose="020F0502020204030204" pitchFamily="34" charset="0"/>
              <a:cs typeface="Calibri" panose="020F0502020204030204" pitchFamily="34" charset="0"/>
            </a:rPr>
            <a:t>important to have a system for communication between</a:t>
          </a:r>
          <a:r>
            <a:rPr lang="en-US" dirty="0">
              <a:solidFill>
                <a:srgbClr val="002060"/>
              </a:solidFill>
              <a:latin typeface="Calibri" panose="020F0502020204030204" pitchFamily="34" charset="0"/>
              <a:cs typeface="Calibri" panose="020F0502020204030204" pitchFamily="34" charset="0"/>
            </a:rPr>
            <a:t> the teams.</a:t>
          </a:r>
        </a:p>
      </dgm:t>
    </dgm:pt>
    <dgm:pt modelId="{B7DC05CF-2A28-4462-849A-B4A7FE70AE51}" type="parTrans" cxnId="{3D2843F7-96D5-4C0B-A74A-E04A26414DC1}">
      <dgm:prSet/>
      <dgm:spPr/>
      <dgm:t>
        <a:bodyPr/>
        <a:lstStyle/>
        <a:p>
          <a:endParaRPr lang="en-US"/>
        </a:p>
      </dgm:t>
    </dgm:pt>
    <dgm:pt modelId="{A6C57D33-4C1A-4ECD-B3DA-4447821964EA}" type="sibTrans" cxnId="{3D2843F7-96D5-4C0B-A74A-E04A26414DC1}">
      <dgm:prSet/>
      <dgm:spPr/>
      <dgm:t>
        <a:bodyPr/>
        <a:lstStyle/>
        <a:p>
          <a:endParaRPr lang="en-US"/>
        </a:p>
      </dgm:t>
    </dgm:pt>
    <dgm:pt modelId="{E1E2E19C-8A23-4275-8690-CCCDD92FC7D5}" type="pres">
      <dgm:prSet presAssocID="{C4980DF0-8A7C-48F0-98D5-42E8ADE0C624}" presName="layout" presStyleCnt="0">
        <dgm:presLayoutVars>
          <dgm:chMax/>
          <dgm:chPref/>
          <dgm:dir/>
          <dgm:animOne val="branch"/>
          <dgm:animLvl val="lvl"/>
          <dgm:resizeHandles/>
        </dgm:presLayoutVars>
      </dgm:prSet>
      <dgm:spPr/>
    </dgm:pt>
    <dgm:pt modelId="{BA046056-C4E7-4157-8208-516116DAAA13}" type="pres">
      <dgm:prSet presAssocID="{560F1E8C-AFB9-422E-BDFF-F31321DFCF50}" presName="root" presStyleCnt="0">
        <dgm:presLayoutVars>
          <dgm:chMax/>
          <dgm:chPref val="4"/>
        </dgm:presLayoutVars>
      </dgm:prSet>
      <dgm:spPr/>
    </dgm:pt>
    <dgm:pt modelId="{1C5DBEB0-7EDF-42D9-A034-97AB67303374}" type="pres">
      <dgm:prSet presAssocID="{560F1E8C-AFB9-422E-BDFF-F31321DFCF50}" presName="rootComposite" presStyleCnt="0">
        <dgm:presLayoutVars/>
      </dgm:prSet>
      <dgm:spPr/>
    </dgm:pt>
    <dgm:pt modelId="{9A94F0B3-D299-4371-B5FF-6EEC298CF818}" type="pres">
      <dgm:prSet presAssocID="{560F1E8C-AFB9-422E-BDFF-F31321DFCF50}" presName="rootText" presStyleLbl="node0" presStyleIdx="0" presStyleCnt="1">
        <dgm:presLayoutVars>
          <dgm:chMax/>
          <dgm:chPref val="4"/>
        </dgm:presLayoutVars>
      </dgm:prSet>
      <dgm:spPr/>
    </dgm:pt>
    <dgm:pt modelId="{563A0577-F81A-4FBE-A647-638246ECD21E}" type="pres">
      <dgm:prSet presAssocID="{560F1E8C-AFB9-422E-BDFF-F31321DFCF50}" presName="childShape" presStyleCnt="0">
        <dgm:presLayoutVars>
          <dgm:chMax val="0"/>
          <dgm:chPref val="0"/>
        </dgm:presLayoutVars>
      </dgm:prSet>
      <dgm:spPr/>
    </dgm:pt>
    <dgm:pt modelId="{A997F6B4-938C-4C82-B642-E2E406B599B7}" type="pres">
      <dgm:prSet presAssocID="{7D3691D9-0F47-4E30-8314-06D22ADEA0CF}" presName="childComposite" presStyleCnt="0">
        <dgm:presLayoutVars>
          <dgm:chMax val="0"/>
          <dgm:chPref val="0"/>
        </dgm:presLayoutVars>
      </dgm:prSet>
      <dgm:spPr/>
    </dgm:pt>
    <dgm:pt modelId="{F2E17D22-E20A-422E-96CD-6EF85880BE4E}" type="pres">
      <dgm:prSet presAssocID="{7D3691D9-0F47-4E30-8314-06D22ADEA0CF}" presName="Image" presStyleLbl="node1" presStyleIdx="0" presStyleCnt="3"/>
      <dgm:spPr>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solidFill>
            <a:srgbClr val="CCFF99"/>
          </a:solidFill>
        </a:ln>
      </dgm:spPr>
      <dgm:extLst>
        <a:ext uri="{E40237B7-FDA0-4F09-8148-C483321AD2D9}">
          <dgm14:cNvPr xmlns:dgm14="http://schemas.microsoft.com/office/drawing/2010/diagram" id="0" name="" descr="Pyramid with levels outline"/>
        </a:ext>
      </dgm:extLst>
    </dgm:pt>
    <dgm:pt modelId="{6597517C-1803-4B02-B2ED-02728FA87536}" type="pres">
      <dgm:prSet presAssocID="{7D3691D9-0F47-4E30-8314-06D22ADEA0CF}" presName="childText" presStyleLbl="lnNode1" presStyleIdx="0" presStyleCnt="3">
        <dgm:presLayoutVars>
          <dgm:chMax val="0"/>
          <dgm:chPref val="0"/>
          <dgm:bulletEnabled val="1"/>
        </dgm:presLayoutVars>
      </dgm:prSet>
      <dgm:spPr/>
    </dgm:pt>
    <dgm:pt modelId="{B282E841-308C-4F41-B533-EF0C27AE1542}" type="pres">
      <dgm:prSet presAssocID="{5E310E6C-962C-495D-BADD-CBCBABAA7C93}" presName="childComposite" presStyleCnt="0">
        <dgm:presLayoutVars>
          <dgm:chMax val="0"/>
          <dgm:chPref val="0"/>
        </dgm:presLayoutVars>
      </dgm:prSet>
      <dgm:spPr/>
    </dgm:pt>
    <dgm:pt modelId="{7499F836-65E9-4F90-8A45-5F09A9173346}" type="pres">
      <dgm:prSet presAssocID="{5E310E6C-962C-495D-BADD-CBCBABAA7C93}" presName="Image" presStyleLbl="node1" presStyleIdx="1" presStyleCnt="3"/>
      <dgm:spPr>
        <a:blipFill rotWithShape="1">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solidFill>
            <a:srgbClr val="CCFF99"/>
          </a:solidFill>
        </a:ln>
      </dgm:spPr>
      <dgm:extLst>
        <a:ext uri="{E40237B7-FDA0-4F09-8148-C483321AD2D9}">
          <dgm14:cNvPr xmlns:dgm14="http://schemas.microsoft.com/office/drawing/2010/diagram" id="0" name="" descr="Pyramid with levels with solid fill"/>
        </a:ext>
      </dgm:extLst>
    </dgm:pt>
    <dgm:pt modelId="{A45E3DBF-1721-49C6-A2D6-96C2F0983C96}" type="pres">
      <dgm:prSet presAssocID="{5E310E6C-962C-495D-BADD-CBCBABAA7C93}" presName="childText" presStyleLbl="lnNode1" presStyleIdx="1" presStyleCnt="3">
        <dgm:presLayoutVars>
          <dgm:chMax val="0"/>
          <dgm:chPref val="0"/>
          <dgm:bulletEnabled val="1"/>
        </dgm:presLayoutVars>
      </dgm:prSet>
      <dgm:spPr/>
    </dgm:pt>
    <dgm:pt modelId="{472D7E80-D480-4054-B5F7-84C851A8C70B}" type="pres">
      <dgm:prSet presAssocID="{0F7581EF-B922-4CD1-AE12-E54BFB363E2F}" presName="childComposite" presStyleCnt="0">
        <dgm:presLayoutVars>
          <dgm:chMax val="0"/>
          <dgm:chPref val="0"/>
        </dgm:presLayoutVars>
      </dgm:prSet>
      <dgm:spPr/>
    </dgm:pt>
    <dgm:pt modelId="{C5C2E9E2-312F-4874-82F6-09F9A50C96FF}" type="pres">
      <dgm:prSet presAssocID="{0F7581EF-B922-4CD1-AE12-E54BFB363E2F}" presName="Image" presStyleLbl="node1" presStyleIdx="2" presStyleCnt="3"/>
      <dgm:spPr>
        <a:blipFill>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a:solidFill>
            <a:srgbClr val="CCFF99"/>
          </a:solidFill>
        </a:ln>
      </dgm:spPr>
      <dgm:extLst>
        <a:ext uri="{E40237B7-FDA0-4F09-8148-C483321AD2D9}">
          <dgm14:cNvPr xmlns:dgm14="http://schemas.microsoft.com/office/drawing/2010/diagram" id="0" name="" descr="Chat with solid fill"/>
        </a:ext>
      </dgm:extLst>
    </dgm:pt>
    <dgm:pt modelId="{FC4018D8-3BF7-4AFC-8081-8C83A20E2CA6}" type="pres">
      <dgm:prSet presAssocID="{0F7581EF-B922-4CD1-AE12-E54BFB363E2F}" presName="childText" presStyleLbl="lnNode1" presStyleIdx="2" presStyleCnt="3">
        <dgm:presLayoutVars>
          <dgm:chMax val="0"/>
          <dgm:chPref val="0"/>
          <dgm:bulletEnabled val="1"/>
        </dgm:presLayoutVars>
      </dgm:prSet>
      <dgm:spPr/>
    </dgm:pt>
  </dgm:ptLst>
  <dgm:cxnLst>
    <dgm:cxn modelId="{8533E906-7D7B-436A-9590-6AEC32953792}" type="presOf" srcId="{0F7581EF-B922-4CD1-AE12-E54BFB363E2F}" destId="{FC4018D8-3BF7-4AFC-8081-8C83A20E2CA6}" srcOrd="0" destOrd="0" presId="urn:microsoft.com/office/officeart/2008/layout/PictureAccentList"/>
    <dgm:cxn modelId="{24DE806D-D6D8-4A21-A670-DDBD251BAC45}" srcId="{C4980DF0-8A7C-48F0-98D5-42E8ADE0C624}" destId="{560F1E8C-AFB9-422E-BDFF-F31321DFCF50}" srcOrd="0" destOrd="0" parTransId="{5552F0F9-EB71-4A44-A7B4-8B206BEBD0EC}" sibTransId="{F3D28C5D-53D9-4D7A-B933-01014F24F747}"/>
    <dgm:cxn modelId="{ECCB767D-1B5C-4A5D-85EE-87FB40763957}" srcId="{560F1E8C-AFB9-422E-BDFF-F31321DFCF50}" destId="{7D3691D9-0F47-4E30-8314-06D22ADEA0CF}" srcOrd="0" destOrd="0" parTransId="{488261AC-4FC9-4380-8F32-0054DDE21258}" sibTransId="{E6FA05A2-FD0D-4016-B62E-C2E9FB2AC02E}"/>
    <dgm:cxn modelId="{0852EE89-B2CB-4648-97CD-CB1FF1DBA413}" type="presOf" srcId="{5E310E6C-962C-495D-BADD-CBCBABAA7C93}" destId="{A45E3DBF-1721-49C6-A2D6-96C2F0983C96}" srcOrd="0" destOrd="0" presId="urn:microsoft.com/office/officeart/2008/layout/PictureAccentList"/>
    <dgm:cxn modelId="{8A27E88C-1C83-4978-A8A9-03A7A7851E81}" type="presOf" srcId="{C4980DF0-8A7C-48F0-98D5-42E8ADE0C624}" destId="{E1E2E19C-8A23-4275-8690-CCCDD92FC7D5}" srcOrd="0" destOrd="0" presId="urn:microsoft.com/office/officeart/2008/layout/PictureAccentList"/>
    <dgm:cxn modelId="{A15041BB-103B-4CE2-AD27-3FF35BA59E43}" type="presOf" srcId="{7D3691D9-0F47-4E30-8314-06D22ADEA0CF}" destId="{6597517C-1803-4B02-B2ED-02728FA87536}" srcOrd="0" destOrd="0" presId="urn:microsoft.com/office/officeart/2008/layout/PictureAccentList"/>
    <dgm:cxn modelId="{F8FFECC5-EB58-4EFA-8CFF-4C43F6236BED}" srcId="{560F1E8C-AFB9-422E-BDFF-F31321DFCF50}" destId="{5E310E6C-962C-495D-BADD-CBCBABAA7C93}" srcOrd="1" destOrd="0" parTransId="{9F5BAC32-3A0A-47FF-A87C-3C6D35DC36D5}" sibTransId="{E3DFB331-8A4E-4575-ADFB-1EFCCEAE6C0A}"/>
    <dgm:cxn modelId="{5751DFDA-2E4C-4E29-9D60-B89316006DA9}" type="presOf" srcId="{560F1E8C-AFB9-422E-BDFF-F31321DFCF50}" destId="{9A94F0B3-D299-4371-B5FF-6EEC298CF818}" srcOrd="0" destOrd="0" presId="urn:microsoft.com/office/officeart/2008/layout/PictureAccentList"/>
    <dgm:cxn modelId="{3D2843F7-96D5-4C0B-A74A-E04A26414DC1}" srcId="{560F1E8C-AFB9-422E-BDFF-F31321DFCF50}" destId="{0F7581EF-B922-4CD1-AE12-E54BFB363E2F}" srcOrd="2" destOrd="0" parTransId="{B7DC05CF-2A28-4462-849A-B4A7FE70AE51}" sibTransId="{A6C57D33-4C1A-4ECD-B3DA-4447821964EA}"/>
    <dgm:cxn modelId="{E557FBF2-FD48-4FEB-A376-E6EAD272D8BD}" type="presParOf" srcId="{E1E2E19C-8A23-4275-8690-CCCDD92FC7D5}" destId="{BA046056-C4E7-4157-8208-516116DAAA13}" srcOrd="0" destOrd="0" presId="urn:microsoft.com/office/officeart/2008/layout/PictureAccentList"/>
    <dgm:cxn modelId="{705C0F19-87C6-4F1C-BD3D-C84A55E159CA}" type="presParOf" srcId="{BA046056-C4E7-4157-8208-516116DAAA13}" destId="{1C5DBEB0-7EDF-42D9-A034-97AB67303374}" srcOrd="0" destOrd="0" presId="urn:microsoft.com/office/officeart/2008/layout/PictureAccentList"/>
    <dgm:cxn modelId="{727D8130-69B3-4450-8A0D-6B420610C868}" type="presParOf" srcId="{1C5DBEB0-7EDF-42D9-A034-97AB67303374}" destId="{9A94F0B3-D299-4371-B5FF-6EEC298CF818}" srcOrd="0" destOrd="0" presId="urn:microsoft.com/office/officeart/2008/layout/PictureAccentList"/>
    <dgm:cxn modelId="{D4E63EA6-6449-4AFE-B741-E2C068495B74}" type="presParOf" srcId="{BA046056-C4E7-4157-8208-516116DAAA13}" destId="{563A0577-F81A-4FBE-A647-638246ECD21E}" srcOrd="1" destOrd="0" presId="urn:microsoft.com/office/officeart/2008/layout/PictureAccentList"/>
    <dgm:cxn modelId="{A2DD38F1-0424-4629-BC0F-42BE081A7B38}" type="presParOf" srcId="{563A0577-F81A-4FBE-A647-638246ECD21E}" destId="{A997F6B4-938C-4C82-B642-E2E406B599B7}" srcOrd="0" destOrd="0" presId="urn:microsoft.com/office/officeart/2008/layout/PictureAccentList"/>
    <dgm:cxn modelId="{89F0E27F-4A8E-4BF1-813D-DC767019136A}" type="presParOf" srcId="{A997F6B4-938C-4C82-B642-E2E406B599B7}" destId="{F2E17D22-E20A-422E-96CD-6EF85880BE4E}" srcOrd="0" destOrd="0" presId="urn:microsoft.com/office/officeart/2008/layout/PictureAccentList"/>
    <dgm:cxn modelId="{926DB9CC-E446-4F89-B5D1-A9E7C2BA847D}" type="presParOf" srcId="{A997F6B4-938C-4C82-B642-E2E406B599B7}" destId="{6597517C-1803-4B02-B2ED-02728FA87536}" srcOrd="1" destOrd="0" presId="urn:microsoft.com/office/officeart/2008/layout/PictureAccentList"/>
    <dgm:cxn modelId="{E765E37D-990E-460A-ADEB-7FC4135EAC62}" type="presParOf" srcId="{563A0577-F81A-4FBE-A647-638246ECD21E}" destId="{B282E841-308C-4F41-B533-EF0C27AE1542}" srcOrd="1" destOrd="0" presId="urn:microsoft.com/office/officeart/2008/layout/PictureAccentList"/>
    <dgm:cxn modelId="{D76563F1-DB33-4ADD-813A-9B4A60BB30A0}" type="presParOf" srcId="{B282E841-308C-4F41-B533-EF0C27AE1542}" destId="{7499F836-65E9-4F90-8A45-5F09A9173346}" srcOrd="0" destOrd="0" presId="urn:microsoft.com/office/officeart/2008/layout/PictureAccentList"/>
    <dgm:cxn modelId="{E157E6B6-880D-47E5-9173-3B921520806C}" type="presParOf" srcId="{B282E841-308C-4F41-B533-EF0C27AE1542}" destId="{A45E3DBF-1721-49C6-A2D6-96C2F0983C96}" srcOrd="1" destOrd="0" presId="urn:microsoft.com/office/officeart/2008/layout/PictureAccentList"/>
    <dgm:cxn modelId="{752A9E3F-F459-4CE2-A112-8885C9DAB41D}" type="presParOf" srcId="{563A0577-F81A-4FBE-A647-638246ECD21E}" destId="{472D7E80-D480-4054-B5F7-84C851A8C70B}" srcOrd="2" destOrd="0" presId="urn:microsoft.com/office/officeart/2008/layout/PictureAccentList"/>
    <dgm:cxn modelId="{B1E530C8-C783-4363-97EC-E6CA3AF1AB00}" type="presParOf" srcId="{472D7E80-D480-4054-B5F7-84C851A8C70B}" destId="{C5C2E9E2-312F-4874-82F6-09F9A50C96FF}" srcOrd="0" destOrd="0" presId="urn:microsoft.com/office/officeart/2008/layout/PictureAccentList"/>
    <dgm:cxn modelId="{48E019B8-02C1-45B0-B8BA-CB438078FAC2}" type="presParOf" srcId="{472D7E80-D480-4054-B5F7-84C851A8C70B}" destId="{FC4018D8-3BF7-4AFC-8081-8C83A20E2CA6}" srcOrd="1" destOrd="0" presId="urn:microsoft.com/office/officeart/2008/layout/PictureAccentList"/>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DC65402C-6EE0-4534-9CD2-592807721A88}" type="doc">
      <dgm:prSet loTypeId="urn:microsoft.com/office/officeart/2005/8/layout/vList3" loCatId="list" qsTypeId="urn:microsoft.com/office/officeart/2005/8/quickstyle/simple3" qsCatId="simple" csTypeId="urn:microsoft.com/office/officeart/2005/8/colors/accent3_2" csCatId="accent3" phldr="1"/>
      <dgm:spPr/>
      <dgm:t>
        <a:bodyPr/>
        <a:lstStyle/>
        <a:p>
          <a:endParaRPr lang="en-US"/>
        </a:p>
      </dgm:t>
    </dgm:pt>
    <dgm:pt modelId="{25B969B6-E90A-4856-A752-165AAE2CB68E}">
      <dgm:prSet phldrT="[Text]" custT="1"/>
      <dgm:spPr/>
      <dgm:t>
        <a:bodyPr/>
        <a:lstStyle/>
        <a:p>
          <a:r>
            <a:rPr lang="en-US" sz="1400">
              <a:solidFill>
                <a:srgbClr val="002060"/>
              </a:solidFill>
              <a:latin typeface="Calibri" panose="020F0502020204030204" pitchFamily="34" charset="0"/>
              <a:cs typeface="Calibri" panose="020F0502020204030204" pitchFamily="34" charset="0"/>
            </a:rPr>
            <a:t>Students who </a:t>
          </a:r>
          <a:r>
            <a:rPr lang="en-US" sz="1400" b="1">
              <a:solidFill>
                <a:srgbClr val="002060"/>
              </a:solidFill>
              <a:latin typeface="Calibri" panose="020F0502020204030204" pitchFamily="34" charset="0"/>
              <a:cs typeface="Calibri" panose="020F0502020204030204" pitchFamily="34" charset="0"/>
            </a:rPr>
            <a:t>missed 10% of school in the prior school year should be prioritized for extra outreach and support </a:t>
          </a:r>
          <a:r>
            <a:rPr lang="en-US" sz="1400">
              <a:solidFill>
                <a:srgbClr val="002060"/>
              </a:solidFill>
              <a:latin typeface="Calibri" panose="020F0502020204030204" pitchFamily="34" charset="0"/>
              <a:cs typeface="Calibri" panose="020F0502020204030204" pitchFamily="34" charset="0"/>
            </a:rPr>
            <a:t>for the current school year and the upcoming summer.</a:t>
          </a:r>
          <a:endParaRPr lang="en-US" sz="1400">
            <a:solidFill>
              <a:srgbClr val="002060"/>
            </a:solidFill>
          </a:endParaRPr>
        </a:p>
      </dgm:t>
    </dgm:pt>
    <dgm:pt modelId="{1B652703-AC4C-430C-91EC-D592B2096203}" type="parTrans" cxnId="{835B8689-DCBB-44DD-821E-0884CFF0EE57}">
      <dgm:prSet/>
      <dgm:spPr/>
      <dgm:t>
        <a:bodyPr/>
        <a:lstStyle/>
        <a:p>
          <a:endParaRPr lang="en-US"/>
        </a:p>
      </dgm:t>
    </dgm:pt>
    <dgm:pt modelId="{D4A58EF9-01B0-4003-99B8-02C7CF668D00}" type="sibTrans" cxnId="{835B8689-DCBB-44DD-821E-0884CFF0EE57}">
      <dgm:prSet/>
      <dgm:spPr/>
      <dgm:t>
        <a:bodyPr/>
        <a:lstStyle/>
        <a:p>
          <a:endParaRPr lang="en-US"/>
        </a:p>
      </dgm:t>
    </dgm:pt>
    <dgm:pt modelId="{435A04BC-4003-43DB-8421-AAE35E2B4D4C}">
      <dgm:prSet phldrT="[Text]" custT="1"/>
      <dgm:spPr/>
      <dgm:t>
        <a:bodyPr/>
        <a:lstStyle/>
        <a:p>
          <a:r>
            <a:rPr lang="en-US" sz="1400">
              <a:solidFill>
                <a:srgbClr val="002060"/>
              </a:solidFill>
              <a:latin typeface="Calibri" panose="020F0502020204030204" pitchFamily="34" charset="0"/>
              <a:cs typeface="Calibri" panose="020F0502020204030204" pitchFamily="34" charset="0"/>
            </a:rPr>
            <a:t> A </a:t>
          </a:r>
          <a:r>
            <a:rPr lang="en-US" sz="1400" b="1">
              <a:solidFill>
                <a:srgbClr val="002060"/>
              </a:solidFill>
              <a:latin typeface="Calibri" panose="020F0502020204030204" pitchFamily="34" charset="0"/>
              <a:cs typeface="Calibri" panose="020F0502020204030204" pitchFamily="34" charset="0"/>
            </a:rPr>
            <a:t>wealth of research shows that chronic absence in the prior year</a:t>
          </a:r>
          <a:r>
            <a:rPr lang="en-US" sz="1400">
              <a:solidFill>
                <a:srgbClr val="002060"/>
              </a:solidFill>
              <a:latin typeface="Calibri" panose="020F0502020204030204" pitchFamily="34" charset="0"/>
              <a:cs typeface="Calibri" panose="020F0502020204030204" pitchFamily="34" charset="0"/>
            </a:rPr>
            <a:t> indicates students, starting in kindergarten, were more likely to </a:t>
          </a:r>
          <a:r>
            <a:rPr lang="en-US" sz="1400" b="1">
              <a:solidFill>
                <a:srgbClr val="002060"/>
              </a:solidFill>
              <a:latin typeface="Calibri" panose="020F0502020204030204" pitchFamily="34" charset="0"/>
              <a:cs typeface="Calibri" panose="020F0502020204030204" pitchFamily="34" charset="0"/>
            </a:rPr>
            <a:t>fall behind in reading</a:t>
          </a:r>
          <a:r>
            <a:rPr lang="en-US" sz="1400">
              <a:solidFill>
                <a:srgbClr val="002060"/>
              </a:solidFill>
              <a:latin typeface="Calibri" panose="020F0502020204030204" pitchFamily="34" charset="0"/>
              <a:cs typeface="Calibri" panose="020F0502020204030204" pitchFamily="34" charset="0"/>
            </a:rPr>
            <a:t>, experience</a:t>
          </a:r>
          <a:r>
            <a:rPr lang="en-US" sz="1400" b="1">
              <a:solidFill>
                <a:srgbClr val="002060"/>
              </a:solidFill>
              <a:latin typeface="Calibri" panose="020F0502020204030204" pitchFamily="34" charset="0"/>
              <a:cs typeface="Calibri" panose="020F0502020204030204" pitchFamily="34" charset="0"/>
            </a:rPr>
            <a:t> lower achievement in middle school </a:t>
          </a:r>
          <a:r>
            <a:rPr lang="en-US" sz="1400">
              <a:solidFill>
                <a:srgbClr val="002060"/>
              </a:solidFill>
              <a:latin typeface="Calibri" panose="020F0502020204030204" pitchFamily="34" charset="0"/>
              <a:cs typeface="Calibri" panose="020F0502020204030204" pitchFamily="34" charset="0"/>
            </a:rPr>
            <a:t>and </a:t>
          </a:r>
          <a:r>
            <a:rPr lang="en-US" sz="1400" b="1">
              <a:solidFill>
                <a:srgbClr val="002060"/>
              </a:solidFill>
              <a:latin typeface="Calibri" panose="020F0502020204030204" pitchFamily="34" charset="0"/>
              <a:cs typeface="Calibri" panose="020F0502020204030204" pitchFamily="34" charset="0"/>
            </a:rPr>
            <a:t>less likely to graduate </a:t>
          </a:r>
          <a:r>
            <a:rPr lang="en-US" sz="1400">
              <a:solidFill>
                <a:srgbClr val="002060"/>
              </a:solidFill>
              <a:latin typeface="Calibri" panose="020F0502020204030204" pitchFamily="34" charset="0"/>
              <a:cs typeface="Calibri" panose="020F0502020204030204" pitchFamily="34" charset="0"/>
            </a:rPr>
            <a:t>from high school.</a:t>
          </a:r>
          <a:endParaRPr lang="en-US" sz="1400">
            <a:solidFill>
              <a:srgbClr val="002060"/>
            </a:solidFill>
          </a:endParaRPr>
        </a:p>
      </dgm:t>
    </dgm:pt>
    <dgm:pt modelId="{585526AD-B350-43DF-9283-5E6DB77D757F}" type="parTrans" cxnId="{EBDB5C31-DAE4-4E12-BF3C-46493C64E06D}">
      <dgm:prSet/>
      <dgm:spPr/>
      <dgm:t>
        <a:bodyPr/>
        <a:lstStyle/>
        <a:p>
          <a:endParaRPr lang="en-US"/>
        </a:p>
      </dgm:t>
    </dgm:pt>
    <dgm:pt modelId="{713C0DBA-4F49-4CA6-BB42-5A5D3D04E7A2}" type="sibTrans" cxnId="{EBDB5C31-DAE4-4E12-BF3C-46493C64E06D}">
      <dgm:prSet/>
      <dgm:spPr/>
      <dgm:t>
        <a:bodyPr/>
        <a:lstStyle/>
        <a:p>
          <a:endParaRPr lang="en-US"/>
        </a:p>
      </dgm:t>
    </dgm:pt>
    <dgm:pt modelId="{F3245405-E303-4769-8598-060AA03E1312}">
      <dgm:prSet phldrT="[Text]" custT="1"/>
      <dgm:spPr/>
      <dgm:t>
        <a:bodyPr/>
        <a:lstStyle/>
        <a:p>
          <a:r>
            <a:rPr lang="en-US" sz="1400">
              <a:solidFill>
                <a:srgbClr val="002060"/>
              </a:solidFill>
              <a:latin typeface="Calibri" panose="020F0502020204030204" pitchFamily="34" charset="0"/>
              <a:cs typeface="Calibri" panose="020F0502020204030204" pitchFamily="34" charset="0"/>
            </a:rPr>
            <a:t>Keep in mind that </a:t>
          </a:r>
          <a:r>
            <a:rPr lang="en-US" sz="1400" b="1">
              <a:solidFill>
                <a:srgbClr val="002060"/>
              </a:solidFill>
              <a:latin typeface="Calibri" panose="020F0502020204030204" pitchFamily="34" charset="0"/>
              <a:cs typeface="Calibri" panose="020F0502020204030204" pitchFamily="34" charset="0"/>
            </a:rPr>
            <a:t>large numbers of students </a:t>
          </a:r>
          <a:r>
            <a:rPr lang="en-US" sz="1400">
              <a:solidFill>
                <a:srgbClr val="002060"/>
              </a:solidFill>
              <a:latin typeface="Calibri" panose="020F0502020204030204" pitchFamily="34" charset="0"/>
              <a:cs typeface="Calibri" panose="020F0502020204030204" pitchFamily="34" charset="0"/>
            </a:rPr>
            <a:t>chronically absent in a particular grade, student group or school can </a:t>
          </a:r>
          <a:r>
            <a:rPr lang="en-US" sz="1400" b="1">
              <a:solidFill>
                <a:srgbClr val="002060"/>
              </a:solidFill>
              <a:latin typeface="Calibri" panose="020F0502020204030204" pitchFamily="34" charset="0"/>
              <a:cs typeface="Calibri" panose="020F0502020204030204" pitchFamily="34" charset="0"/>
            </a:rPr>
            <a:t>indicate a need for intensified investments in foundational and tier 1 supports</a:t>
          </a:r>
          <a:r>
            <a:rPr lang="en-US" sz="1400">
              <a:solidFill>
                <a:srgbClr val="002060"/>
              </a:solidFill>
              <a:latin typeface="Calibri" panose="020F0502020204030204" pitchFamily="34" charset="0"/>
              <a:cs typeface="Calibri" panose="020F0502020204030204" pitchFamily="34" charset="0"/>
            </a:rPr>
            <a:t>, not just expanded early intervention. </a:t>
          </a:r>
          <a:endParaRPr lang="en-US" sz="1400">
            <a:solidFill>
              <a:srgbClr val="002060"/>
            </a:solidFill>
          </a:endParaRPr>
        </a:p>
      </dgm:t>
    </dgm:pt>
    <dgm:pt modelId="{CDD72113-D683-4A8D-81B9-6A79E95E30DC}" type="parTrans" cxnId="{1E12E710-BBAB-4272-BC76-02829AD67AB9}">
      <dgm:prSet/>
      <dgm:spPr/>
      <dgm:t>
        <a:bodyPr/>
        <a:lstStyle/>
        <a:p>
          <a:endParaRPr lang="en-US"/>
        </a:p>
      </dgm:t>
    </dgm:pt>
    <dgm:pt modelId="{6B2B74E5-2AAB-4C63-B3E9-F6A7A19FEE7C}" type="sibTrans" cxnId="{1E12E710-BBAB-4272-BC76-02829AD67AB9}">
      <dgm:prSet/>
      <dgm:spPr/>
      <dgm:t>
        <a:bodyPr/>
        <a:lstStyle/>
        <a:p>
          <a:endParaRPr lang="en-US"/>
        </a:p>
      </dgm:t>
    </dgm:pt>
    <dgm:pt modelId="{F5371E6B-AFD1-434A-BA55-50CFBE5D2449}" type="pres">
      <dgm:prSet presAssocID="{DC65402C-6EE0-4534-9CD2-592807721A88}" presName="linearFlow" presStyleCnt="0">
        <dgm:presLayoutVars>
          <dgm:dir/>
          <dgm:resizeHandles val="exact"/>
        </dgm:presLayoutVars>
      </dgm:prSet>
      <dgm:spPr/>
    </dgm:pt>
    <dgm:pt modelId="{28ED1C7D-4A33-4CBB-8215-C842096F449E}" type="pres">
      <dgm:prSet presAssocID="{25B969B6-E90A-4856-A752-165AAE2CB68E}" presName="composite" presStyleCnt="0"/>
      <dgm:spPr/>
    </dgm:pt>
    <dgm:pt modelId="{EA62493A-7A01-41CB-B467-F124FB1FC78C}" type="pres">
      <dgm:prSet presAssocID="{25B969B6-E90A-4856-A752-165AAE2CB68E}"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dgm:spPr>
      <dgm:extLst>
        <a:ext uri="{E40237B7-FDA0-4F09-8148-C483321AD2D9}">
          <dgm14:cNvPr xmlns:dgm14="http://schemas.microsoft.com/office/drawing/2010/diagram" id="0" name="" descr="Priorities with solid fill"/>
        </a:ext>
      </dgm:extLst>
    </dgm:pt>
    <dgm:pt modelId="{187BF612-C282-4172-8214-6DB2AC0A36DF}" type="pres">
      <dgm:prSet presAssocID="{25B969B6-E90A-4856-A752-165AAE2CB68E}" presName="txShp" presStyleLbl="node1" presStyleIdx="0" presStyleCnt="3">
        <dgm:presLayoutVars>
          <dgm:bulletEnabled val="1"/>
        </dgm:presLayoutVars>
      </dgm:prSet>
      <dgm:spPr/>
    </dgm:pt>
    <dgm:pt modelId="{2EBB1D36-CAAF-4634-9FAE-A70331713207}" type="pres">
      <dgm:prSet presAssocID="{D4A58EF9-01B0-4003-99B8-02C7CF668D00}" presName="spacing" presStyleCnt="0"/>
      <dgm:spPr/>
    </dgm:pt>
    <dgm:pt modelId="{E2E96D9D-61FE-4620-8D62-70D13E7DE0E3}" type="pres">
      <dgm:prSet presAssocID="{435A04BC-4003-43DB-8421-AAE35E2B4D4C}" presName="composite" presStyleCnt="0"/>
      <dgm:spPr/>
    </dgm:pt>
    <dgm:pt modelId="{9B4813DC-EC3A-45FD-BFD1-DFC8AE302C4A}" type="pres">
      <dgm:prSet presAssocID="{435A04BC-4003-43DB-8421-AAE35E2B4D4C}"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dgm:spPr>
      <dgm:extLst>
        <a:ext uri="{E40237B7-FDA0-4F09-8148-C483321AD2D9}">
          <dgm14:cNvPr xmlns:dgm14="http://schemas.microsoft.com/office/drawing/2010/diagram" id="0" name="" descr="Books with solid fill"/>
        </a:ext>
      </dgm:extLst>
    </dgm:pt>
    <dgm:pt modelId="{C1B551FA-41DC-4023-93DB-5BA092DFD976}" type="pres">
      <dgm:prSet presAssocID="{435A04BC-4003-43DB-8421-AAE35E2B4D4C}" presName="txShp" presStyleLbl="node1" presStyleIdx="1" presStyleCnt="3">
        <dgm:presLayoutVars>
          <dgm:bulletEnabled val="1"/>
        </dgm:presLayoutVars>
      </dgm:prSet>
      <dgm:spPr/>
    </dgm:pt>
    <dgm:pt modelId="{B3192BAB-33D2-475E-A867-8FD9DC35B62F}" type="pres">
      <dgm:prSet presAssocID="{713C0DBA-4F49-4CA6-BB42-5A5D3D04E7A2}" presName="spacing" presStyleCnt="0"/>
      <dgm:spPr/>
    </dgm:pt>
    <dgm:pt modelId="{5E2CC2E7-FA22-4710-8784-4357343BDFFF}" type="pres">
      <dgm:prSet presAssocID="{F3245405-E303-4769-8598-060AA03E1312}" presName="composite" presStyleCnt="0"/>
      <dgm:spPr/>
    </dgm:pt>
    <dgm:pt modelId="{D9DD9FDC-8952-4155-B2A6-9185452C4411}" type="pres">
      <dgm:prSet presAssocID="{F3245405-E303-4769-8598-060AA03E1312}"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dgm:spPr>
      <dgm:extLst>
        <a:ext uri="{E40237B7-FDA0-4F09-8148-C483321AD2D9}">
          <dgm14:cNvPr xmlns:dgm14="http://schemas.microsoft.com/office/drawing/2010/diagram" id="0" name="" descr="Group brainstorm with solid fill"/>
        </a:ext>
      </dgm:extLst>
    </dgm:pt>
    <dgm:pt modelId="{D82508D7-BD80-40DA-8BA3-A6C25D4DF45E}" type="pres">
      <dgm:prSet presAssocID="{F3245405-E303-4769-8598-060AA03E1312}" presName="txShp" presStyleLbl="node1" presStyleIdx="2" presStyleCnt="3">
        <dgm:presLayoutVars>
          <dgm:bulletEnabled val="1"/>
        </dgm:presLayoutVars>
      </dgm:prSet>
      <dgm:spPr/>
    </dgm:pt>
  </dgm:ptLst>
  <dgm:cxnLst>
    <dgm:cxn modelId="{1E12E710-BBAB-4272-BC76-02829AD67AB9}" srcId="{DC65402C-6EE0-4534-9CD2-592807721A88}" destId="{F3245405-E303-4769-8598-060AA03E1312}" srcOrd="2" destOrd="0" parTransId="{CDD72113-D683-4A8D-81B9-6A79E95E30DC}" sibTransId="{6B2B74E5-2AAB-4C63-B3E9-F6A7A19FEE7C}"/>
    <dgm:cxn modelId="{EA949A16-D4FC-4180-881E-34BA83676FAE}" type="presOf" srcId="{25B969B6-E90A-4856-A752-165AAE2CB68E}" destId="{187BF612-C282-4172-8214-6DB2AC0A36DF}" srcOrd="0" destOrd="0" presId="urn:microsoft.com/office/officeart/2005/8/layout/vList3"/>
    <dgm:cxn modelId="{EBDB5C31-DAE4-4E12-BF3C-46493C64E06D}" srcId="{DC65402C-6EE0-4534-9CD2-592807721A88}" destId="{435A04BC-4003-43DB-8421-AAE35E2B4D4C}" srcOrd="1" destOrd="0" parTransId="{585526AD-B350-43DF-9283-5E6DB77D757F}" sibTransId="{713C0DBA-4F49-4CA6-BB42-5A5D3D04E7A2}"/>
    <dgm:cxn modelId="{FAC84A3E-BA35-41ED-9B1F-682B42BAC54C}" type="presOf" srcId="{F3245405-E303-4769-8598-060AA03E1312}" destId="{D82508D7-BD80-40DA-8BA3-A6C25D4DF45E}" srcOrd="0" destOrd="0" presId="urn:microsoft.com/office/officeart/2005/8/layout/vList3"/>
    <dgm:cxn modelId="{8E374A45-81F0-4995-98B7-9BB32624959A}" type="presOf" srcId="{435A04BC-4003-43DB-8421-AAE35E2B4D4C}" destId="{C1B551FA-41DC-4023-93DB-5BA092DFD976}" srcOrd="0" destOrd="0" presId="urn:microsoft.com/office/officeart/2005/8/layout/vList3"/>
    <dgm:cxn modelId="{835B8689-DCBB-44DD-821E-0884CFF0EE57}" srcId="{DC65402C-6EE0-4534-9CD2-592807721A88}" destId="{25B969B6-E90A-4856-A752-165AAE2CB68E}" srcOrd="0" destOrd="0" parTransId="{1B652703-AC4C-430C-91EC-D592B2096203}" sibTransId="{D4A58EF9-01B0-4003-99B8-02C7CF668D00}"/>
    <dgm:cxn modelId="{DC15C6AE-993B-46A3-9939-4D05F6850FD0}" type="presOf" srcId="{DC65402C-6EE0-4534-9CD2-592807721A88}" destId="{F5371E6B-AFD1-434A-BA55-50CFBE5D2449}" srcOrd="0" destOrd="0" presId="urn:microsoft.com/office/officeart/2005/8/layout/vList3"/>
    <dgm:cxn modelId="{8E56039E-8A8D-4CD9-9F53-7EE9485B18C6}" type="presParOf" srcId="{F5371E6B-AFD1-434A-BA55-50CFBE5D2449}" destId="{28ED1C7D-4A33-4CBB-8215-C842096F449E}" srcOrd="0" destOrd="0" presId="urn:microsoft.com/office/officeart/2005/8/layout/vList3"/>
    <dgm:cxn modelId="{D081AC1B-94D2-45EF-8A81-67840805A879}" type="presParOf" srcId="{28ED1C7D-4A33-4CBB-8215-C842096F449E}" destId="{EA62493A-7A01-41CB-B467-F124FB1FC78C}" srcOrd="0" destOrd="0" presId="urn:microsoft.com/office/officeart/2005/8/layout/vList3"/>
    <dgm:cxn modelId="{DE385437-3CC7-4A10-9500-2F9DF37DEC7A}" type="presParOf" srcId="{28ED1C7D-4A33-4CBB-8215-C842096F449E}" destId="{187BF612-C282-4172-8214-6DB2AC0A36DF}" srcOrd="1" destOrd="0" presId="urn:microsoft.com/office/officeart/2005/8/layout/vList3"/>
    <dgm:cxn modelId="{4670278B-ACF7-4023-92F7-83282C65941D}" type="presParOf" srcId="{F5371E6B-AFD1-434A-BA55-50CFBE5D2449}" destId="{2EBB1D36-CAAF-4634-9FAE-A70331713207}" srcOrd="1" destOrd="0" presId="urn:microsoft.com/office/officeart/2005/8/layout/vList3"/>
    <dgm:cxn modelId="{B02D7356-4EEC-4BE0-A4E4-7F63D2C7D1FD}" type="presParOf" srcId="{F5371E6B-AFD1-434A-BA55-50CFBE5D2449}" destId="{E2E96D9D-61FE-4620-8D62-70D13E7DE0E3}" srcOrd="2" destOrd="0" presId="urn:microsoft.com/office/officeart/2005/8/layout/vList3"/>
    <dgm:cxn modelId="{C22C2E98-973E-4280-B7ED-D0082C50643E}" type="presParOf" srcId="{E2E96D9D-61FE-4620-8D62-70D13E7DE0E3}" destId="{9B4813DC-EC3A-45FD-BFD1-DFC8AE302C4A}" srcOrd="0" destOrd="0" presId="urn:microsoft.com/office/officeart/2005/8/layout/vList3"/>
    <dgm:cxn modelId="{C62EF913-E93C-4DB9-B3DE-B531F4579CF2}" type="presParOf" srcId="{E2E96D9D-61FE-4620-8D62-70D13E7DE0E3}" destId="{C1B551FA-41DC-4023-93DB-5BA092DFD976}" srcOrd="1" destOrd="0" presId="urn:microsoft.com/office/officeart/2005/8/layout/vList3"/>
    <dgm:cxn modelId="{14054E7C-97D3-4095-8662-D6F2444E9D03}" type="presParOf" srcId="{F5371E6B-AFD1-434A-BA55-50CFBE5D2449}" destId="{B3192BAB-33D2-475E-A867-8FD9DC35B62F}" srcOrd="3" destOrd="0" presId="urn:microsoft.com/office/officeart/2005/8/layout/vList3"/>
    <dgm:cxn modelId="{90B4AE64-9177-4C48-9E3D-A78CB2D364F2}" type="presParOf" srcId="{F5371E6B-AFD1-434A-BA55-50CFBE5D2449}" destId="{5E2CC2E7-FA22-4710-8784-4357343BDFFF}" srcOrd="4" destOrd="0" presId="urn:microsoft.com/office/officeart/2005/8/layout/vList3"/>
    <dgm:cxn modelId="{9E0F23E2-8DEB-4AD4-882D-779A28903FC0}" type="presParOf" srcId="{5E2CC2E7-FA22-4710-8784-4357343BDFFF}" destId="{D9DD9FDC-8952-4155-B2A6-9185452C4411}" srcOrd="0" destOrd="0" presId="urn:microsoft.com/office/officeart/2005/8/layout/vList3"/>
    <dgm:cxn modelId="{67682538-EDCD-40CC-9D9D-EBC32462FEF5}" type="presParOf" srcId="{5E2CC2E7-FA22-4710-8784-4357343BDFFF}" destId="{D82508D7-BD80-40DA-8BA3-A6C25D4DF45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64BAC79-8B45-48B3-A523-47AF3B42D1F7}" type="doc">
      <dgm:prSet loTypeId="urn:microsoft.com/office/officeart/2005/8/layout/vList2" loCatId="list" qsTypeId="urn:microsoft.com/office/officeart/2005/8/quickstyle/simple3" qsCatId="simple" csTypeId="urn:microsoft.com/office/officeart/2005/8/colors/accent3_2" csCatId="accent3" phldr="1"/>
      <dgm:spPr/>
      <dgm:t>
        <a:bodyPr/>
        <a:lstStyle/>
        <a:p>
          <a:endParaRPr lang="en-US"/>
        </a:p>
      </dgm:t>
    </dgm:pt>
    <dgm:pt modelId="{7B89B313-1396-463E-ABC9-51F5A4DBBBC1}">
      <dgm:prSet phldr="0" custT="1"/>
      <dgm:spPr/>
      <dgm:t>
        <a:bodyPr/>
        <a:lstStyle/>
        <a:p>
          <a:pPr rtl="0"/>
          <a:r>
            <a:rPr lang="en-US" sz="2200" b="1" dirty="0">
              <a:solidFill>
                <a:srgbClr val="002060"/>
              </a:solidFill>
              <a:latin typeface="Calibri"/>
              <a:ea typeface="Calibri"/>
              <a:cs typeface="Calibri"/>
            </a:rPr>
            <a:t>Welcome</a:t>
          </a:r>
        </a:p>
      </dgm:t>
    </dgm:pt>
    <dgm:pt modelId="{20C2BC03-EFE0-4CFB-A716-1BBBD51FA2DE}" type="parTrans" cxnId="{2EAC0406-05B1-4E10-B816-25B11BAF7BAC}">
      <dgm:prSet/>
      <dgm:spPr/>
      <dgm:t>
        <a:bodyPr/>
        <a:lstStyle/>
        <a:p>
          <a:endParaRPr lang="en-US" sz="1600"/>
        </a:p>
      </dgm:t>
    </dgm:pt>
    <dgm:pt modelId="{6096FB62-2F38-4C91-A005-D32807F8417E}" type="sibTrans" cxnId="{2EAC0406-05B1-4E10-B816-25B11BAF7BAC}">
      <dgm:prSet/>
      <dgm:spPr/>
      <dgm:t>
        <a:bodyPr/>
        <a:lstStyle/>
        <a:p>
          <a:endParaRPr lang="en-US" sz="1600"/>
        </a:p>
      </dgm:t>
    </dgm:pt>
    <dgm:pt modelId="{D35D424F-E6ED-4014-98EE-A26055AE9CE0}">
      <dgm:prSet phldr="0" custT="1"/>
      <dgm:spPr/>
      <dgm:t>
        <a:bodyPr/>
        <a:lstStyle/>
        <a:p>
          <a:r>
            <a:rPr lang="en-US" sz="2200" b="1" dirty="0">
              <a:solidFill>
                <a:srgbClr val="002060"/>
              </a:solidFill>
              <a:latin typeface="Calibri"/>
              <a:ea typeface="Calibri"/>
              <a:cs typeface="Calibri"/>
            </a:rPr>
            <a:t>Continuous Growth &amp; Improvement</a:t>
          </a:r>
        </a:p>
      </dgm:t>
    </dgm:pt>
    <dgm:pt modelId="{3D791108-FEB9-4CA4-B1E2-46A8EC4AE69A}" type="parTrans" cxnId="{6240F720-F22E-4BCA-B763-13D40A1B9086}">
      <dgm:prSet/>
      <dgm:spPr/>
      <dgm:t>
        <a:bodyPr/>
        <a:lstStyle/>
        <a:p>
          <a:endParaRPr lang="en-US" sz="1600"/>
        </a:p>
      </dgm:t>
    </dgm:pt>
    <dgm:pt modelId="{5585D225-9291-4FD8-974D-AD8DF810210F}" type="sibTrans" cxnId="{6240F720-F22E-4BCA-B763-13D40A1B9086}">
      <dgm:prSet/>
      <dgm:spPr/>
      <dgm:t>
        <a:bodyPr/>
        <a:lstStyle/>
        <a:p>
          <a:endParaRPr lang="en-US" sz="1600"/>
        </a:p>
      </dgm:t>
    </dgm:pt>
    <dgm:pt modelId="{6A3E2E4A-FEDD-49BF-8234-E4E4742C5D95}">
      <dgm:prSet phldr="0" custT="1"/>
      <dgm:spPr/>
      <dgm:t>
        <a:bodyPr/>
        <a:lstStyle/>
        <a:p>
          <a:pPr rtl="0"/>
          <a:r>
            <a:rPr lang="en-US" sz="2200" b="1" dirty="0">
              <a:solidFill>
                <a:srgbClr val="002060"/>
              </a:solidFill>
              <a:latin typeface="Calibri"/>
              <a:ea typeface="Calibri"/>
              <a:cs typeface="Calibri"/>
            </a:rPr>
            <a:t>An Effective School Team to Improve Attendance</a:t>
          </a:r>
        </a:p>
      </dgm:t>
    </dgm:pt>
    <dgm:pt modelId="{33195FEE-F57C-4862-B99B-B41305AC0E7B}" type="parTrans" cxnId="{8FB20FF8-6419-4566-9C1A-0BEFB2F58D55}">
      <dgm:prSet/>
      <dgm:spPr/>
      <dgm:t>
        <a:bodyPr/>
        <a:lstStyle/>
        <a:p>
          <a:endParaRPr lang="en-US" sz="1600"/>
        </a:p>
      </dgm:t>
    </dgm:pt>
    <dgm:pt modelId="{DC221F5D-00D3-4374-9D1B-8B1CDAB7B090}" type="sibTrans" cxnId="{8FB20FF8-6419-4566-9C1A-0BEFB2F58D55}">
      <dgm:prSet/>
      <dgm:spPr/>
      <dgm:t>
        <a:bodyPr/>
        <a:lstStyle/>
        <a:p>
          <a:endParaRPr lang="en-US" sz="1600"/>
        </a:p>
      </dgm:t>
    </dgm:pt>
    <dgm:pt modelId="{71F6E108-FC9B-4303-8ED4-F97E394A57AF}">
      <dgm:prSet phldr="0" custT="1"/>
      <dgm:spPr/>
      <dgm:t>
        <a:bodyPr/>
        <a:lstStyle/>
        <a:p>
          <a:pPr rtl="0"/>
          <a:r>
            <a:rPr lang="en-US" sz="2200" b="1" dirty="0">
              <a:solidFill>
                <a:srgbClr val="002060"/>
              </a:solidFill>
              <a:latin typeface="Calibri"/>
              <a:ea typeface="Calibri"/>
              <a:cs typeface="Calibri"/>
            </a:rPr>
            <a:t>Attendance Teams at Work</a:t>
          </a:r>
        </a:p>
      </dgm:t>
    </dgm:pt>
    <dgm:pt modelId="{0810C9B9-C1CB-4588-8CA2-E179F8699DE7}" type="parTrans" cxnId="{18CAEAC0-91E5-44A4-A8D6-D0B8048455B4}">
      <dgm:prSet/>
      <dgm:spPr/>
      <dgm:t>
        <a:bodyPr/>
        <a:lstStyle/>
        <a:p>
          <a:endParaRPr lang="en-US" sz="1600"/>
        </a:p>
      </dgm:t>
    </dgm:pt>
    <dgm:pt modelId="{AD20BA9E-7F04-47AD-B154-BF1586DD64B4}" type="sibTrans" cxnId="{18CAEAC0-91E5-44A4-A8D6-D0B8048455B4}">
      <dgm:prSet/>
      <dgm:spPr/>
      <dgm:t>
        <a:bodyPr/>
        <a:lstStyle/>
        <a:p>
          <a:endParaRPr lang="en-US" sz="1600"/>
        </a:p>
      </dgm:t>
    </dgm:pt>
    <dgm:pt modelId="{487EDD27-1EE1-4115-A09A-33E141CD58A6}">
      <dgm:prSet phldr="0" custT="1"/>
      <dgm:spPr/>
      <dgm:t>
        <a:bodyPr/>
        <a:lstStyle/>
        <a:p>
          <a:pPr rtl="0"/>
          <a:r>
            <a:rPr lang="en-US" sz="2200" b="1" dirty="0">
              <a:solidFill>
                <a:srgbClr val="002060"/>
              </a:solidFill>
              <a:latin typeface="Calibri"/>
              <a:ea typeface="Calibri"/>
              <a:cs typeface="Calibri"/>
            </a:rPr>
            <a:t>Attendance for Success Act: Shifting to Prevention &amp; Intervention</a:t>
          </a:r>
        </a:p>
      </dgm:t>
    </dgm:pt>
    <dgm:pt modelId="{6C423B88-48F6-416C-8657-7F4338B6BB95}" type="parTrans" cxnId="{993B281D-D72A-454B-B85D-2375CFD44E5D}">
      <dgm:prSet/>
      <dgm:spPr/>
      <dgm:t>
        <a:bodyPr/>
        <a:lstStyle/>
        <a:p>
          <a:endParaRPr lang="en-US" sz="1600"/>
        </a:p>
      </dgm:t>
    </dgm:pt>
    <dgm:pt modelId="{1A65FC5A-F855-4443-A00C-3E69C5E23106}" type="sibTrans" cxnId="{993B281D-D72A-454B-B85D-2375CFD44E5D}">
      <dgm:prSet/>
      <dgm:spPr/>
      <dgm:t>
        <a:bodyPr/>
        <a:lstStyle/>
        <a:p>
          <a:endParaRPr lang="en-US" sz="1600"/>
        </a:p>
      </dgm:t>
    </dgm:pt>
    <dgm:pt modelId="{8237BA3E-0513-41E1-9C8C-B79ECC68DF8D}">
      <dgm:prSet phldr="0" custT="1"/>
      <dgm:spPr>
        <a:solidFill>
          <a:srgbClr val="CCFF99"/>
        </a:solidFill>
      </dgm:spPr>
      <dgm:t>
        <a:bodyPr/>
        <a:lstStyle/>
        <a:p>
          <a:pPr rtl="0"/>
          <a:r>
            <a:rPr lang="en-US" sz="2200" b="1" dirty="0">
              <a:solidFill>
                <a:srgbClr val="002060"/>
              </a:solidFill>
              <a:latin typeface="Calibri"/>
              <a:cs typeface="Calibri"/>
            </a:rPr>
            <a:t>Wrap Up</a:t>
          </a:r>
        </a:p>
      </dgm:t>
    </dgm:pt>
    <dgm:pt modelId="{0A29A0F1-56FB-4DEA-9A54-38EDC12D9D2E}" type="parTrans" cxnId="{84A329AE-5E36-4D18-9A99-825AD59FB3F8}">
      <dgm:prSet/>
      <dgm:spPr/>
      <dgm:t>
        <a:bodyPr/>
        <a:lstStyle/>
        <a:p>
          <a:endParaRPr lang="en-US"/>
        </a:p>
      </dgm:t>
    </dgm:pt>
    <dgm:pt modelId="{6A52B0C1-24D1-44DF-8018-F7D9B69347B9}" type="sibTrans" cxnId="{84A329AE-5E36-4D18-9A99-825AD59FB3F8}">
      <dgm:prSet/>
      <dgm:spPr/>
      <dgm:t>
        <a:bodyPr/>
        <a:lstStyle/>
        <a:p>
          <a:endParaRPr lang="en-US"/>
        </a:p>
      </dgm:t>
    </dgm:pt>
    <dgm:pt modelId="{DD6CC981-2AB8-45A6-96E7-DD100D969ACC}" type="pres">
      <dgm:prSet presAssocID="{E64BAC79-8B45-48B3-A523-47AF3B42D1F7}" presName="linear" presStyleCnt="0">
        <dgm:presLayoutVars>
          <dgm:animLvl val="lvl"/>
          <dgm:resizeHandles val="exact"/>
        </dgm:presLayoutVars>
      </dgm:prSet>
      <dgm:spPr/>
    </dgm:pt>
    <dgm:pt modelId="{0E0B3EA1-09A5-4C76-971E-2F66D41CDA14}" type="pres">
      <dgm:prSet presAssocID="{7B89B313-1396-463E-ABC9-51F5A4DBBBC1}" presName="parentText" presStyleLbl="node1" presStyleIdx="0" presStyleCnt="6">
        <dgm:presLayoutVars>
          <dgm:chMax val="0"/>
          <dgm:bulletEnabled val="1"/>
        </dgm:presLayoutVars>
      </dgm:prSet>
      <dgm:spPr/>
    </dgm:pt>
    <dgm:pt modelId="{08F85490-D055-41DD-B8DE-A94BF69D8F85}" type="pres">
      <dgm:prSet presAssocID="{6096FB62-2F38-4C91-A005-D32807F8417E}" presName="spacer" presStyleCnt="0"/>
      <dgm:spPr/>
    </dgm:pt>
    <dgm:pt modelId="{7EA43CF0-819C-484D-B40A-61BEA2610395}" type="pres">
      <dgm:prSet presAssocID="{D35D424F-E6ED-4014-98EE-A26055AE9CE0}" presName="parentText" presStyleLbl="node1" presStyleIdx="1" presStyleCnt="6">
        <dgm:presLayoutVars>
          <dgm:chMax val="0"/>
          <dgm:bulletEnabled val="1"/>
        </dgm:presLayoutVars>
      </dgm:prSet>
      <dgm:spPr/>
    </dgm:pt>
    <dgm:pt modelId="{816F0BDA-E304-4DA8-9D6B-0380C8B97DDC}" type="pres">
      <dgm:prSet presAssocID="{5585D225-9291-4FD8-974D-AD8DF810210F}" presName="spacer" presStyleCnt="0"/>
      <dgm:spPr/>
    </dgm:pt>
    <dgm:pt modelId="{9411D2D4-F306-4A19-AB88-FAA18962616A}" type="pres">
      <dgm:prSet presAssocID="{487EDD27-1EE1-4115-A09A-33E141CD58A6}" presName="parentText" presStyleLbl="node1" presStyleIdx="2" presStyleCnt="6">
        <dgm:presLayoutVars>
          <dgm:chMax val="0"/>
          <dgm:bulletEnabled val="1"/>
        </dgm:presLayoutVars>
      </dgm:prSet>
      <dgm:spPr/>
    </dgm:pt>
    <dgm:pt modelId="{03C91F08-1AA9-4025-AD4C-2CD8C03075DF}" type="pres">
      <dgm:prSet presAssocID="{1A65FC5A-F855-4443-A00C-3E69C5E23106}" presName="spacer" presStyleCnt="0"/>
      <dgm:spPr/>
    </dgm:pt>
    <dgm:pt modelId="{3A300422-E221-4C6D-907F-F93BBECE6A03}" type="pres">
      <dgm:prSet presAssocID="{6A3E2E4A-FEDD-49BF-8234-E4E4742C5D95}" presName="parentText" presStyleLbl="node1" presStyleIdx="3" presStyleCnt="6">
        <dgm:presLayoutVars>
          <dgm:chMax val="0"/>
          <dgm:bulletEnabled val="1"/>
        </dgm:presLayoutVars>
      </dgm:prSet>
      <dgm:spPr/>
    </dgm:pt>
    <dgm:pt modelId="{B21DDFB5-7646-46AC-9A50-3187FC777FDE}" type="pres">
      <dgm:prSet presAssocID="{DC221F5D-00D3-4374-9D1B-8B1CDAB7B090}" presName="spacer" presStyleCnt="0"/>
      <dgm:spPr/>
    </dgm:pt>
    <dgm:pt modelId="{6C0C622B-7B33-4692-9D35-156D716F3C0A}" type="pres">
      <dgm:prSet presAssocID="{71F6E108-FC9B-4303-8ED4-F97E394A57AF}" presName="parentText" presStyleLbl="node1" presStyleIdx="4" presStyleCnt="6">
        <dgm:presLayoutVars>
          <dgm:chMax val="0"/>
          <dgm:bulletEnabled val="1"/>
        </dgm:presLayoutVars>
      </dgm:prSet>
      <dgm:spPr/>
    </dgm:pt>
    <dgm:pt modelId="{33349B01-D5E6-40C9-B7FD-A10E544087B6}" type="pres">
      <dgm:prSet presAssocID="{AD20BA9E-7F04-47AD-B154-BF1586DD64B4}" presName="spacer" presStyleCnt="0"/>
      <dgm:spPr/>
    </dgm:pt>
    <dgm:pt modelId="{A2B1C91D-EC9B-41DF-90AD-14EF65268356}" type="pres">
      <dgm:prSet presAssocID="{8237BA3E-0513-41E1-9C8C-B79ECC68DF8D}" presName="parentText" presStyleLbl="node1" presStyleIdx="5" presStyleCnt="6">
        <dgm:presLayoutVars>
          <dgm:chMax val="0"/>
          <dgm:bulletEnabled val="1"/>
        </dgm:presLayoutVars>
      </dgm:prSet>
      <dgm:spPr/>
    </dgm:pt>
  </dgm:ptLst>
  <dgm:cxnLst>
    <dgm:cxn modelId="{2EAC0406-05B1-4E10-B816-25B11BAF7BAC}" srcId="{E64BAC79-8B45-48B3-A523-47AF3B42D1F7}" destId="{7B89B313-1396-463E-ABC9-51F5A4DBBBC1}" srcOrd="0" destOrd="0" parTransId="{20C2BC03-EFE0-4CFB-A716-1BBBD51FA2DE}" sibTransId="{6096FB62-2F38-4C91-A005-D32807F8417E}"/>
    <dgm:cxn modelId="{13EB4D09-302F-4C48-B3E1-9F1E887A7E15}" type="presOf" srcId="{71F6E108-FC9B-4303-8ED4-F97E394A57AF}" destId="{6C0C622B-7B33-4692-9D35-156D716F3C0A}" srcOrd="0" destOrd="0" presId="urn:microsoft.com/office/officeart/2005/8/layout/vList2"/>
    <dgm:cxn modelId="{4A78B90A-2976-4EEC-9D12-C8DEA104F99E}" type="presOf" srcId="{487EDD27-1EE1-4115-A09A-33E141CD58A6}" destId="{9411D2D4-F306-4A19-AB88-FAA18962616A}" srcOrd="0" destOrd="0" presId="urn:microsoft.com/office/officeart/2005/8/layout/vList2"/>
    <dgm:cxn modelId="{993B281D-D72A-454B-B85D-2375CFD44E5D}" srcId="{E64BAC79-8B45-48B3-A523-47AF3B42D1F7}" destId="{487EDD27-1EE1-4115-A09A-33E141CD58A6}" srcOrd="2" destOrd="0" parTransId="{6C423B88-48F6-416C-8657-7F4338B6BB95}" sibTransId="{1A65FC5A-F855-4443-A00C-3E69C5E23106}"/>
    <dgm:cxn modelId="{6240F720-F22E-4BCA-B763-13D40A1B9086}" srcId="{E64BAC79-8B45-48B3-A523-47AF3B42D1F7}" destId="{D35D424F-E6ED-4014-98EE-A26055AE9CE0}" srcOrd="1" destOrd="0" parTransId="{3D791108-FEB9-4CA4-B1E2-46A8EC4AE69A}" sibTransId="{5585D225-9291-4FD8-974D-AD8DF810210F}"/>
    <dgm:cxn modelId="{69E55E37-99E5-4758-89C7-427CD0CC28B2}" type="presOf" srcId="{6A3E2E4A-FEDD-49BF-8234-E4E4742C5D95}" destId="{3A300422-E221-4C6D-907F-F93BBECE6A03}" srcOrd="0" destOrd="0" presId="urn:microsoft.com/office/officeart/2005/8/layout/vList2"/>
    <dgm:cxn modelId="{C7387647-73DA-459B-B728-30CA20BAEEB2}" type="presOf" srcId="{E64BAC79-8B45-48B3-A523-47AF3B42D1F7}" destId="{DD6CC981-2AB8-45A6-96E7-DD100D969ACC}" srcOrd="0" destOrd="0" presId="urn:microsoft.com/office/officeart/2005/8/layout/vList2"/>
    <dgm:cxn modelId="{84A329AE-5E36-4D18-9A99-825AD59FB3F8}" srcId="{E64BAC79-8B45-48B3-A523-47AF3B42D1F7}" destId="{8237BA3E-0513-41E1-9C8C-B79ECC68DF8D}" srcOrd="5" destOrd="0" parTransId="{0A29A0F1-56FB-4DEA-9A54-38EDC12D9D2E}" sibTransId="{6A52B0C1-24D1-44DF-8018-F7D9B69347B9}"/>
    <dgm:cxn modelId="{18CAEAC0-91E5-44A4-A8D6-D0B8048455B4}" srcId="{E64BAC79-8B45-48B3-A523-47AF3B42D1F7}" destId="{71F6E108-FC9B-4303-8ED4-F97E394A57AF}" srcOrd="4" destOrd="0" parTransId="{0810C9B9-C1CB-4588-8CA2-E179F8699DE7}" sibTransId="{AD20BA9E-7F04-47AD-B154-BF1586DD64B4}"/>
    <dgm:cxn modelId="{D0D446DB-7B8C-4C06-ADC3-CE4A661906E7}" type="presOf" srcId="{8237BA3E-0513-41E1-9C8C-B79ECC68DF8D}" destId="{A2B1C91D-EC9B-41DF-90AD-14EF65268356}" srcOrd="0" destOrd="0" presId="urn:microsoft.com/office/officeart/2005/8/layout/vList2"/>
    <dgm:cxn modelId="{F44437F2-A8E1-469E-B95D-9AA0D658883D}" type="presOf" srcId="{7B89B313-1396-463E-ABC9-51F5A4DBBBC1}" destId="{0E0B3EA1-09A5-4C76-971E-2F66D41CDA14}" srcOrd="0" destOrd="0" presId="urn:microsoft.com/office/officeart/2005/8/layout/vList2"/>
    <dgm:cxn modelId="{8FB20FF8-6419-4566-9C1A-0BEFB2F58D55}" srcId="{E64BAC79-8B45-48B3-A523-47AF3B42D1F7}" destId="{6A3E2E4A-FEDD-49BF-8234-E4E4742C5D95}" srcOrd="3" destOrd="0" parTransId="{33195FEE-F57C-4862-B99B-B41305AC0E7B}" sibTransId="{DC221F5D-00D3-4374-9D1B-8B1CDAB7B090}"/>
    <dgm:cxn modelId="{BEA08BFB-1EF0-4733-8E4E-84D55C3DE95D}" type="presOf" srcId="{D35D424F-E6ED-4014-98EE-A26055AE9CE0}" destId="{7EA43CF0-819C-484D-B40A-61BEA2610395}" srcOrd="0" destOrd="0" presId="urn:microsoft.com/office/officeart/2005/8/layout/vList2"/>
    <dgm:cxn modelId="{56BB4798-9451-4E2E-A63E-E9B11BDBDA20}" type="presParOf" srcId="{DD6CC981-2AB8-45A6-96E7-DD100D969ACC}" destId="{0E0B3EA1-09A5-4C76-971E-2F66D41CDA14}" srcOrd="0" destOrd="0" presId="urn:microsoft.com/office/officeart/2005/8/layout/vList2"/>
    <dgm:cxn modelId="{41EA8DD3-7DB5-46BD-BB6A-4799FA749824}" type="presParOf" srcId="{DD6CC981-2AB8-45A6-96E7-DD100D969ACC}" destId="{08F85490-D055-41DD-B8DE-A94BF69D8F85}" srcOrd="1" destOrd="0" presId="urn:microsoft.com/office/officeart/2005/8/layout/vList2"/>
    <dgm:cxn modelId="{DDC91F9E-0146-4FC5-8C25-D6F239AC720F}" type="presParOf" srcId="{DD6CC981-2AB8-45A6-96E7-DD100D969ACC}" destId="{7EA43CF0-819C-484D-B40A-61BEA2610395}" srcOrd="2" destOrd="0" presId="urn:microsoft.com/office/officeart/2005/8/layout/vList2"/>
    <dgm:cxn modelId="{7EB5A64D-39E3-4ED5-BC40-B2D1885584AC}" type="presParOf" srcId="{DD6CC981-2AB8-45A6-96E7-DD100D969ACC}" destId="{816F0BDA-E304-4DA8-9D6B-0380C8B97DDC}" srcOrd="3" destOrd="0" presId="urn:microsoft.com/office/officeart/2005/8/layout/vList2"/>
    <dgm:cxn modelId="{1CBFF1B6-EA02-4E33-AE1D-C0868D0AA19B}" type="presParOf" srcId="{DD6CC981-2AB8-45A6-96E7-DD100D969ACC}" destId="{9411D2D4-F306-4A19-AB88-FAA18962616A}" srcOrd="4" destOrd="0" presId="urn:microsoft.com/office/officeart/2005/8/layout/vList2"/>
    <dgm:cxn modelId="{F456F01C-5DC2-46BB-BA37-DE69CE267B62}" type="presParOf" srcId="{DD6CC981-2AB8-45A6-96E7-DD100D969ACC}" destId="{03C91F08-1AA9-4025-AD4C-2CD8C03075DF}" srcOrd="5" destOrd="0" presId="urn:microsoft.com/office/officeart/2005/8/layout/vList2"/>
    <dgm:cxn modelId="{3E8B29F4-2EF9-4C96-9EFB-74ABA20A84E6}" type="presParOf" srcId="{DD6CC981-2AB8-45A6-96E7-DD100D969ACC}" destId="{3A300422-E221-4C6D-907F-F93BBECE6A03}" srcOrd="6" destOrd="0" presId="urn:microsoft.com/office/officeart/2005/8/layout/vList2"/>
    <dgm:cxn modelId="{E3A63B56-822E-43F4-9F97-3F50E8C760EE}" type="presParOf" srcId="{DD6CC981-2AB8-45A6-96E7-DD100D969ACC}" destId="{B21DDFB5-7646-46AC-9A50-3187FC777FDE}" srcOrd="7" destOrd="0" presId="urn:microsoft.com/office/officeart/2005/8/layout/vList2"/>
    <dgm:cxn modelId="{14F670C7-1A3A-4B1E-A702-64C41DC46AC9}" type="presParOf" srcId="{DD6CC981-2AB8-45A6-96E7-DD100D969ACC}" destId="{6C0C622B-7B33-4692-9D35-156D716F3C0A}" srcOrd="8" destOrd="0" presId="urn:microsoft.com/office/officeart/2005/8/layout/vList2"/>
    <dgm:cxn modelId="{68E25082-969D-40E4-97A5-1733CC27D5B1}" type="presParOf" srcId="{DD6CC981-2AB8-45A6-96E7-DD100D969ACC}" destId="{33349B01-D5E6-40C9-B7FD-A10E544087B6}" srcOrd="9" destOrd="0" presId="urn:microsoft.com/office/officeart/2005/8/layout/vList2"/>
    <dgm:cxn modelId="{801839CF-4297-4940-855C-DADA08558CB3}" type="presParOf" srcId="{DD6CC981-2AB8-45A6-96E7-DD100D969ACC}" destId="{A2B1C91D-EC9B-41DF-90AD-14EF6526835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717183-8F09-4608-A49E-3C450C4FD250}"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952F67DF-C01D-41F6-8220-75865AB3A88A}">
      <dgm:prSet phldrT="[Text]" custT="1"/>
      <dgm:spPr>
        <a:solidFill>
          <a:srgbClr val="CCFF99"/>
        </a:solidFill>
      </dgm:spPr>
      <dgm:t>
        <a:bodyPr/>
        <a:lstStyle/>
        <a:p>
          <a:r>
            <a:rPr lang="en-US" sz="1800" b="1" dirty="0">
              <a:solidFill>
                <a:srgbClr val="002060"/>
              </a:solidFill>
              <a:latin typeface="Calibri" panose="020F0502020204030204" pitchFamily="34" charset="0"/>
              <a:cs typeface="Calibri" panose="020F0502020204030204" pitchFamily="34" charset="0"/>
            </a:rPr>
            <a:t>Principal</a:t>
          </a:r>
        </a:p>
      </dgm:t>
    </dgm:pt>
    <dgm:pt modelId="{6C380FA9-5F39-4A06-B155-62FF56070E46}" type="parTrans" cxnId="{3A7B9E1F-F106-47BD-9E7F-86D86D63CCD7}">
      <dgm:prSet/>
      <dgm:spPr/>
      <dgm:t>
        <a:bodyPr/>
        <a:lstStyle/>
        <a:p>
          <a:endParaRPr lang="en-US"/>
        </a:p>
      </dgm:t>
    </dgm:pt>
    <dgm:pt modelId="{FD85907B-3B33-43F4-9BE4-225ADC20A1AE}" type="sibTrans" cxnId="{3A7B9E1F-F106-47BD-9E7F-86D86D63CCD7}">
      <dgm:prSet/>
      <dgm:spPr/>
      <dgm:t>
        <a:bodyPr/>
        <a:lstStyle/>
        <a:p>
          <a:endParaRPr lang="en-US"/>
        </a:p>
      </dgm:t>
    </dgm:pt>
    <dgm:pt modelId="{B36EF154-4F05-4D42-A9CD-3C2D64F34A21}">
      <dgm:prSet phldrT="[Text]" custT="1"/>
      <dgm:spPr>
        <a:solidFill>
          <a:srgbClr val="CCFF99"/>
        </a:solidFill>
      </dgm:spPr>
      <dgm:t>
        <a:bodyPr/>
        <a:lstStyle/>
        <a:p>
          <a:r>
            <a:rPr lang="en-US" sz="1800" b="1" dirty="0">
              <a:solidFill>
                <a:srgbClr val="002060"/>
              </a:solidFill>
              <a:latin typeface="Calibri" panose="020F0502020204030204" pitchFamily="34" charset="0"/>
              <a:cs typeface="Calibri" panose="020F0502020204030204" pitchFamily="34" charset="0"/>
            </a:rPr>
            <a:t> Counselor</a:t>
          </a:r>
        </a:p>
      </dgm:t>
    </dgm:pt>
    <dgm:pt modelId="{C600B538-6AFF-4FDF-9EFB-16CACC84CD25}" type="parTrans" cxnId="{CE6BECAF-88AC-4729-9BF9-51973BF77E36}">
      <dgm:prSet/>
      <dgm:spPr/>
      <dgm:t>
        <a:bodyPr/>
        <a:lstStyle/>
        <a:p>
          <a:endParaRPr lang="en-US"/>
        </a:p>
      </dgm:t>
    </dgm:pt>
    <dgm:pt modelId="{E09A4261-AB68-4815-93FC-0962BF943E49}" type="sibTrans" cxnId="{CE6BECAF-88AC-4729-9BF9-51973BF77E36}">
      <dgm:prSet/>
      <dgm:spPr/>
      <dgm:t>
        <a:bodyPr/>
        <a:lstStyle/>
        <a:p>
          <a:endParaRPr lang="en-US"/>
        </a:p>
      </dgm:t>
    </dgm:pt>
    <dgm:pt modelId="{9A9BA5D6-3042-4F50-BCDE-64E3EA972D78}">
      <dgm:prSet phldrT="[Text]" custT="1"/>
      <dgm:spPr>
        <a:solidFill>
          <a:srgbClr val="CCFF99"/>
        </a:solidFill>
      </dgm:spPr>
      <dgm:t>
        <a:bodyPr/>
        <a:lstStyle/>
        <a:p>
          <a:r>
            <a:rPr lang="en-US" sz="1800" b="1" dirty="0">
              <a:solidFill>
                <a:srgbClr val="002060"/>
              </a:solidFill>
              <a:latin typeface="Calibri" panose="020F0502020204030204" pitchFamily="34" charset="0"/>
              <a:cs typeface="Calibri" panose="020F0502020204030204" pitchFamily="34" charset="0"/>
            </a:rPr>
            <a:t>Social worker</a:t>
          </a:r>
        </a:p>
      </dgm:t>
    </dgm:pt>
    <dgm:pt modelId="{8D296E5E-8C5D-4F99-B187-64E7095E2ADC}" type="parTrans" cxnId="{A7843C9A-CAF7-4537-B0BF-1C973591ECDF}">
      <dgm:prSet/>
      <dgm:spPr/>
      <dgm:t>
        <a:bodyPr/>
        <a:lstStyle/>
        <a:p>
          <a:endParaRPr lang="en-US"/>
        </a:p>
      </dgm:t>
    </dgm:pt>
    <dgm:pt modelId="{104607C5-1749-4273-BF8A-71E80AB09F5C}" type="sibTrans" cxnId="{A7843C9A-CAF7-4537-B0BF-1C973591ECDF}">
      <dgm:prSet/>
      <dgm:spPr/>
      <dgm:t>
        <a:bodyPr/>
        <a:lstStyle/>
        <a:p>
          <a:endParaRPr lang="en-US"/>
        </a:p>
      </dgm:t>
    </dgm:pt>
    <dgm:pt modelId="{D5F58E7E-AA8D-4FCF-A08E-01E688258C4D}">
      <dgm:prSet phldrT="[Text]" custT="1"/>
      <dgm:spPr>
        <a:solidFill>
          <a:srgbClr val="CCFF99"/>
        </a:solidFill>
      </dgm:spPr>
      <dgm:t>
        <a:bodyPr/>
        <a:lstStyle/>
        <a:p>
          <a:r>
            <a:rPr lang="en-US" sz="1800" b="1" dirty="0">
              <a:solidFill>
                <a:srgbClr val="002060"/>
              </a:solidFill>
              <a:latin typeface="Calibri" panose="020F0502020204030204" pitchFamily="34" charset="0"/>
              <a:cs typeface="Calibri" panose="020F0502020204030204" pitchFamily="34" charset="0"/>
            </a:rPr>
            <a:t>Administrative support staff</a:t>
          </a:r>
        </a:p>
      </dgm:t>
    </dgm:pt>
    <dgm:pt modelId="{C0D40F02-4A14-4CF9-904F-CF395D516C7D}" type="parTrans" cxnId="{4ABFD62D-6B4F-4267-BB07-A43137B1EFDF}">
      <dgm:prSet/>
      <dgm:spPr/>
      <dgm:t>
        <a:bodyPr/>
        <a:lstStyle/>
        <a:p>
          <a:endParaRPr lang="en-US"/>
        </a:p>
      </dgm:t>
    </dgm:pt>
    <dgm:pt modelId="{2E9613C0-E495-4E5D-83FD-111843F213C2}" type="sibTrans" cxnId="{4ABFD62D-6B4F-4267-BB07-A43137B1EFDF}">
      <dgm:prSet/>
      <dgm:spPr/>
      <dgm:t>
        <a:bodyPr/>
        <a:lstStyle/>
        <a:p>
          <a:endParaRPr lang="en-US"/>
        </a:p>
      </dgm:t>
    </dgm:pt>
    <dgm:pt modelId="{050DF368-7931-46A7-96A9-2C207E76EE9F}">
      <dgm:prSet phldrT="[Text]" custT="1"/>
      <dgm:spPr>
        <a:solidFill>
          <a:srgbClr val="CCFF99"/>
        </a:solidFill>
      </dgm:spPr>
      <dgm:t>
        <a:bodyPr/>
        <a:lstStyle/>
        <a:p>
          <a:r>
            <a:rPr lang="en-US" sz="1800" b="1" dirty="0">
              <a:solidFill>
                <a:srgbClr val="002060"/>
              </a:solidFill>
              <a:latin typeface="Calibri" panose="020F0502020204030204" pitchFamily="34" charset="0"/>
              <a:cs typeface="Calibri" panose="020F0502020204030204" pitchFamily="34" charset="0"/>
            </a:rPr>
            <a:t>Special education staff</a:t>
          </a:r>
        </a:p>
      </dgm:t>
    </dgm:pt>
    <dgm:pt modelId="{D9FC01A9-F4D4-43CD-9062-74D0AF57F6AC}" type="parTrans" cxnId="{CB9F5F63-054D-442E-90FF-88273D90D8CD}">
      <dgm:prSet/>
      <dgm:spPr/>
      <dgm:t>
        <a:bodyPr/>
        <a:lstStyle/>
        <a:p>
          <a:endParaRPr lang="en-US"/>
        </a:p>
      </dgm:t>
    </dgm:pt>
    <dgm:pt modelId="{50962451-75D2-4583-9E39-3470C4E6DC36}" type="sibTrans" cxnId="{CB9F5F63-054D-442E-90FF-88273D90D8CD}">
      <dgm:prSet/>
      <dgm:spPr/>
      <dgm:t>
        <a:bodyPr/>
        <a:lstStyle/>
        <a:p>
          <a:endParaRPr lang="en-US"/>
        </a:p>
      </dgm:t>
    </dgm:pt>
    <dgm:pt modelId="{F8779AB4-2703-4AFA-893F-9F990B99EC33}">
      <dgm:prSet phldrT="[Text]" custT="1"/>
      <dgm:spPr>
        <a:solidFill>
          <a:srgbClr val="CCFF99"/>
        </a:solidFill>
      </dgm:spPr>
      <dgm:t>
        <a:bodyPr/>
        <a:lstStyle/>
        <a:p>
          <a:r>
            <a:rPr lang="en-US" sz="1800" b="1" dirty="0">
              <a:solidFill>
                <a:srgbClr val="002060"/>
              </a:solidFill>
              <a:latin typeface="Calibri" panose="020F0502020204030204" pitchFamily="34" charset="0"/>
              <a:cs typeface="Calibri" panose="020F0502020204030204" pitchFamily="34" charset="0"/>
            </a:rPr>
            <a:t>Teachers</a:t>
          </a:r>
        </a:p>
      </dgm:t>
    </dgm:pt>
    <dgm:pt modelId="{D2859B60-437D-4F0C-A8BB-05C180B4C064}" type="parTrans" cxnId="{78271A0A-2D5A-4565-8006-F7268CBCFE5B}">
      <dgm:prSet/>
      <dgm:spPr/>
      <dgm:t>
        <a:bodyPr/>
        <a:lstStyle/>
        <a:p>
          <a:endParaRPr lang="en-US"/>
        </a:p>
      </dgm:t>
    </dgm:pt>
    <dgm:pt modelId="{1767ADCC-4F22-44F3-9FF1-11700A9DA389}" type="sibTrans" cxnId="{78271A0A-2D5A-4565-8006-F7268CBCFE5B}">
      <dgm:prSet/>
      <dgm:spPr/>
      <dgm:t>
        <a:bodyPr/>
        <a:lstStyle/>
        <a:p>
          <a:endParaRPr lang="en-US"/>
        </a:p>
      </dgm:t>
    </dgm:pt>
    <dgm:pt modelId="{A2FBB1FB-0716-4D46-89B8-D1B502C3B191}">
      <dgm:prSet phldrT="[Text]" custT="1"/>
      <dgm:spPr>
        <a:solidFill>
          <a:srgbClr val="CCFF99"/>
        </a:solidFill>
      </dgm:spPr>
      <dgm:t>
        <a:bodyPr/>
        <a:lstStyle/>
        <a:p>
          <a:r>
            <a:rPr lang="en-US" sz="1800" b="1" dirty="0">
              <a:solidFill>
                <a:srgbClr val="002060"/>
              </a:solidFill>
              <a:latin typeface="Calibri" panose="020F0502020204030204" pitchFamily="34" charset="0"/>
              <a:cs typeface="Calibri" panose="020F0502020204030204" pitchFamily="34" charset="0"/>
            </a:rPr>
            <a:t>Early education staff</a:t>
          </a:r>
        </a:p>
      </dgm:t>
    </dgm:pt>
    <dgm:pt modelId="{87FCCF25-8AA2-4831-8B15-0F9939B0EA74}" type="parTrans" cxnId="{234C2F6C-A1E7-4AC9-B77D-D95AC3329A48}">
      <dgm:prSet/>
      <dgm:spPr/>
      <dgm:t>
        <a:bodyPr/>
        <a:lstStyle/>
        <a:p>
          <a:endParaRPr lang="en-US"/>
        </a:p>
      </dgm:t>
    </dgm:pt>
    <dgm:pt modelId="{CAC20916-3E87-4170-B668-0E9CC4E19B6F}" type="sibTrans" cxnId="{234C2F6C-A1E7-4AC9-B77D-D95AC3329A48}">
      <dgm:prSet/>
      <dgm:spPr/>
      <dgm:t>
        <a:bodyPr/>
        <a:lstStyle/>
        <a:p>
          <a:endParaRPr lang="en-US"/>
        </a:p>
      </dgm:t>
    </dgm:pt>
    <dgm:pt modelId="{6FFF612E-9CBB-4CBD-9005-7AE83E71D18B}">
      <dgm:prSet phldrT="[Text]" custT="1"/>
      <dgm:spPr>
        <a:solidFill>
          <a:srgbClr val="CCFF99"/>
        </a:solidFill>
      </dgm:spPr>
      <dgm:t>
        <a:bodyPr/>
        <a:lstStyle/>
        <a:p>
          <a:r>
            <a:rPr lang="en-US" sz="1800" b="1" dirty="0">
              <a:solidFill>
                <a:srgbClr val="002060"/>
              </a:solidFill>
              <a:latin typeface="Calibri" panose="020F0502020204030204" pitchFamily="34" charset="0"/>
              <a:cs typeface="Calibri" panose="020F0502020204030204" pitchFamily="34" charset="0"/>
            </a:rPr>
            <a:t>Expanded learning program staff</a:t>
          </a:r>
          <a:endParaRPr lang="en-US" sz="2000" b="1" dirty="0">
            <a:solidFill>
              <a:srgbClr val="002060"/>
            </a:solidFill>
            <a:latin typeface="Calibri" panose="020F0502020204030204" pitchFamily="34" charset="0"/>
            <a:cs typeface="Calibri" panose="020F0502020204030204" pitchFamily="34" charset="0"/>
          </a:endParaRPr>
        </a:p>
      </dgm:t>
    </dgm:pt>
    <dgm:pt modelId="{E2A44E54-076F-4822-97C8-07B4D7ECE69E}" type="parTrans" cxnId="{C66F5A27-CBE8-49DB-8730-FCB6BC876507}">
      <dgm:prSet/>
      <dgm:spPr/>
      <dgm:t>
        <a:bodyPr/>
        <a:lstStyle/>
        <a:p>
          <a:endParaRPr lang="en-US"/>
        </a:p>
      </dgm:t>
    </dgm:pt>
    <dgm:pt modelId="{1305FE3F-F5F4-40EA-991C-A0D2A6488237}" type="sibTrans" cxnId="{C66F5A27-CBE8-49DB-8730-FCB6BC876507}">
      <dgm:prSet/>
      <dgm:spPr/>
      <dgm:t>
        <a:bodyPr/>
        <a:lstStyle/>
        <a:p>
          <a:endParaRPr lang="en-US"/>
        </a:p>
      </dgm:t>
    </dgm:pt>
    <dgm:pt modelId="{7AA70419-DC3C-4F3B-BA57-62174A4DFFE9}">
      <dgm:prSet phldrT="[Text]" custT="1"/>
      <dgm:spPr>
        <a:solidFill>
          <a:srgbClr val="CCFF99"/>
        </a:solidFill>
      </dgm:spPr>
      <dgm:t>
        <a:bodyPr/>
        <a:lstStyle/>
        <a:p>
          <a:r>
            <a:rPr lang="en-US" sz="1800" b="1" dirty="0">
              <a:solidFill>
                <a:srgbClr val="002060"/>
              </a:solidFill>
              <a:latin typeface="Calibri" panose="020F0502020204030204" pitchFamily="34" charset="0"/>
              <a:cs typeface="Calibri" panose="020F0502020204030204" pitchFamily="34" charset="0"/>
            </a:rPr>
            <a:t>Nurse</a:t>
          </a:r>
        </a:p>
      </dgm:t>
    </dgm:pt>
    <dgm:pt modelId="{B6644549-0101-4192-B858-AC9FC0230EC1}" type="parTrans" cxnId="{AEA02971-4E75-4A73-8523-69A611E5BA2A}">
      <dgm:prSet/>
      <dgm:spPr/>
      <dgm:t>
        <a:bodyPr/>
        <a:lstStyle/>
        <a:p>
          <a:endParaRPr lang="en-US"/>
        </a:p>
      </dgm:t>
    </dgm:pt>
    <dgm:pt modelId="{83CAA253-FBBE-4F37-A3A5-9CC79B924531}" type="sibTrans" cxnId="{AEA02971-4E75-4A73-8523-69A611E5BA2A}">
      <dgm:prSet/>
      <dgm:spPr/>
      <dgm:t>
        <a:bodyPr/>
        <a:lstStyle/>
        <a:p>
          <a:endParaRPr lang="en-US"/>
        </a:p>
      </dgm:t>
    </dgm:pt>
    <dgm:pt modelId="{6D956867-7864-4081-B4BD-55C0BC8F39C5}">
      <dgm:prSet phldrT="[Text]" custT="1"/>
      <dgm:spPr>
        <a:solidFill>
          <a:srgbClr val="CCFF99"/>
        </a:solidFill>
      </dgm:spPr>
      <dgm:t>
        <a:bodyPr/>
        <a:lstStyle/>
        <a:p>
          <a:r>
            <a:rPr lang="en-US" sz="1800" b="1" dirty="0">
              <a:solidFill>
                <a:srgbClr val="002060"/>
              </a:solidFill>
              <a:latin typeface="Calibri" panose="020F0502020204030204" pitchFamily="34" charset="0"/>
              <a:cs typeface="Calibri" panose="020F0502020204030204" pitchFamily="34" charset="0"/>
            </a:rPr>
            <a:t>Members of leadership team </a:t>
          </a:r>
        </a:p>
      </dgm:t>
    </dgm:pt>
    <dgm:pt modelId="{92016852-9C4A-43BD-AFF8-863626ABEF35}" type="parTrans" cxnId="{058122FD-800E-4498-97B4-860D61153796}">
      <dgm:prSet/>
      <dgm:spPr/>
      <dgm:t>
        <a:bodyPr/>
        <a:lstStyle/>
        <a:p>
          <a:endParaRPr lang="en-US"/>
        </a:p>
      </dgm:t>
    </dgm:pt>
    <dgm:pt modelId="{CE55CBD6-DFF6-4039-BAC3-EAA46EF53A8E}" type="sibTrans" cxnId="{058122FD-800E-4498-97B4-860D61153796}">
      <dgm:prSet/>
      <dgm:spPr/>
      <dgm:t>
        <a:bodyPr/>
        <a:lstStyle/>
        <a:p>
          <a:endParaRPr lang="en-US"/>
        </a:p>
      </dgm:t>
    </dgm:pt>
    <dgm:pt modelId="{AC58F0C4-40AB-421D-A7CA-019200AD232F}" type="pres">
      <dgm:prSet presAssocID="{36717183-8F09-4608-A49E-3C450C4FD250}" presName="diagram" presStyleCnt="0">
        <dgm:presLayoutVars>
          <dgm:dir/>
          <dgm:resizeHandles val="exact"/>
        </dgm:presLayoutVars>
      </dgm:prSet>
      <dgm:spPr/>
    </dgm:pt>
    <dgm:pt modelId="{17213CB7-3293-4CBC-8979-7881E3ADB9CF}" type="pres">
      <dgm:prSet presAssocID="{952F67DF-C01D-41F6-8220-75865AB3A88A}" presName="node" presStyleLbl="node1" presStyleIdx="0" presStyleCnt="10">
        <dgm:presLayoutVars>
          <dgm:bulletEnabled val="1"/>
        </dgm:presLayoutVars>
      </dgm:prSet>
      <dgm:spPr/>
    </dgm:pt>
    <dgm:pt modelId="{A4FED2B2-5E04-405B-A7A7-B3FCABCF7F84}" type="pres">
      <dgm:prSet presAssocID="{FD85907B-3B33-43F4-9BE4-225ADC20A1AE}" presName="sibTrans" presStyleCnt="0"/>
      <dgm:spPr/>
    </dgm:pt>
    <dgm:pt modelId="{FB18B32A-57FD-43EB-9060-DE6B9EFFFFBA}" type="pres">
      <dgm:prSet presAssocID="{6D956867-7864-4081-B4BD-55C0BC8F39C5}" presName="node" presStyleLbl="node1" presStyleIdx="1" presStyleCnt="10">
        <dgm:presLayoutVars>
          <dgm:bulletEnabled val="1"/>
        </dgm:presLayoutVars>
      </dgm:prSet>
      <dgm:spPr/>
    </dgm:pt>
    <dgm:pt modelId="{DB8679A7-395A-40B9-9E72-E482F6419B15}" type="pres">
      <dgm:prSet presAssocID="{CE55CBD6-DFF6-4039-BAC3-EAA46EF53A8E}" presName="sibTrans" presStyleCnt="0"/>
      <dgm:spPr/>
    </dgm:pt>
    <dgm:pt modelId="{63C0D1DE-446A-4731-9CB2-FFB1501F2CF6}" type="pres">
      <dgm:prSet presAssocID="{7AA70419-DC3C-4F3B-BA57-62174A4DFFE9}" presName="node" presStyleLbl="node1" presStyleIdx="2" presStyleCnt="10">
        <dgm:presLayoutVars>
          <dgm:bulletEnabled val="1"/>
        </dgm:presLayoutVars>
      </dgm:prSet>
      <dgm:spPr/>
    </dgm:pt>
    <dgm:pt modelId="{B54BC4A4-9566-4BEF-9E2C-DF9EB2EA181A}" type="pres">
      <dgm:prSet presAssocID="{83CAA253-FBBE-4F37-A3A5-9CC79B924531}" presName="sibTrans" presStyleCnt="0"/>
      <dgm:spPr/>
    </dgm:pt>
    <dgm:pt modelId="{7F54697D-77F3-483F-9F99-42227347EB97}" type="pres">
      <dgm:prSet presAssocID="{B36EF154-4F05-4D42-A9CD-3C2D64F34A21}" presName="node" presStyleLbl="node1" presStyleIdx="3" presStyleCnt="10">
        <dgm:presLayoutVars>
          <dgm:bulletEnabled val="1"/>
        </dgm:presLayoutVars>
      </dgm:prSet>
      <dgm:spPr/>
    </dgm:pt>
    <dgm:pt modelId="{09E16435-4867-4316-93F3-C00137D2BA8A}" type="pres">
      <dgm:prSet presAssocID="{E09A4261-AB68-4815-93FC-0962BF943E49}" presName="sibTrans" presStyleCnt="0"/>
      <dgm:spPr/>
    </dgm:pt>
    <dgm:pt modelId="{310F18DF-6550-4DC5-916D-52F690E7ED71}" type="pres">
      <dgm:prSet presAssocID="{9A9BA5D6-3042-4F50-BCDE-64E3EA972D78}" presName="node" presStyleLbl="node1" presStyleIdx="4" presStyleCnt="10">
        <dgm:presLayoutVars>
          <dgm:bulletEnabled val="1"/>
        </dgm:presLayoutVars>
      </dgm:prSet>
      <dgm:spPr/>
    </dgm:pt>
    <dgm:pt modelId="{674A4DFE-9D52-40E3-94D9-C37419E6AF68}" type="pres">
      <dgm:prSet presAssocID="{104607C5-1749-4273-BF8A-71E80AB09F5C}" presName="sibTrans" presStyleCnt="0"/>
      <dgm:spPr/>
    </dgm:pt>
    <dgm:pt modelId="{D35E3E02-04FD-44B0-ABF7-F5106B6DED7B}" type="pres">
      <dgm:prSet presAssocID="{D5F58E7E-AA8D-4FCF-A08E-01E688258C4D}" presName="node" presStyleLbl="node1" presStyleIdx="5" presStyleCnt="10">
        <dgm:presLayoutVars>
          <dgm:bulletEnabled val="1"/>
        </dgm:presLayoutVars>
      </dgm:prSet>
      <dgm:spPr/>
    </dgm:pt>
    <dgm:pt modelId="{15D6D4CC-5FF6-4EAA-B376-58E485D22C2A}" type="pres">
      <dgm:prSet presAssocID="{2E9613C0-E495-4E5D-83FD-111843F213C2}" presName="sibTrans" presStyleCnt="0"/>
      <dgm:spPr/>
    </dgm:pt>
    <dgm:pt modelId="{E5E9832D-B4CE-4ED2-8C3F-E976ACFCC893}" type="pres">
      <dgm:prSet presAssocID="{050DF368-7931-46A7-96A9-2C207E76EE9F}" presName="node" presStyleLbl="node1" presStyleIdx="6" presStyleCnt="10">
        <dgm:presLayoutVars>
          <dgm:bulletEnabled val="1"/>
        </dgm:presLayoutVars>
      </dgm:prSet>
      <dgm:spPr/>
    </dgm:pt>
    <dgm:pt modelId="{650B3907-6190-420D-9001-0225816C42B7}" type="pres">
      <dgm:prSet presAssocID="{50962451-75D2-4583-9E39-3470C4E6DC36}" presName="sibTrans" presStyleCnt="0"/>
      <dgm:spPr/>
    </dgm:pt>
    <dgm:pt modelId="{A9885F09-3D46-490C-81AE-E7FB5C8A6210}" type="pres">
      <dgm:prSet presAssocID="{F8779AB4-2703-4AFA-893F-9F990B99EC33}" presName="node" presStyleLbl="node1" presStyleIdx="7" presStyleCnt="10">
        <dgm:presLayoutVars>
          <dgm:bulletEnabled val="1"/>
        </dgm:presLayoutVars>
      </dgm:prSet>
      <dgm:spPr/>
    </dgm:pt>
    <dgm:pt modelId="{43A8C607-8068-40B1-9557-A219852A59F3}" type="pres">
      <dgm:prSet presAssocID="{1767ADCC-4F22-44F3-9FF1-11700A9DA389}" presName="sibTrans" presStyleCnt="0"/>
      <dgm:spPr/>
    </dgm:pt>
    <dgm:pt modelId="{66C32087-07B4-4CB0-A5AF-0FCAFD2DA48F}" type="pres">
      <dgm:prSet presAssocID="{A2FBB1FB-0716-4D46-89B8-D1B502C3B191}" presName="node" presStyleLbl="node1" presStyleIdx="8" presStyleCnt="10">
        <dgm:presLayoutVars>
          <dgm:bulletEnabled val="1"/>
        </dgm:presLayoutVars>
      </dgm:prSet>
      <dgm:spPr/>
    </dgm:pt>
    <dgm:pt modelId="{E75A0553-C53A-4018-BCEE-FC18FE3783DF}" type="pres">
      <dgm:prSet presAssocID="{CAC20916-3E87-4170-B668-0E9CC4E19B6F}" presName="sibTrans" presStyleCnt="0"/>
      <dgm:spPr/>
    </dgm:pt>
    <dgm:pt modelId="{6BCEA6D8-3B51-4BD6-9250-00B74D5023CD}" type="pres">
      <dgm:prSet presAssocID="{6FFF612E-9CBB-4CBD-9005-7AE83E71D18B}" presName="node" presStyleLbl="node1" presStyleIdx="9" presStyleCnt="10">
        <dgm:presLayoutVars>
          <dgm:bulletEnabled val="1"/>
        </dgm:presLayoutVars>
      </dgm:prSet>
      <dgm:spPr/>
    </dgm:pt>
  </dgm:ptLst>
  <dgm:cxnLst>
    <dgm:cxn modelId="{C9E1E900-D0B0-4CC8-8654-06AFE7E74400}" type="presOf" srcId="{B36EF154-4F05-4D42-A9CD-3C2D64F34A21}" destId="{7F54697D-77F3-483F-9F99-42227347EB97}" srcOrd="0" destOrd="0" presId="urn:microsoft.com/office/officeart/2005/8/layout/default"/>
    <dgm:cxn modelId="{78271A0A-2D5A-4565-8006-F7268CBCFE5B}" srcId="{36717183-8F09-4608-A49E-3C450C4FD250}" destId="{F8779AB4-2703-4AFA-893F-9F990B99EC33}" srcOrd="7" destOrd="0" parTransId="{D2859B60-437D-4F0C-A8BB-05C180B4C064}" sibTransId="{1767ADCC-4F22-44F3-9FF1-11700A9DA389}"/>
    <dgm:cxn modelId="{3A7B9E1F-F106-47BD-9E7F-86D86D63CCD7}" srcId="{36717183-8F09-4608-A49E-3C450C4FD250}" destId="{952F67DF-C01D-41F6-8220-75865AB3A88A}" srcOrd="0" destOrd="0" parTransId="{6C380FA9-5F39-4A06-B155-62FF56070E46}" sibTransId="{FD85907B-3B33-43F4-9BE4-225ADC20A1AE}"/>
    <dgm:cxn modelId="{C66F5A27-CBE8-49DB-8730-FCB6BC876507}" srcId="{36717183-8F09-4608-A49E-3C450C4FD250}" destId="{6FFF612E-9CBB-4CBD-9005-7AE83E71D18B}" srcOrd="9" destOrd="0" parTransId="{E2A44E54-076F-4822-97C8-07B4D7ECE69E}" sibTransId="{1305FE3F-F5F4-40EA-991C-A0D2A6488237}"/>
    <dgm:cxn modelId="{4ABFD62D-6B4F-4267-BB07-A43137B1EFDF}" srcId="{36717183-8F09-4608-A49E-3C450C4FD250}" destId="{D5F58E7E-AA8D-4FCF-A08E-01E688258C4D}" srcOrd="5" destOrd="0" parTransId="{C0D40F02-4A14-4CF9-904F-CF395D516C7D}" sibTransId="{2E9613C0-E495-4E5D-83FD-111843F213C2}"/>
    <dgm:cxn modelId="{9E2A972E-2EFC-43C5-A7EC-5F231F262385}" type="presOf" srcId="{6D956867-7864-4081-B4BD-55C0BC8F39C5}" destId="{FB18B32A-57FD-43EB-9060-DE6B9EFFFFBA}" srcOrd="0" destOrd="0" presId="urn:microsoft.com/office/officeart/2005/8/layout/default"/>
    <dgm:cxn modelId="{8161CC2F-596C-4727-B21C-4FF7D014CBCA}" type="presOf" srcId="{952F67DF-C01D-41F6-8220-75865AB3A88A}" destId="{17213CB7-3293-4CBC-8979-7881E3ADB9CF}" srcOrd="0" destOrd="0" presId="urn:microsoft.com/office/officeart/2005/8/layout/default"/>
    <dgm:cxn modelId="{CB9F5F63-054D-442E-90FF-88273D90D8CD}" srcId="{36717183-8F09-4608-A49E-3C450C4FD250}" destId="{050DF368-7931-46A7-96A9-2C207E76EE9F}" srcOrd="6" destOrd="0" parTransId="{D9FC01A9-F4D4-43CD-9062-74D0AF57F6AC}" sibTransId="{50962451-75D2-4583-9E39-3470C4E6DC36}"/>
    <dgm:cxn modelId="{DB44524A-950B-4EC7-9454-9301355C0735}" type="presOf" srcId="{9A9BA5D6-3042-4F50-BCDE-64E3EA972D78}" destId="{310F18DF-6550-4DC5-916D-52F690E7ED71}" srcOrd="0" destOrd="0" presId="urn:microsoft.com/office/officeart/2005/8/layout/default"/>
    <dgm:cxn modelId="{234C2F6C-A1E7-4AC9-B77D-D95AC3329A48}" srcId="{36717183-8F09-4608-A49E-3C450C4FD250}" destId="{A2FBB1FB-0716-4D46-89B8-D1B502C3B191}" srcOrd="8" destOrd="0" parTransId="{87FCCF25-8AA2-4831-8B15-0F9939B0EA74}" sibTransId="{CAC20916-3E87-4170-B668-0E9CC4E19B6F}"/>
    <dgm:cxn modelId="{AEA02971-4E75-4A73-8523-69A611E5BA2A}" srcId="{36717183-8F09-4608-A49E-3C450C4FD250}" destId="{7AA70419-DC3C-4F3B-BA57-62174A4DFFE9}" srcOrd="2" destOrd="0" parTransId="{B6644549-0101-4192-B858-AC9FC0230EC1}" sibTransId="{83CAA253-FBBE-4F37-A3A5-9CC79B924531}"/>
    <dgm:cxn modelId="{51E03051-7CEC-4D50-AFA0-98469551D005}" type="presOf" srcId="{6FFF612E-9CBB-4CBD-9005-7AE83E71D18B}" destId="{6BCEA6D8-3B51-4BD6-9250-00B74D5023CD}" srcOrd="0" destOrd="0" presId="urn:microsoft.com/office/officeart/2005/8/layout/default"/>
    <dgm:cxn modelId="{109D5055-3204-4D17-9BF3-A5E06366A8FE}" type="presOf" srcId="{050DF368-7931-46A7-96A9-2C207E76EE9F}" destId="{E5E9832D-B4CE-4ED2-8C3F-E976ACFCC893}" srcOrd="0" destOrd="0" presId="urn:microsoft.com/office/officeart/2005/8/layout/default"/>
    <dgm:cxn modelId="{A92E558B-AD51-4AA8-B33F-D5983C442019}" type="presOf" srcId="{F8779AB4-2703-4AFA-893F-9F990B99EC33}" destId="{A9885F09-3D46-490C-81AE-E7FB5C8A6210}" srcOrd="0" destOrd="0" presId="urn:microsoft.com/office/officeart/2005/8/layout/default"/>
    <dgm:cxn modelId="{D082EE91-EBDE-4EB2-B7AF-721D650DA027}" type="presOf" srcId="{7AA70419-DC3C-4F3B-BA57-62174A4DFFE9}" destId="{63C0D1DE-446A-4731-9CB2-FFB1501F2CF6}" srcOrd="0" destOrd="0" presId="urn:microsoft.com/office/officeart/2005/8/layout/default"/>
    <dgm:cxn modelId="{A7843C9A-CAF7-4537-B0BF-1C973591ECDF}" srcId="{36717183-8F09-4608-A49E-3C450C4FD250}" destId="{9A9BA5D6-3042-4F50-BCDE-64E3EA972D78}" srcOrd="4" destOrd="0" parTransId="{8D296E5E-8C5D-4F99-B187-64E7095E2ADC}" sibTransId="{104607C5-1749-4273-BF8A-71E80AB09F5C}"/>
    <dgm:cxn modelId="{CE6BECAF-88AC-4729-9BF9-51973BF77E36}" srcId="{36717183-8F09-4608-A49E-3C450C4FD250}" destId="{B36EF154-4F05-4D42-A9CD-3C2D64F34A21}" srcOrd="3" destOrd="0" parTransId="{C600B538-6AFF-4FDF-9EFB-16CACC84CD25}" sibTransId="{E09A4261-AB68-4815-93FC-0962BF943E49}"/>
    <dgm:cxn modelId="{0D9D76BD-4CAD-4C64-9ADA-63B2568A8B81}" type="presOf" srcId="{A2FBB1FB-0716-4D46-89B8-D1B502C3B191}" destId="{66C32087-07B4-4CB0-A5AF-0FCAFD2DA48F}" srcOrd="0" destOrd="0" presId="urn:microsoft.com/office/officeart/2005/8/layout/default"/>
    <dgm:cxn modelId="{7ADC5BD9-717D-453F-97CF-3DB2C8F76D43}" type="presOf" srcId="{36717183-8F09-4608-A49E-3C450C4FD250}" destId="{AC58F0C4-40AB-421D-A7CA-019200AD232F}" srcOrd="0" destOrd="0" presId="urn:microsoft.com/office/officeart/2005/8/layout/default"/>
    <dgm:cxn modelId="{01BDB6E2-CC98-473E-BB53-D8EA82E2074F}" type="presOf" srcId="{D5F58E7E-AA8D-4FCF-A08E-01E688258C4D}" destId="{D35E3E02-04FD-44B0-ABF7-F5106B6DED7B}" srcOrd="0" destOrd="0" presId="urn:microsoft.com/office/officeart/2005/8/layout/default"/>
    <dgm:cxn modelId="{058122FD-800E-4498-97B4-860D61153796}" srcId="{36717183-8F09-4608-A49E-3C450C4FD250}" destId="{6D956867-7864-4081-B4BD-55C0BC8F39C5}" srcOrd="1" destOrd="0" parTransId="{92016852-9C4A-43BD-AFF8-863626ABEF35}" sibTransId="{CE55CBD6-DFF6-4039-BAC3-EAA46EF53A8E}"/>
    <dgm:cxn modelId="{84DB59EB-A963-4E14-85D2-951E8034431A}" type="presParOf" srcId="{AC58F0C4-40AB-421D-A7CA-019200AD232F}" destId="{17213CB7-3293-4CBC-8979-7881E3ADB9CF}" srcOrd="0" destOrd="0" presId="urn:microsoft.com/office/officeart/2005/8/layout/default"/>
    <dgm:cxn modelId="{F6777415-1F89-4241-A380-FD1455CFB584}" type="presParOf" srcId="{AC58F0C4-40AB-421D-A7CA-019200AD232F}" destId="{A4FED2B2-5E04-405B-A7A7-B3FCABCF7F84}" srcOrd="1" destOrd="0" presId="urn:microsoft.com/office/officeart/2005/8/layout/default"/>
    <dgm:cxn modelId="{8BD82F0C-6965-4756-9E7B-7CC6697E8A00}" type="presParOf" srcId="{AC58F0C4-40AB-421D-A7CA-019200AD232F}" destId="{FB18B32A-57FD-43EB-9060-DE6B9EFFFFBA}" srcOrd="2" destOrd="0" presId="urn:microsoft.com/office/officeart/2005/8/layout/default"/>
    <dgm:cxn modelId="{10A46232-C35D-4490-AD4B-4CE59D59BFB7}" type="presParOf" srcId="{AC58F0C4-40AB-421D-A7CA-019200AD232F}" destId="{DB8679A7-395A-40B9-9E72-E482F6419B15}" srcOrd="3" destOrd="0" presId="urn:microsoft.com/office/officeart/2005/8/layout/default"/>
    <dgm:cxn modelId="{2AFDD9E8-6009-45A0-AAAA-CBB9F72A38D1}" type="presParOf" srcId="{AC58F0C4-40AB-421D-A7CA-019200AD232F}" destId="{63C0D1DE-446A-4731-9CB2-FFB1501F2CF6}" srcOrd="4" destOrd="0" presId="urn:microsoft.com/office/officeart/2005/8/layout/default"/>
    <dgm:cxn modelId="{3AF6CD2D-1F01-42BF-9681-A4899A14BB0A}" type="presParOf" srcId="{AC58F0C4-40AB-421D-A7CA-019200AD232F}" destId="{B54BC4A4-9566-4BEF-9E2C-DF9EB2EA181A}" srcOrd="5" destOrd="0" presId="urn:microsoft.com/office/officeart/2005/8/layout/default"/>
    <dgm:cxn modelId="{242B0EA2-825C-433E-A41F-7FD9A83E135D}" type="presParOf" srcId="{AC58F0C4-40AB-421D-A7CA-019200AD232F}" destId="{7F54697D-77F3-483F-9F99-42227347EB97}" srcOrd="6" destOrd="0" presId="urn:microsoft.com/office/officeart/2005/8/layout/default"/>
    <dgm:cxn modelId="{30DA5E3F-FCAE-4DBA-80AB-C7A08357BF82}" type="presParOf" srcId="{AC58F0C4-40AB-421D-A7CA-019200AD232F}" destId="{09E16435-4867-4316-93F3-C00137D2BA8A}" srcOrd="7" destOrd="0" presId="urn:microsoft.com/office/officeart/2005/8/layout/default"/>
    <dgm:cxn modelId="{CACB6DC6-E128-43BA-9B5F-C4E1CA20C40D}" type="presParOf" srcId="{AC58F0C4-40AB-421D-A7CA-019200AD232F}" destId="{310F18DF-6550-4DC5-916D-52F690E7ED71}" srcOrd="8" destOrd="0" presId="urn:microsoft.com/office/officeart/2005/8/layout/default"/>
    <dgm:cxn modelId="{53E1E92C-3EEF-437C-8D2E-BB0E73D6BCDE}" type="presParOf" srcId="{AC58F0C4-40AB-421D-A7CA-019200AD232F}" destId="{674A4DFE-9D52-40E3-94D9-C37419E6AF68}" srcOrd="9" destOrd="0" presId="urn:microsoft.com/office/officeart/2005/8/layout/default"/>
    <dgm:cxn modelId="{73AFF7B9-B254-4027-8CBD-AE7C2C5CB789}" type="presParOf" srcId="{AC58F0C4-40AB-421D-A7CA-019200AD232F}" destId="{D35E3E02-04FD-44B0-ABF7-F5106B6DED7B}" srcOrd="10" destOrd="0" presId="urn:microsoft.com/office/officeart/2005/8/layout/default"/>
    <dgm:cxn modelId="{C8B6725F-67B6-4169-93AE-FDE902F07E79}" type="presParOf" srcId="{AC58F0C4-40AB-421D-A7CA-019200AD232F}" destId="{15D6D4CC-5FF6-4EAA-B376-58E485D22C2A}" srcOrd="11" destOrd="0" presId="urn:microsoft.com/office/officeart/2005/8/layout/default"/>
    <dgm:cxn modelId="{CF96FD02-F9C4-4B6E-BA3C-420371B60E6F}" type="presParOf" srcId="{AC58F0C4-40AB-421D-A7CA-019200AD232F}" destId="{E5E9832D-B4CE-4ED2-8C3F-E976ACFCC893}" srcOrd="12" destOrd="0" presId="urn:microsoft.com/office/officeart/2005/8/layout/default"/>
    <dgm:cxn modelId="{3BC9111C-D896-4FBE-A7CE-139D25C08DF8}" type="presParOf" srcId="{AC58F0C4-40AB-421D-A7CA-019200AD232F}" destId="{650B3907-6190-420D-9001-0225816C42B7}" srcOrd="13" destOrd="0" presId="urn:microsoft.com/office/officeart/2005/8/layout/default"/>
    <dgm:cxn modelId="{55823B26-31CE-4368-BAD6-9F82A5723BFF}" type="presParOf" srcId="{AC58F0C4-40AB-421D-A7CA-019200AD232F}" destId="{A9885F09-3D46-490C-81AE-E7FB5C8A6210}" srcOrd="14" destOrd="0" presId="urn:microsoft.com/office/officeart/2005/8/layout/default"/>
    <dgm:cxn modelId="{F724DA3B-94F7-431C-9330-4F912BCE4000}" type="presParOf" srcId="{AC58F0C4-40AB-421D-A7CA-019200AD232F}" destId="{43A8C607-8068-40B1-9557-A219852A59F3}" srcOrd="15" destOrd="0" presId="urn:microsoft.com/office/officeart/2005/8/layout/default"/>
    <dgm:cxn modelId="{9F364766-0EB7-4DE9-A0FF-A3799C33F599}" type="presParOf" srcId="{AC58F0C4-40AB-421D-A7CA-019200AD232F}" destId="{66C32087-07B4-4CB0-A5AF-0FCAFD2DA48F}" srcOrd="16" destOrd="0" presId="urn:microsoft.com/office/officeart/2005/8/layout/default"/>
    <dgm:cxn modelId="{D9075E16-64E3-4224-95EB-E69B77FF2738}" type="presParOf" srcId="{AC58F0C4-40AB-421D-A7CA-019200AD232F}" destId="{E75A0553-C53A-4018-BCEE-FC18FE3783DF}" srcOrd="17" destOrd="0" presId="urn:microsoft.com/office/officeart/2005/8/layout/default"/>
    <dgm:cxn modelId="{56484507-EA61-4626-83A2-731F1DC35AFB}" type="presParOf" srcId="{AC58F0C4-40AB-421D-A7CA-019200AD232F}" destId="{6BCEA6D8-3B51-4BD6-9250-00B74D5023CD}" srcOrd="1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33FC3089-B73E-473F-A3CF-7E2A6242E615}" type="doc">
      <dgm:prSet loTypeId="urn:diagrams.loki3.com/VaryingWidthList" loCatId="list" qsTypeId="urn:microsoft.com/office/officeart/2005/8/quickstyle/simple3" qsCatId="simple" csTypeId="urn:microsoft.com/office/officeart/2005/8/colors/accent3_3" csCatId="accent3" phldr="1"/>
      <dgm:spPr/>
      <dgm:t>
        <a:bodyPr/>
        <a:lstStyle/>
        <a:p>
          <a:endParaRPr lang="en-US"/>
        </a:p>
      </dgm:t>
    </dgm:pt>
    <dgm:pt modelId="{1178D53F-D456-4803-8784-2851603BFD19}">
      <dgm:prSet phldrT="[Text]"/>
      <dgm:spPr>
        <a:solidFill>
          <a:srgbClr val="CCFF99"/>
        </a:solidFill>
      </dgm:spPr>
      <dgm:t>
        <a:bodyPr/>
        <a:lstStyle/>
        <a:p>
          <a:r>
            <a:rPr lang="en-US" dirty="0">
              <a:solidFill>
                <a:srgbClr val="002060"/>
              </a:solidFill>
              <a:latin typeface="Calibri" panose="020F0502020204030204" pitchFamily="34" charset="0"/>
              <a:cs typeface="Calibri" panose="020F0502020204030204" pitchFamily="34" charset="0"/>
            </a:rPr>
            <a:t>Effective teams have established group norms which are </a:t>
          </a:r>
          <a:r>
            <a:rPr lang="en-US" b="1" dirty="0">
              <a:solidFill>
                <a:srgbClr val="002060"/>
              </a:solidFill>
              <a:latin typeface="Calibri" panose="020F0502020204030204" pitchFamily="34" charset="0"/>
              <a:cs typeface="Calibri" panose="020F0502020204030204" pitchFamily="34" charset="0"/>
            </a:rPr>
            <a:t>negotiated</a:t>
          </a:r>
          <a:r>
            <a:rPr lang="en-US" dirty="0">
              <a:solidFill>
                <a:srgbClr val="002060"/>
              </a:solidFill>
              <a:latin typeface="Calibri" panose="020F0502020204030204" pitchFamily="34" charset="0"/>
              <a:cs typeface="Calibri" panose="020F0502020204030204" pitchFamily="34" charset="0"/>
            </a:rPr>
            <a:t> and </a:t>
          </a:r>
          <a:r>
            <a:rPr lang="en-US" b="1" dirty="0">
              <a:solidFill>
                <a:srgbClr val="002060"/>
              </a:solidFill>
              <a:latin typeface="Calibri" panose="020F0502020204030204" pitchFamily="34" charset="0"/>
              <a:cs typeface="Calibri" panose="020F0502020204030204" pitchFamily="34" charset="0"/>
            </a:rPr>
            <a:t>established as the first step</a:t>
          </a:r>
          <a:r>
            <a:rPr lang="en-US" dirty="0">
              <a:solidFill>
                <a:srgbClr val="002060"/>
              </a:solidFill>
              <a:latin typeface="Calibri" panose="020F0502020204030204" pitchFamily="34" charset="0"/>
              <a:cs typeface="Calibri" panose="020F0502020204030204" pitchFamily="34" charset="0"/>
            </a:rPr>
            <a:t> in the team process.</a:t>
          </a:r>
        </a:p>
      </dgm:t>
    </dgm:pt>
    <dgm:pt modelId="{A3C6BF96-BC25-411B-B147-2F119D8F81E5}" type="parTrans" cxnId="{749AEC15-4A7F-4339-A76E-876FE6EB2D52}">
      <dgm:prSet/>
      <dgm:spPr/>
      <dgm:t>
        <a:bodyPr/>
        <a:lstStyle/>
        <a:p>
          <a:endParaRPr lang="en-US"/>
        </a:p>
      </dgm:t>
    </dgm:pt>
    <dgm:pt modelId="{61A92B04-A949-4AF3-8822-A2A58D47996A}" type="sibTrans" cxnId="{749AEC15-4A7F-4339-A76E-876FE6EB2D52}">
      <dgm:prSet/>
      <dgm:spPr/>
      <dgm:t>
        <a:bodyPr/>
        <a:lstStyle/>
        <a:p>
          <a:endParaRPr lang="en-US"/>
        </a:p>
      </dgm:t>
    </dgm:pt>
    <dgm:pt modelId="{02A0E75B-7AC0-4CF3-8C83-F9A27E2F58E3}">
      <dgm:prSet phldrT="[Text]"/>
      <dgm:spPr/>
      <dgm:t>
        <a:bodyPr/>
        <a:lstStyle/>
        <a:p>
          <a:r>
            <a:rPr lang="en-US" dirty="0">
              <a:solidFill>
                <a:srgbClr val="002060"/>
              </a:solidFill>
              <a:latin typeface="Calibri" panose="020F0502020204030204" pitchFamily="34" charset="0"/>
              <a:cs typeface="Calibri" panose="020F0502020204030204" pitchFamily="34" charset="0"/>
            </a:rPr>
            <a:t> Norms </a:t>
          </a:r>
          <a:r>
            <a:rPr lang="en-US" b="1" dirty="0">
              <a:solidFill>
                <a:srgbClr val="002060"/>
              </a:solidFill>
              <a:latin typeface="Calibri" panose="020F0502020204030204" pitchFamily="34" charset="0"/>
              <a:cs typeface="Calibri" panose="020F0502020204030204" pitchFamily="34" charset="0"/>
            </a:rPr>
            <a:t>define the habits and expectations </a:t>
          </a:r>
          <a:r>
            <a:rPr lang="en-US" dirty="0">
              <a:solidFill>
                <a:srgbClr val="002060"/>
              </a:solidFill>
              <a:latin typeface="Calibri" panose="020F0502020204030204" pitchFamily="34" charset="0"/>
              <a:cs typeface="Calibri" panose="020F0502020204030204" pitchFamily="34" charset="0"/>
            </a:rPr>
            <a:t>for how the team will function, including how to </a:t>
          </a:r>
          <a:r>
            <a:rPr lang="en-US" b="1" dirty="0">
              <a:solidFill>
                <a:srgbClr val="002060"/>
              </a:solidFill>
              <a:latin typeface="Calibri" panose="020F0502020204030204" pitchFamily="34" charset="0"/>
              <a:cs typeface="Calibri" panose="020F0502020204030204" pitchFamily="34" charset="0"/>
            </a:rPr>
            <a:t>share resources</a:t>
          </a:r>
          <a:r>
            <a:rPr lang="en-US" dirty="0">
              <a:solidFill>
                <a:srgbClr val="002060"/>
              </a:solidFill>
              <a:latin typeface="Calibri" panose="020F0502020204030204" pitchFamily="34" charset="0"/>
              <a:cs typeface="Calibri" panose="020F0502020204030204" pitchFamily="34" charset="0"/>
            </a:rPr>
            <a:t>, processes for </a:t>
          </a:r>
          <a:r>
            <a:rPr lang="en-US" b="1" dirty="0">
              <a:solidFill>
                <a:srgbClr val="002060"/>
              </a:solidFill>
              <a:latin typeface="Calibri" panose="020F0502020204030204" pitchFamily="34" charset="0"/>
              <a:cs typeface="Calibri" panose="020F0502020204030204" pitchFamily="34" charset="0"/>
            </a:rPr>
            <a:t>communication </a:t>
          </a:r>
          <a:r>
            <a:rPr lang="en-US" dirty="0">
              <a:solidFill>
                <a:srgbClr val="002060"/>
              </a:solidFill>
              <a:latin typeface="Calibri" panose="020F0502020204030204" pitchFamily="34" charset="0"/>
              <a:cs typeface="Calibri" panose="020F0502020204030204" pitchFamily="34" charset="0"/>
            </a:rPr>
            <a:t>and accountability for </a:t>
          </a:r>
          <a:r>
            <a:rPr lang="en-US" b="1" dirty="0">
              <a:solidFill>
                <a:srgbClr val="002060"/>
              </a:solidFill>
              <a:latin typeface="Calibri" panose="020F0502020204030204" pitchFamily="34" charset="0"/>
              <a:cs typeface="Calibri" panose="020F0502020204030204" pitchFamily="34" charset="0"/>
            </a:rPr>
            <a:t>follow through </a:t>
          </a:r>
          <a:r>
            <a:rPr lang="en-US" dirty="0">
              <a:solidFill>
                <a:srgbClr val="002060"/>
              </a:solidFill>
              <a:latin typeface="Calibri" panose="020F0502020204030204" pitchFamily="34" charset="0"/>
              <a:cs typeface="Calibri" panose="020F0502020204030204" pitchFamily="34" charset="0"/>
            </a:rPr>
            <a:t>on team action items.</a:t>
          </a:r>
        </a:p>
      </dgm:t>
    </dgm:pt>
    <dgm:pt modelId="{420CA8F4-EE5F-4C45-BE2B-966834490B2F}" type="parTrans" cxnId="{28A7401D-412B-4CF3-9DB0-0B52ECEE6457}">
      <dgm:prSet/>
      <dgm:spPr/>
      <dgm:t>
        <a:bodyPr/>
        <a:lstStyle/>
        <a:p>
          <a:endParaRPr lang="en-US"/>
        </a:p>
      </dgm:t>
    </dgm:pt>
    <dgm:pt modelId="{D3948824-CD69-47CE-828B-B69F7414ADFA}" type="sibTrans" cxnId="{28A7401D-412B-4CF3-9DB0-0B52ECEE6457}">
      <dgm:prSet/>
      <dgm:spPr/>
      <dgm:t>
        <a:bodyPr/>
        <a:lstStyle/>
        <a:p>
          <a:endParaRPr lang="en-US"/>
        </a:p>
      </dgm:t>
    </dgm:pt>
    <dgm:pt modelId="{77C87909-EBF8-4603-9A92-7D7D16AF2B39}" type="pres">
      <dgm:prSet presAssocID="{33FC3089-B73E-473F-A3CF-7E2A6242E615}" presName="Name0" presStyleCnt="0">
        <dgm:presLayoutVars>
          <dgm:resizeHandles/>
        </dgm:presLayoutVars>
      </dgm:prSet>
      <dgm:spPr/>
    </dgm:pt>
    <dgm:pt modelId="{976531F6-E0BF-4B13-B42F-51DB5BEBE111}" type="pres">
      <dgm:prSet presAssocID="{1178D53F-D456-4803-8784-2851603BFD19}" presName="text" presStyleLbl="node1" presStyleIdx="0" presStyleCnt="2">
        <dgm:presLayoutVars>
          <dgm:bulletEnabled val="1"/>
        </dgm:presLayoutVars>
      </dgm:prSet>
      <dgm:spPr/>
    </dgm:pt>
    <dgm:pt modelId="{3CFB570B-F031-4C63-9B1A-20B94AC5E1C8}" type="pres">
      <dgm:prSet presAssocID="{61A92B04-A949-4AF3-8822-A2A58D47996A}" presName="space" presStyleCnt="0"/>
      <dgm:spPr/>
    </dgm:pt>
    <dgm:pt modelId="{57CFD0B4-31F4-4B01-BC75-B86E711909CC}" type="pres">
      <dgm:prSet presAssocID="{02A0E75B-7AC0-4CF3-8C83-F9A27E2F58E3}" presName="text" presStyleLbl="node1" presStyleIdx="1" presStyleCnt="2">
        <dgm:presLayoutVars>
          <dgm:bulletEnabled val="1"/>
        </dgm:presLayoutVars>
      </dgm:prSet>
      <dgm:spPr/>
    </dgm:pt>
  </dgm:ptLst>
  <dgm:cxnLst>
    <dgm:cxn modelId="{749AEC15-4A7F-4339-A76E-876FE6EB2D52}" srcId="{33FC3089-B73E-473F-A3CF-7E2A6242E615}" destId="{1178D53F-D456-4803-8784-2851603BFD19}" srcOrd="0" destOrd="0" parTransId="{A3C6BF96-BC25-411B-B147-2F119D8F81E5}" sibTransId="{61A92B04-A949-4AF3-8822-A2A58D47996A}"/>
    <dgm:cxn modelId="{28A7401D-412B-4CF3-9DB0-0B52ECEE6457}" srcId="{33FC3089-B73E-473F-A3CF-7E2A6242E615}" destId="{02A0E75B-7AC0-4CF3-8C83-F9A27E2F58E3}" srcOrd="1" destOrd="0" parTransId="{420CA8F4-EE5F-4C45-BE2B-966834490B2F}" sibTransId="{D3948824-CD69-47CE-828B-B69F7414ADFA}"/>
    <dgm:cxn modelId="{C678425A-107A-437A-9952-4FFA2690790C}" type="presOf" srcId="{33FC3089-B73E-473F-A3CF-7E2A6242E615}" destId="{77C87909-EBF8-4603-9A92-7D7D16AF2B39}" srcOrd="0" destOrd="0" presId="urn:diagrams.loki3.com/VaryingWidthList"/>
    <dgm:cxn modelId="{28ECB8A4-9270-453D-A06C-0E27EE3D080A}" type="presOf" srcId="{1178D53F-D456-4803-8784-2851603BFD19}" destId="{976531F6-E0BF-4B13-B42F-51DB5BEBE111}" srcOrd="0" destOrd="0" presId="urn:diagrams.loki3.com/VaryingWidthList"/>
    <dgm:cxn modelId="{FD3776DA-096E-4225-A4DE-A60B7EFD654A}" type="presOf" srcId="{02A0E75B-7AC0-4CF3-8C83-F9A27E2F58E3}" destId="{57CFD0B4-31F4-4B01-BC75-B86E711909CC}" srcOrd="0" destOrd="0" presId="urn:diagrams.loki3.com/VaryingWidthList"/>
    <dgm:cxn modelId="{ED9B556A-2502-48F9-A02F-F079F439B444}" type="presParOf" srcId="{77C87909-EBF8-4603-9A92-7D7D16AF2B39}" destId="{976531F6-E0BF-4B13-B42F-51DB5BEBE111}" srcOrd="0" destOrd="0" presId="urn:diagrams.loki3.com/VaryingWidthList"/>
    <dgm:cxn modelId="{802B39AC-0EB3-4BE4-A006-0143F52F3E19}" type="presParOf" srcId="{77C87909-EBF8-4603-9A92-7D7D16AF2B39}" destId="{3CFB570B-F031-4C63-9B1A-20B94AC5E1C8}" srcOrd="1" destOrd="0" presId="urn:diagrams.loki3.com/VaryingWidthList"/>
    <dgm:cxn modelId="{10B8BA9E-C6A4-4C18-83CB-99BB448F655F}" type="presParOf" srcId="{77C87909-EBF8-4603-9A92-7D7D16AF2B39}" destId="{57CFD0B4-31F4-4B01-BC75-B86E711909CC}" srcOrd="2"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DAA8B8-B28E-4ED9-8A99-20C07FF7EAD1}" type="doc">
      <dgm:prSet loTypeId="urn:microsoft.com/office/officeart/2005/8/layout/default" loCatId="list" qsTypeId="urn:microsoft.com/office/officeart/2005/8/quickstyle/simple3" qsCatId="simple" csTypeId="urn:microsoft.com/office/officeart/2005/8/colors/colorful2" csCatId="colorful" phldr="1"/>
      <dgm:spPr/>
      <dgm:t>
        <a:bodyPr/>
        <a:lstStyle/>
        <a:p>
          <a:endParaRPr lang="en-US"/>
        </a:p>
      </dgm:t>
    </dgm:pt>
    <dgm:pt modelId="{9C9B163A-BAF3-4492-B9E1-B87CA68A567E}">
      <dgm:prSet phldrT="[Text]" custT="1"/>
      <dgm:spPr/>
      <dgm:t>
        <a:bodyPr/>
        <a:lstStyle/>
        <a:p>
          <a:pPr>
            <a:buSzPts val="1000"/>
            <a:buFont typeface="Symbol" panose="05050102010706020507" pitchFamily="18" charset="2"/>
            <a:buChar char=""/>
          </a:pPr>
          <a:r>
            <a:rPr lang="en-US" sz="1600" dirty="0">
              <a:solidFill>
                <a:srgbClr val="002060"/>
              </a:solidFill>
              <a:latin typeface="Calibri" panose="020F0502020204030204" pitchFamily="34" charset="0"/>
              <a:cs typeface="Calibri" panose="020F0502020204030204" pitchFamily="34" charset="0"/>
            </a:rPr>
            <a:t>We commit to share strategies, practices, tools, and resources to support the success of all educators and students.</a:t>
          </a:r>
        </a:p>
      </dgm:t>
    </dgm:pt>
    <dgm:pt modelId="{BAC06CDB-B484-4AA4-B3E3-29C190008A48}" type="parTrans" cxnId="{2BBA8F6A-3351-41CB-B3F1-66E682D8F607}">
      <dgm:prSet/>
      <dgm:spPr/>
      <dgm:t>
        <a:bodyPr/>
        <a:lstStyle/>
        <a:p>
          <a:endParaRPr lang="en-US"/>
        </a:p>
      </dgm:t>
    </dgm:pt>
    <dgm:pt modelId="{6BED3B1C-3522-4B4E-9F8A-71C065B8D5AB}" type="sibTrans" cxnId="{2BBA8F6A-3351-41CB-B3F1-66E682D8F607}">
      <dgm:prSet/>
      <dgm:spPr/>
      <dgm:t>
        <a:bodyPr/>
        <a:lstStyle/>
        <a:p>
          <a:endParaRPr lang="en-US"/>
        </a:p>
      </dgm:t>
    </dgm:pt>
    <dgm:pt modelId="{0BCA5DD5-306B-464E-8823-7F9A1B97713A}">
      <dgm:prSet custT="1"/>
      <dgm:spPr/>
      <dgm:t>
        <a:bodyPr/>
        <a:lstStyle/>
        <a:p>
          <a:pPr>
            <a:buSzPts val="1000"/>
            <a:buFont typeface="Symbol" panose="05050102010706020507" pitchFamily="18" charset="2"/>
            <a:buChar char=""/>
          </a:pPr>
          <a:r>
            <a:rPr lang="en-US" sz="1600" dirty="0">
              <a:solidFill>
                <a:srgbClr val="002060"/>
              </a:solidFill>
              <a:latin typeface="Calibri" panose="020F0502020204030204" pitchFamily="34" charset="0"/>
              <a:cs typeface="Calibri" panose="020F0502020204030204" pitchFamily="34" charset="0"/>
            </a:rPr>
            <a:t>We will maintain confidentiality. Data are public, but what’s said (posted) here remains private as we discuss the complex issues and craft knowledge of technology, teaching, learning and leadership. </a:t>
          </a:r>
        </a:p>
      </dgm:t>
    </dgm:pt>
    <dgm:pt modelId="{F24C95C5-E6C8-4993-B760-17195B03313E}" type="parTrans" cxnId="{AA0011B3-622E-48D8-B7A7-02DF0219A447}">
      <dgm:prSet/>
      <dgm:spPr/>
      <dgm:t>
        <a:bodyPr/>
        <a:lstStyle/>
        <a:p>
          <a:endParaRPr lang="en-US"/>
        </a:p>
      </dgm:t>
    </dgm:pt>
    <dgm:pt modelId="{831F01AF-E5FE-43B2-A96A-8C4F0BBF9D9A}" type="sibTrans" cxnId="{AA0011B3-622E-48D8-B7A7-02DF0219A447}">
      <dgm:prSet/>
      <dgm:spPr/>
      <dgm:t>
        <a:bodyPr/>
        <a:lstStyle/>
        <a:p>
          <a:endParaRPr lang="en-US"/>
        </a:p>
      </dgm:t>
    </dgm:pt>
    <dgm:pt modelId="{D2923F04-D280-4074-9382-933781CE7287}">
      <dgm:prSet custT="1"/>
      <dgm:spPr/>
      <dgm:t>
        <a:bodyPr/>
        <a:lstStyle/>
        <a:p>
          <a:r>
            <a:rPr lang="en-US" sz="1600" dirty="0">
              <a:solidFill>
                <a:srgbClr val="002060"/>
              </a:solidFill>
              <a:latin typeface="Calibri" panose="020F0502020204030204" pitchFamily="34" charset="0"/>
              <a:cs typeface="Calibri" panose="020F0502020204030204" pitchFamily="34" charset="0"/>
            </a:rPr>
            <a:t>We will never speak (post) from the place of evaluation – positively or negatively – about our individual results; instead, we will speak of (post about) which areas of professional development use, which subgroups, and which research based best practices are required to support continued learning. </a:t>
          </a:r>
        </a:p>
      </dgm:t>
    </dgm:pt>
    <dgm:pt modelId="{EAA57787-74AD-4186-95AF-089C004F3BD4}" type="parTrans" cxnId="{DC041631-D9F9-4430-A5E6-EC72D55B81EC}">
      <dgm:prSet/>
      <dgm:spPr/>
      <dgm:t>
        <a:bodyPr/>
        <a:lstStyle/>
        <a:p>
          <a:endParaRPr lang="en-US"/>
        </a:p>
      </dgm:t>
    </dgm:pt>
    <dgm:pt modelId="{6E206C2E-4549-4985-AAF5-98C97975FC13}" type="sibTrans" cxnId="{DC041631-D9F9-4430-A5E6-EC72D55B81EC}">
      <dgm:prSet/>
      <dgm:spPr/>
      <dgm:t>
        <a:bodyPr/>
        <a:lstStyle/>
        <a:p>
          <a:endParaRPr lang="en-US"/>
        </a:p>
      </dgm:t>
    </dgm:pt>
    <dgm:pt modelId="{F2EDB2AA-D479-491E-86C0-8E9E2A62C7DB}">
      <dgm:prSet custT="1"/>
      <dgm:spPr/>
      <dgm:t>
        <a:bodyPr/>
        <a:lstStyle/>
        <a:p>
          <a:r>
            <a:rPr lang="en-US" sz="1600" dirty="0">
              <a:solidFill>
                <a:srgbClr val="002060"/>
              </a:solidFill>
              <a:latin typeface="Calibri" panose="020F0502020204030204" pitchFamily="34" charset="0"/>
              <a:cs typeface="Calibri" panose="020F0502020204030204" pitchFamily="34" charset="0"/>
            </a:rPr>
            <a:t>We will speak (post) about learners, educators and leaders respectfully, supportively, and positively at all times – as if they are in our midst during our discussion. We will focus on their assets and capabilities as we strive to address gaps or concerns. </a:t>
          </a:r>
        </a:p>
      </dgm:t>
    </dgm:pt>
    <dgm:pt modelId="{A7999ECB-A1E7-464A-B328-7C7A74737CC2}" type="parTrans" cxnId="{5DB4BD17-ACB6-4207-A3DF-2D70A34BF86B}">
      <dgm:prSet/>
      <dgm:spPr/>
      <dgm:t>
        <a:bodyPr/>
        <a:lstStyle/>
        <a:p>
          <a:endParaRPr lang="en-US"/>
        </a:p>
      </dgm:t>
    </dgm:pt>
    <dgm:pt modelId="{9765C5AA-F089-47CC-9428-A791A6807667}" type="sibTrans" cxnId="{5DB4BD17-ACB6-4207-A3DF-2D70A34BF86B}">
      <dgm:prSet/>
      <dgm:spPr/>
      <dgm:t>
        <a:bodyPr/>
        <a:lstStyle/>
        <a:p>
          <a:endParaRPr lang="en-US"/>
        </a:p>
      </dgm:t>
    </dgm:pt>
    <dgm:pt modelId="{AFD9DFA5-6906-4317-9586-AFF778079E97}" type="pres">
      <dgm:prSet presAssocID="{E4DAA8B8-B28E-4ED9-8A99-20C07FF7EAD1}" presName="diagram" presStyleCnt="0">
        <dgm:presLayoutVars>
          <dgm:dir/>
          <dgm:resizeHandles val="exact"/>
        </dgm:presLayoutVars>
      </dgm:prSet>
      <dgm:spPr/>
    </dgm:pt>
    <dgm:pt modelId="{34053D4E-05B2-4212-B251-7CCDEE5A8A8C}" type="pres">
      <dgm:prSet presAssocID="{9C9B163A-BAF3-4492-B9E1-B87CA68A567E}" presName="node" presStyleLbl="node1" presStyleIdx="0" presStyleCnt="4">
        <dgm:presLayoutVars>
          <dgm:bulletEnabled val="1"/>
        </dgm:presLayoutVars>
      </dgm:prSet>
      <dgm:spPr/>
    </dgm:pt>
    <dgm:pt modelId="{35C084B6-961A-4AA8-85B3-0ED370D4B41E}" type="pres">
      <dgm:prSet presAssocID="{6BED3B1C-3522-4B4E-9F8A-71C065B8D5AB}" presName="sibTrans" presStyleCnt="0"/>
      <dgm:spPr/>
    </dgm:pt>
    <dgm:pt modelId="{FA8C3AA9-9383-4035-A9EC-C08BBD1CB7D1}" type="pres">
      <dgm:prSet presAssocID="{0BCA5DD5-306B-464E-8823-7F9A1B97713A}" presName="node" presStyleLbl="node1" presStyleIdx="1" presStyleCnt="4">
        <dgm:presLayoutVars>
          <dgm:bulletEnabled val="1"/>
        </dgm:presLayoutVars>
      </dgm:prSet>
      <dgm:spPr/>
    </dgm:pt>
    <dgm:pt modelId="{44F0DF81-8554-43DE-AC38-A04D6DADFB59}" type="pres">
      <dgm:prSet presAssocID="{831F01AF-E5FE-43B2-A96A-8C4F0BBF9D9A}" presName="sibTrans" presStyleCnt="0"/>
      <dgm:spPr/>
    </dgm:pt>
    <dgm:pt modelId="{AB81E88E-5689-429B-9392-81D8BA38B59D}" type="pres">
      <dgm:prSet presAssocID="{F2EDB2AA-D479-491E-86C0-8E9E2A62C7DB}" presName="node" presStyleLbl="node1" presStyleIdx="2" presStyleCnt="4">
        <dgm:presLayoutVars>
          <dgm:bulletEnabled val="1"/>
        </dgm:presLayoutVars>
      </dgm:prSet>
      <dgm:spPr/>
    </dgm:pt>
    <dgm:pt modelId="{A02091CC-5903-44DC-88EF-DC4A70494DF3}" type="pres">
      <dgm:prSet presAssocID="{9765C5AA-F089-47CC-9428-A791A6807667}" presName="sibTrans" presStyleCnt="0"/>
      <dgm:spPr/>
    </dgm:pt>
    <dgm:pt modelId="{CE1F03B6-3B5B-4108-92C3-23F18849524B}" type="pres">
      <dgm:prSet presAssocID="{D2923F04-D280-4074-9382-933781CE7287}" presName="node" presStyleLbl="node1" presStyleIdx="3" presStyleCnt="4">
        <dgm:presLayoutVars>
          <dgm:bulletEnabled val="1"/>
        </dgm:presLayoutVars>
      </dgm:prSet>
      <dgm:spPr/>
    </dgm:pt>
  </dgm:ptLst>
  <dgm:cxnLst>
    <dgm:cxn modelId="{5DB4BD17-ACB6-4207-A3DF-2D70A34BF86B}" srcId="{E4DAA8B8-B28E-4ED9-8A99-20C07FF7EAD1}" destId="{F2EDB2AA-D479-491E-86C0-8E9E2A62C7DB}" srcOrd="2" destOrd="0" parTransId="{A7999ECB-A1E7-464A-B328-7C7A74737CC2}" sibTransId="{9765C5AA-F089-47CC-9428-A791A6807667}"/>
    <dgm:cxn modelId="{81EE8F18-A625-4404-B84A-C43940575EBE}" type="presOf" srcId="{9C9B163A-BAF3-4492-B9E1-B87CA68A567E}" destId="{34053D4E-05B2-4212-B251-7CCDEE5A8A8C}" srcOrd="0" destOrd="0" presId="urn:microsoft.com/office/officeart/2005/8/layout/default"/>
    <dgm:cxn modelId="{DC041631-D9F9-4430-A5E6-EC72D55B81EC}" srcId="{E4DAA8B8-B28E-4ED9-8A99-20C07FF7EAD1}" destId="{D2923F04-D280-4074-9382-933781CE7287}" srcOrd="3" destOrd="0" parTransId="{EAA57787-74AD-4186-95AF-089C004F3BD4}" sibTransId="{6E206C2E-4549-4985-AAF5-98C97975FC13}"/>
    <dgm:cxn modelId="{2BBA8F6A-3351-41CB-B3F1-66E682D8F607}" srcId="{E4DAA8B8-B28E-4ED9-8A99-20C07FF7EAD1}" destId="{9C9B163A-BAF3-4492-B9E1-B87CA68A567E}" srcOrd="0" destOrd="0" parTransId="{BAC06CDB-B484-4AA4-B3E3-29C190008A48}" sibTransId="{6BED3B1C-3522-4B4E-9F8A-71C065B8D5AB}"/>
    <dgm:cxn modelId="{DCD4D96E-6D0F-42E9-AA89-1F18D631F330}" type="presOf" srcId="{D2923F04-D280-4074-9382-933781CE7287}" destId="{CE1F03B6-3B5B-4108-92C3-23F18849524B}" srcOrd="0" destOrd="0" presId="urn:microsoft.com/office/officeart/2005/8/layout/default"/>
    <dgm:cxn modelId="{AA0011B3-622E-48D8-B7A7-02DF0219A447}" srcId="{E4DAA8B8-B28E-4ED9-8A99-20C07FF7EAD1}" destId="{0BCA5DD5-306B-464E-8823-7F9A1B97713A}" srcOrd="1" destOrd="0" parTransId="{F24C95C5-E6C8-4993-B760-17195B03313E}" sibTransId="{831F01AF-E5FE-43B2-A96A-8C4F0BBF9D9A}"/>
    <dgm:cxn modelId="{857433CF-FFE3-4D41-8C4B-9B49BBBA3F6B}" type="presOf" srcId="{E4DAA8B8-B28E-4ED9-8A99-20C07FF7EAD1}" destId="{AFD9DFA5-6906-4317-9586-AFF778079E97}" srcOrd="0" destOrd="0" presId="urn:microsoft.com/office/officeart/2005/8/layout/default"/>
    <dgm:cxn modelId="{AD2C09D8-9D3F-40E6-B66F-CB1CB3486FA0}" type="presOf" srcId="{0BCA5DD5-306B-464E-8823-7F9A1B97713A}" destId="{FA8C3AA9-9383-4035-A9EC-C08BBD1CB7D1}" srcOrd="0" destOrd="0" presId="urn:microsoft.com/office/officeart/2005/8/layout/default"/>
    <dgm:cxn modelId="{63CA8ADA-A551-4296-BE18-537CA6D0F157}" type="presOf" srcId="{F2EDB2AA-D479-491E-86C0-8E9E2A62C7DB}" destId="{AB81E88E-5689-429B-9392-81D8BA38B59D}" srcOrd="0" destOrd="0" presId="urn:microsoft.com/office/officeart/2005/8/layout/default"/>
    <dgm:cxn modelId="{B364AEB6-C3E8-4547-8989-C18308DBE462}" type="presParOf" srcId="{AFD9DFA5-6906-4317-9586-AFF778079E97}" destId="{34053D4E-05B2-4212-B251-7CCDEE5A8A8C}" srcOrd="0" destOrd="0" presId="urn:microsoft.com/office/officeart/2005/8/layout/default"/>
    <dgm:cxn modelId="{A3901A40-1515-4517-9D10-CBAEC83672F8}" type="presParOf" srcId="{AFD9DFA5-6906-4317-9586-AFF778079E97}" destId="{35C084B6-961A-4AA8-85B3-0ED370D4B41E}" srcOrd="1" destOrd="0" presId="urn:microsoft.com/office/officeart/2005/8/layout/default"/>
    <dgm:cxn modelId="{18F0F302-0B3C-44CF-9F97-D5E9C835213E}" type="presParOf" srcId="{AFD9DFA5-6906-4317-9586-AFF778079E97}" destId="{FA8C3AA9-9383-4035-A9EC-C08BBD1CB7D1}" srcOrd="2" destOrd="0" presId="urn:microsoft.com/office/officeart/2005/8/layout/default"/>
    <dgm:cxn modelId="{2D0F4DFA-0E54-4E7E-9D3B-0EF132E6064B}" type="presParOf" srcId="{AFD9DFA5-6906-4317-9586-AFF778079E97}" destId="{44F0DF81-8554-43DE-AC38-A04D6DADFB59}" srcOrd="3" destOrd="0" presId="urn:microsoft.com/office/officeart/2005/8/layout/default"/>
    <dgm:cxn modelId="{979CDE20-4C1C-4D0F-9CF1-A036FF67AD26}" type="presParOf" srcId="{AFD9DFA5-6906-4317-9586-AFF778079E97}" destId="{AB81E88E-5689-429B-9392-81D8BA38B59D}" srcOrd="4" destOrd="0" presId="urn:microsoft.com/office/officeart/2005/8/layout/default"/>
    <dgm:cxn modelId="{BD23DF52-6736-4437-A91F-C273EDAB81A1}" type="presParOf" srcId="{AFD9DFA5-6906-4317-9586-AFF778079E97}" destId="{A02091CC-5903-44DC-88EF-DC4A70494DF3}" srcOrd="5" destOrd="0" presId="urn:microsoft.com/office/officeart/2005/8/layout/default"/>
    <dgm:cxn modelId="{73734889-428D-4821-B7B3-6A81B21B1281}" type="presParOf" srcId="{AFD9DFA5-6906-4317-9586-AFF778079E97}" destId="{CE1F03B6-3B5B-4108-92C3-23F18849524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FD9F31-ABDF-4192-95AC-037607C2F763}" type="doc">
      <dgm:prSet loTypeId="urn:microsoft.com/office/officeart/2005/8/layout/lProcess2" loCatId="list" qsTypeId="urn:microsoft.com/office/officeart/2005/8/quickstyle/simple3" qsCatId="simple" csTypeId="urn:microsoft.com/office/officeart/2005/8/colors/accent3_3" csCatId="accent3" phldr="1"/>
      <dgm:spPr/>
      <dgm:t>
        <a:bodyPr/>
        <a:lstStyle/>
        <a:p>
          <a:endParaRPr lang="en-US"/>
        </a:p>
      </dgm:t>
    </dgm:pt>
    <dgm:pt modelId="{57CD52F5-998E-4CAB-BCC4-64C3CFD031A5}">
      <dgm:prSet phldrT="[Text]" custT="1"/>
      <dgm:spPr>
        <a:solidFill>
          <a:srgbClr val="CCFF99"/>
        </a:solidFill>
      </dgm:spPr>
      <dgm:t>
        <a:bodyPr/>
        <a:lstStyle/>
        <a:p>
          <a:pPr algn="ctr"/>
          <a:r>
            <a:rPr lang="en-US" sz="2400" b="0" dirty="0">
              <a:solidFill>
                <a:srgbClr val="002060"/>
              </a:solidFill>
              <a:latin typeface="Calibri" panose="020F0502020204030204" pitchFamily="34" charset="0"/>
              <a:cs typeface="Calibri" panose="020F0502020204030204" pitchFamily="34" charset="0"/>
            </a:rPr>
            <a:t>Effective teams ensure that each team member has a </a:t>
          </a:r>
          <a:r>
            <a:rPr lang="en-US" sz="2400" b="1" dirty="0">
              <a:solidFill>
                <a:srgbClr val="002060"/>
              </a:solidFill>
              <a:latin typeface="Calibri" panose="020F0502020204030204" pitchFamily="34" charset="0"/>
              <a:cs typeface="Calibri" panose="020F0502020204030204" pitchFamily="34" charset="0"/>
            </a:rPr>
            <a:t>clearly defined role and has the capacity to perform their role</a:t>
          </a:r>
          <a:r>
            <a:rPr lang="en-US" sz="2400" b="0" dirty="0">
              <a:solidFill>
                <a:srgbClr val="002060"/>
              </a:solidFill>
              <a:latin typeface="Calibri" panose="020F0502020204030204" pitchFamily="34" charset="0"/>
              <a:cs typeface="Calibri" panose="020F0502020204030204" pitchFamily="34" charset="0"/>
            </a:rPr>
            <a:t>.</a:t>
          </a:r>
        </a:p>
      </dgm:t>
    </dgm:pt>
    <dgm:pt modelId="{C51D1A2D-8579-468E-B000-78CEEBA35F75}" type="parTrans" cxnId="{AFCC08AD-7004-43CE-9B4F-9676E0B76321}">
      <dgm:prSet/>
      <dgm:spPr/>
      <dgm:t>
        <a:bodyPr/>
        <a:lstStyle/>
        <a:p>
          <a:endParaRPr lang="en-US"/>
        </a:p>
      </dgm:t>
    </dgm:pt>
    <dgm:pt modelId="{71429F15-5585-4196-8CFA-44779D82B34C}" type="sibTrans" cxnId="{AFCC08AD-7004-43CE-9B4F-9676E0B76321}">
      <dgm:prSet/>
      <dgm:spPr/>
      <dgm:t>
        <a:bodyPr/>
        <a:lstStyle/>
        <a:p>
          <a:endParaRPr lang="en-US"/>
        </a:p>
      </dgm:t>
    </dgm:pt>
    <dgm:pt modelId="{070ED400-FD95-4B3D-9DCF-836D05FD4A73}">
      <dgm:prSet phldrT="[Text]" custT="1"/>
      <dgm:spPr/>
      <dgm:t>
        <a:bodyPr/>
        <a:lstStyle/>
        <a:p>
          <a:r>
            <a:rPr lang="en-US" sz="2000" b="0" dirty="0">
              <a:solidFill>
                <a:srgbClr val="002060"/>
              </a:solidFill>
              <a:latin typeface="Calibri" panose="020F0502020204030204" pitchFamily="34" charset="0"/>
              <a:cs typeface="Calibri" panose="020F0502020204030204" pitchFamily="34" charset="0"/>
            </a:rPr>
            <a:t>Team Leader</a:t>
          </a:r>
        </a:p>
      </dgm:t>
    </dgm:pt>
    <dgm:pt modelId="{FB4EB106-46F1-4D9F-9C88-DD2F65271272}" type="sibTrans" cxnId="{74EFC7BE-C444-4BC2-87D0-17E75D3DA96D}">
      <dgm:prSet/>
      <dgm:spPr/>
      <dgm:t>
        <a:bodyPr/>
        <a:lstStyle/>
        <a:p>
          <a:endParaRPr lang="en-US"/>
        </a:p>
      </dgm:t>
    </dgm:pt>
    <dgm:pt modelId="{96A7F9F1-3A8C-4943-B555-7A01CB3AE877}" type="parTrans" cxnId="{74EFC7BE-C444-4BC2-87D0-17E75D3DA96D}">
      <dgm:prSet/>
      <dgm:spPr/>
      <dgm:t>
        <a:bodyPr/>
        <a:lstStyle/>
        <a:p>
          <a:endParaRPr lang="en-US"/>
        </a:p>
      </dgm:t>
    </dgm:pt>
    <dgm:pt modelId="{A31FF209-00EE-4D92-A8D7-840D7493D34C}">
      <dgm:prSet custT="1"/>
      <dgm:spPr/>
      <dgm:t>
        <a:bodyPr/>
        <a:lstStyle/>
        <a:p>
          <a:r>
            <a:rPr lang="en-US" sz="2000" b="0" dirty="0">
              <a:solidFill>
                <a:srgbClr val="002060"/>
              </a:solidFill>
              <a:latin typeface="Calibri" panose="020F0502020204030204" pitchFamily="34" charset="0"/>
              <a:cs typeface="Calibri" panose="020F0502020204030204" pitchFamily="34" charset="0"/>
            </a:rPr>
            <a:t>Meeting Facilitator</a:t>
          </a:r>
        </a:p>
      </dgm:t>
    </dgm:pt>
    <dgm:pt modelId="{5D276638-B6F8-4FD5-ACD7-C1B9615A84E1}" type="sibTrans" cxnId="{536EF3A7-85F1-4088-9862-8BE8EFAE52FF}">
      <dgm:prSet/>
      <dgm:spPr/>
      <dgm:t>
        <a:bodyPr/>
        <a:lstStyle/>
        <a:p>
          <a:endParaRPr lang="en-US"/>
        </a:p>
      </dgm:t>
    </dgm:pt>
    <dgm:pt modelId="{6F223885-03B8-4539-B832-2F1FD2B26DD0}" type="parTrans" cxnId="{536EF3A7-85F1-4088-9862-8BE8EFAE52FF}">
      <dgm:prSet/>
      <dgm:spPr/>
      <dgm:t>
        <a:bodyPr/>
        <a:lstStyle/>
        <a:p>
          <a:endParaRPr lang="en-US"/>
        </a:p>
      </dgm:t>
    </dgm:pt>
    <dgm:pt modelId="{72FAC4C4-08AB-4D3D-B0AC-73B4714B1906}">
      <dgm:prSet custT="1"/>
      <dgm:spPr/>
      <dgm:t>
        <a:bodyPr/>
        <a:lstStyle/>
        <a:p>
          <a:r>
            <a:rPr lang="en-US" sz="2000" b="0" dirty="0">
              <a:solidFill>
                <a:srgbClr val="002060"/>
              </a:solidFill>
              <a:latin typeface="Calibri" panose="020F0502020204030204" pitchFamily="34" charset="0"/>
              <a:cs typeface="Calibri" panose="020F0502020204030204" pitchFamily="34" charset="0"/>
            </a:rPr>
            <a:t>Data Coordinator</a:t>
          </a:r>
        </a:p>
      </dgm:t>
    </dgm:pt>
    <dgm:pt modelId="{198C6E03-12F6-490B-BD1F-2AF28CF4FA9F}" type="sibTrans" cxnId="{C66B781B-CA85-4E05-8DB5-1FEB05DFC643}">
      <dgm:prSet/>
      <dgm:spPr/>
      <dgm:t>
        <a:bodyPr/>
        <a:lstStyle/>
        <a:p>
          <a:endParaRPr lang="en-US"/>
        </a:p>
      </dgm:t>
    </dgm:pt>
    <dgm:pt modelId="{F201C522-74B5-4611-B538-C96CEB7C3EF0}" type="parTrans" cxnId="{C66B781B-CA85-4E05-8DB5-1FEB05DFC643}">
      <dgm:prSet/>
      <dgm:spPr/>
      <dgm:t>
        <a:bodyPr/>
        <a:lstStyle/>
        <a:p>
          <a:endParaRPr lang="en-US"/>
        </a:p>
      </dgm:t>
    </dgm:pt>
    <dgm:pt modelId="{402F8702-40AC-40D0-A591-00812C0A959A}">
      <dgm:prSet custT="1"/>
      <dgm:spPr/>
      <dgm:t>
        <a:bodyPr/>
        <a:lstStyle/>
        <a:p>
          <a:r>
            <a:rPr lang="en-US" sz="2000" b="0" dirty="0">
              <a:solidFill>
                <a:srgbClr val="002060"/>
              </a:solidFill>
              <a:latin typeface="Calibri" panose="020F0502020204030204" pitchFamily="34" charset="0"/>
              <a:cs typeface="Calibri" panose="020F0502020204030204" pitchFamily="34" charset="0"/>
            </a:rPr>
            <a:t>Note Taker</a:t>
          </a:r>
        </a:p>
      </dgm:t>
    </dgm:pt>
    <dgm:pt modelId="{3D0BE2AA-C9D3-461E-A41B-CEB15DA47A0F}" type="sibTrans" cxnId="{67CDB891-601C-4D5F-B0AB-A9B598820307}">
      <dgm:prSet/>
      <dgm:spPr/>
      <dgm:t>
        <a:bodyPr/>
        <a:lstStyle/>
        <a:p>
          <a:endParaRPr lang="en-US"/>
        </a:p>
      </dgm:t>
    </dgm:pt>
    <dgm:pt modelId="{03B12B64-E82A-4A31-9915-1A522C0CB09C}" type="parTrans" cxnId="{67CDB891-601C-4D5F-B0AB-A9B598820307}">
      <dgm:prSet/>
      <dgm:spPr/>
      <dgm:t>
        <a:bodyPr/>
        <a:lstStyle/>
        <a:p>
          <a:endParaRPr lang="en-US"/>
        </a:p>
      </dgm:t>
    </dgm:pt>
    <dgm:pt modelId="{18E4076C-C225-47C9-A17A-F09541E6693B}" type="pres">
      <dgm:prSet presAssocID="{30FD9F31-ABDF-4192-95AC-037607C2F763}" presName="theList" presStyleCnt="0">
        <dgm:presLayoutVars>
          <dgm:dir/>
          <dgm:animLvl val="lvl"/>
          <dgm:resizeHandles val="exact"/>
        </dgm:presLayoutVars>
      </dgm:prSet>
      <dgm:spPr/>
    </dgm:pt>
    <dgm:pt modelId="{89FB00C8-3ED9-4591-8B43-9902424A8473}" type="pres">
      <dgm:prSet presAssocID="{57CD52F5-998E-4CAB-BCC4-64C3CFD031A5}" presName="compNode" presStyleCnt="0"/>
      <dgm:spPr/>
    </dgm:pt>
    <dgm:pt modelId="{1824D2E7-A841-4BA5-A46B-33306915FC94}" type="pres">
      <dgm:prSet presAssocID="{57CD52F5-998E-4CAB-BCC4-64C3CFD031A5}" presName="aNode" presStyleLbl="bgShp" presStyleIdx="0" presStyleCnt="1"/>
      <dgm:spPr/>
    </dgm:pt>
    <dgm:pt modelId="{064A6FE7-A415-476D-855C-40809D1F500C}" type="pres">
      <dgm:prSet presAssocID="{57CD52F5-998E-4CAB-BCC4-64C3CFD031A5}" presName="textNode" presStyleLbl="bgShp" presStyleIdx="0" presStyleCnt="1"/>
      <dgm:spPr/>
    </dgm:pt>
    <dgm:pt modelId="{2DBDAAAD-428E-4974-937A-76862BAA0673}" type="pres">
      <dgm:prSet presAssocID="{57CD52F5-998E-4CAB-BCC4-64C3CFD031A5}" presName="compChildNode" presStyleCnt="0"/>
      <dgm:spPr/>
    </dgm:pt>
    <dgm:pt modelId="{FE6AEFEC-A14E-4F85-ACB2-8571E20961E5}" type="pres">
      <dgm:prSet presAssocID="{57CD52F5-998E-4CAB-BCC4-64C3CFD031A5}" presName="theInnerList" presStyleCnt="0"/>
      <dgm:spPr/>
    </dgm:pt>
    <dgm:pt modelId="{A86C795C-1B83-4BA4-BC5C-48A6B6267680}" type="pres">
      <dgm:prSet presAssocID="{070ED400-FD95-4B3D-9DCF-836D05FD4A73}" presName="childNode" presStyleLbl="node1" presStyleIdx="0" presStyleCnt="4">
        <dgm:presLayoutVars>
          <dgm:bulletEnabled val="1"/>
        </dgm:presLayoutVars>
      </dgm:prSet>
      <dgm:spPr/>
    </dgm:pt>
    <dgm:pt modelId="{401CDF10-2880-4AB8-82F1-D99F095360B3}" type="pres">
      <dgm:prSet presAssocID="{070ED400-FD95-4B3D-9DCF-836D05FD4A73}" presName="aSpace2" presStyleCnt="0"/>
      <dgm:spPr/>
    </dgm:pt>
    <dgm:pt modelId="{ABA241C1-8F75-4DE4-ACBA-D6D3CC2713B9}" type="pres">
      <dgm:prSet presAssocID="{A31FF209-00EE-4D92-A8D7-840D7493D34C}" presName="childNode" presStyleLbl="node1" presStyleIdx="1" presStyleCnt="4">
        <dgm:presLayoutVars>
          <dgm:bulletEnabled val="1"/>
        </dgm:presLayoutVars>
      </dgm:prSet>
      <dgm:spPr/>
    </dgm:pt>
    <dgm:pt modelId="{5D4464DD-4819-4C20-8039-82DB42F1CAA7}" type="pres">
      <dgm:prSet presAssocID="{A31FF209-00EE-4D92-A8D7-840D7493D34C}" presName="aSpace2" presStyleCnt="0"/>
      <dgm:spPr/>
    </dgm:pt>
    <dgm:pt modelId="{5F80B18D-6230-4FF7-A334-E46E866B95EF}" type="pres">
      <dgm:prSet presAssocID="{72FAC4C4-08AB-4D3D-B0AC-73B4714B1906}" presName="childNode" presStyleLbl="node1" presStyleIdx="2" presStyleCnt="4">
        <dgm:presLayoutVars>
          <dgm:bulletEnabled val="1"/>
        </dgm:presLayoutVars>
      </dgm:prSet>
      <dgm:spPr/>
    </dgm:pt>
    <dgm:pt modelId="{5D7DC582-EB1F-4D87-90BD-2DA62C0D9B85}" type="pres">
      <dgm:prSet presAssocID="{72FAC4C4-08AB-4D3D-B0AC-73B4714B1906}" presName="aSpace2" presStyleCnt="0"/>
      <dgm:spPr/>
    </dgm:pt>
    <dgm:pt modelId="{3CC34DCE-FFA5-42CE-B41E-D001C61AA7F3}" type="pres">
      <dgm:prSet presAssocID="{402F8702-40AC-40D0-A591-00812C0A959A}" presName="childNode" presStyleLbl="node1" presStyleIdx="3" presStyleCnt="4">
        <dgm:presLayoutVars>
          <dgm:bulletEnabled val="1"/>
        </dgm:presLayoutVars>
      </dgm:prSet>
      <dgm:spPr/>
    </dgm:pt>
  </dgm:ptLst>
  <dgm:cxnLst>
    <dgm:cxn modelId="{C66B781B-CA85-4E05-8DB5-1FEB05DFC643}" srcId="{57CD52F5-998E-4CAB-BCC4-64C3CFD031A5}" destId="{72FAC4C4-08AB-4D3D-B0AC-73B4714B1906}" srcOrd="2" destOrd="0" parTransId="{F201C522-74B5-4611-B538-C96CEB7C3EF0}" sibTransId="{198C6E03-12F6-490B-BD1F-2AF28CF4FA9F}"/>
    <dgm:cxn modelId="{18A14D4C-7ED1-4E3C-B2F5-F7298216455B}" type="presOf" srcId="{070ED400-FD95-4B3D-9DCF-836D05FD4A73}" destId="{A86C795C-1B83-4BA4-BC5C-48A6B6267680}" srcOrd="0" destOrd="0" presId="urn:microsoft.com/office/officeart/2005/8/layout/lProcess2"/>
    <dgm:cxn modelId="{28D51D72-6160-4BAB-897B-0D5FCB07C727}" type="presOf" srcId="{57CD52F5-998E-4CAB-BCC4-64C3CFD031A5}" destId="{1824D2E7-A841-4BA5-A46B-33306915FC94}" srcOrd="0" destOrd="0" presId="urn:microsoft.com/office/officeart/2005/8/layout/lProcess2"/>
    <dgm:cxn modelId="{982F2F57-47CD-4F37-A947-769D7FF33AC2}" type="presOf" srcId="{57CD52F5-998E-4CAB-BCC4-64C3CFD031A5}" destId="{064A6FE7-A415-476D-855C-40809D1F500C}" srcOrd="1" destOrd="0" presId="urn:microsoft.com/office/officeart/2005/8/layout/lProcess2"/>
    <dgm:cxn modelId="{DFCB6958-6FF6-436A-ADE0-2949436534EA}" type="presOf" srcId="{30FD9F31-ABDF-4192-95AC-037607C2F763}" destId="{18E4076C-C225-47C9-A17A-F09541E6693B}" srcOrd="0" destOrd="0" presId="urn:microsoft.com/office/officeart/2005/8/layout/lProcess2"/>
    <dgm:cxn modelId="{67CDB891-601C-4D5F-B0AB-A9B598820307}" srcId="{57CD52F5-998E-4CAB-BCC4-64C3CFD031A5}" destId="{402F8702-40AC-40D0-A591-00812C0A959A}" srcOrd="3" destOrd="0" parTransId="{03B12B64-E82A-4A31-9915-1A522C0CB09C}" sibTransId="{3D0BE2AA-C9D3-461E-A41B-CEB15DA47A0F}"/>
    <dgm:cxn modelId="{787B0BA2-0977-4AF5-B1FC-25C892FB19C6}" type="presOf" srcId="{72FAC4C4-08AB-4D3D-B0AC-73B4714B1906}" destId="{5F80B18D-6230-4FF7-A334-E46E866B95EF}" srcOrd="0" destOrd="0" presId="urn:microsoft.com/office/officeart/2005/8/layout/lProcess2"/>
    <dgm:cxn modelId="{536EF3A7-85F1-4088-9862-8BE8EFAE52FF}" srcId="{57CD52F5-998E-4CAB-BCC4-64C3CFD031A5}" destId="{A31FF209-00EE-4D92-A8D7-840D7493D34C}" srcOrd="1" destOrd="0" parTransId="{6F223885-03B8-4539-B832-2F1FD2B26DD0}" sibTransId="{5D276638-B6F8-4FD5-ACD7-C1B9615A84E1}"/>
    <dgm:cxn modelId="{AFCC08AD-7004-43CE-9B4F-9676E0B76321}" srcId="{30FD9F31-ABDF-4192-95AC-037607C2F763}" destId="{57CD52F5-998E-4CAB-BCC4-64C3CFD031A5}" srcOrd="0" destOrd="0" parTransId="{C51D1A2D-8579-468E-B000-78CEEBA35F75}" sibTransId="{71429F15-5585-4196-8CFA-44779D82B34C}"/>
    <dgm:cxn modelId="{74EFC7BE-C444-4BC2-87D0-17E75D3DA96D}" srcId="{57CD52F5-998E-4CAB-BCC4-64C3CFD031A5}" destId="{070ED400-FD95-4B3D-9DCF-836D05FD4A73}" srcOrd="0" destOrd="0" parTransId="{96A7F9F1-3A8C-4943-B555-7A01CB3AE877}" sibTransId="{FB4EB106-46F1-4D9F-9C88-DD2F65271272}"/>
    <dgm:cxn modelId="{B2334CCD-80E7-4715-B5C7-D731A42D9912}" type="presOf" srcId="{402F8702-40AC-40D0-A591-00812C0A959A}" destId="{3CC34DCE-FFA5-42CE-B41E-D001C61AA7F3}" srcOrd="0" destOrd="0" presId="urn:microsoft.com/office/officeart/2005/8/layout/lProcess2"/>
    <dgm:cxn modelId="{2A9340FE-C835-4CBB-8C11-68170FA29AF2}" type="presOf" srcId="{A31FF209-00EE-4D92-A8D7-840D7493D34C}" destId="{ABA241C1-8F75-4DE4-ACBA-D6D3CC2713B9}" srcOrd="0" destOrd="0" presId="urn:microsoft.com/office/officeart/2005/8/layout/lProcess2"/>
    <dgm:cxn modelId="{92781DF3-2680-41AD-AF64-6752D24D729A}" type="presParOf" srcId="{18E4076C-C225-47C9-A17A-F09541E6693B}" destId="{89FB00C8-3ED9-4591-8B43-9902424A8473}" srcOrd="0" destOrd="0" presId="urn:microsoft.com/office/officeart/2005/8/layout/lProcess2"/>
    <dgm:cxn modelId="{9FE2A908-B36F-4991-B564-B0F74375DB17}" type="presParOf" srcId="{89FB00C8-3ED9-4591-8B43-9902424A8473}" destId="{1824D2E7-A841-4BA5-A46B-33306915FC94}" srcOrd="0" destOrd="0" presId="urn:microsoft.com/office/officeart/2005/8/layout/lProcess2"/>
    <dgm:cxn modelId="{C1488656-A0F1-44E4-B5B8-C8B23D611239}" type="presParOf" srcId="{89FB00C8-3ED9-4591-8B43-9902424A8473}" destId="{064A6FE7-A415-476D-855C-40809D1F500C}" srcOrd="1" destOrd="0" presId="urn:microsoft.com/office/officeart/2005/8/layout/lProcess2"/>
    <dgm:cxn modelId="{96C81D9C-C32F-4F0A-BE86-3F45927F3032}" type="presParOf" srcId="{89FB00C8-3ED9-4591-8B43-9902424A8473}" destId="{2DBDAAAD-428E-4974-937A-76862BAA0673}" srcOrd="2" destOrd="0" presId="urn:microsoft.com/office/officeart/2005/8/layout/lProcess2"/>
    <dgm:cxn modelId="{438A648D-F271-43EB-B535-9B227F30927D}" type="presParOf" srcId="{2DBDAAAD-428E-4974-937A-76862BAA0673}" destId="{FE6AEFEC-A14E-4F85-ACB2-8571E20961E5}" srcOrd="0" destOrd="0" presId="urn:microsoft.com/office/officeart/2005/8/layout/lProcess2"/>
    <dgm:cxn modelId="{CDDE230E-1E30-4977-BB9C-3367C4E4F246}" type="presParOf" srcId="{FE6AEFEC-A14E-4F85-ACB2-8571E20961E5}" destId="{A86C795C-1B83-4BA4-BC5C-48A6B6267680}" srcOrd="0" destOrd="0" presId="urn:microsoft.com/office/officeart/2005/8/layout/lProcess2"/>
    <dgm:cxn modelId="{FAA9CA66-D842-46DF-BF6E-255601757D9D}" type="presParOf" srcId="{FE6AEFEC-A14E-4F85-ACB2-8571E20961E5}" destId="{401CDF10-2880-4AB8-82F1-D99F095360B3}" srcOrd="1" destOrd="0" presId="urn:microsoft.com/office/officeart/2005/8/layout/lProcess2"/>
    <dgm:cxn modelId="{F0F4DBED-2D16-4EEF-B73F-53792AEB5A63}" type="presParOf" srcId="{FE6AEFEC-A14E-4F85-ACB2-8571E20961E5}" destId="{ABA241C1-8F75-4DE4-ACBA-D6D3CC2713B9}" srcOrd="2" destOrd="0" presId="urn:microsoft.com/office/officeart/2005/8/layout/lProcess2"/>
    <dgm:cxn modelId="{ECCE3603-3D23-4A56-A952-60543A279E7A}" type="presParOf" srcId="{FE6AEFEC-A14E-4F85-ACB2-8571E20961E5}" destId="{5D4464DD-4819-4C20-8039-82DB42F1CAA7}" srcOrd="3" destOrd="0" presId="urn:microsoft.com/office/officeart/2005/8/layout/lProcess2"/>
    <dgm:cxn modelId="{4302DA46-1635-4C98-9008-059264F653C0}" type="presParOf" srcId="{FE6AEFEC-A14E-4F85-ACB2-8571E20961E5}" destId="{5F80B18D-6230-4FF7-A334-E46E866B95EF}" srcOrd="4" destOrd="0" presId="urn:microsoft.com/office/officeart/2005/8/layout/lProcess2"/>
    <dgm:cxn modelId="{DF421416-1244-4A02-9B91-99D67FEED33D}" type="presParOf" srcId="{FE6AEFEC-A14E-4F85-ACB2-8571E20961E5}" destId="{5D7DC582-EB1F-4D87-90BD-2DA62C0D9B85}" srcOrd="5" destOrd="0" presId="urn:microsoft.com/office/officeart/2005/8/layout/lProcess2"/>
    <dgm:cxn modelId="{BC25A586-51B7-4E91-83EE-0934FE52B713}" type="presParOf" srcId="{FE6AEFEC-A14E-4F85-ACB2-8571E20961E5}" destId="{3CC34DCE-FFA5-42CE-B41E-D001C61AA7F3}"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1DFF38-47DE-44AB-8C4F-9942A1A53947}" type="doc">
      <dgm:prSet loTypeId="urn:microsoft.com/office/officeart/2005/8/layout/vList2" loCatId="list" qsTypeId="urn:microsoft.com/office/officeart/2005/8/quickstyle/simple3" qsCatId="simple" csTypeId="urn:microsoft.com/office/officeart/2005/8/colors/accent3_2" csCatId="accent3" phldr="1"/>
      <dgm:spPr/>
      <dgm:t>
        <a:bodyPr/>
        <a:lstStyle/>
        <a:p>
          <a:endParaRPr lang="en-US"/>
        </a:p>
      </dgm:t>
    </dgm:pt>
    <dgm:pt modelId="{E62497E8-6B2F-4AEB-B126-604D4D8E61E2}">
      <dgm:prSet phldrT="[Text]" custT="1"/>
      <dgm:spPr/>
      <dgm:t>
        <a:bodyPr/>
        <a:lstStyle/>
        <a:p>
          <a:r>
            <a:rPr lang="en-US" sz="2400" dirty="0">
              <a:solidFill>
                <a:srgbClr val="002060"/>
              </a:solidFill>
              <a:latin typeface="Calibri" panose="020F0502020204030204" pitchFamily="34" charset="0"/>
              <a:cs typeface="Calibri" panose="020F0502020204030204" pitchFamily="34" charset="0"/>
            </a:rPr>
            <a:t>Team regularly meets, more when rates are higher</a:t>
          </a:r>
        </a:p>
      </dgm:t>
    </dgm:pt>
    <dgm:pt modelId="{C6F5BBDD-984F-4577-9CA3-42884693733D}" type="parTrans" cxnId="{2EA4682A-AC0C-4637-A561-7CA526F30ABC}">
      <dgm:prSet/>
      <dgm:spPr/>
      <dgm:t>
        <a:bodyPr/>
        <a:lstStyle/>
        <a:p>
          <a:endParaRPr lang="en-US"/>
        </a:p>
      </dgm:t>
    </dgm:pt>
    <dgm:pt modelId="{1C7F5BC2-35A6-453B-A0D6-62DCEA666234}" type="sibTrans" cxnId="{2EA4682A-AC0C-4637-A561-7CA526F30ABC}">
      <dgm:prSet/>
      <dgm:spPr/>
      <dgm:t>
        <a:bodyPr/>
        <a:lstStyle/>
        <a:p>
          <a:endParaRPr lang="en-US"/>
        </a:p>
      </dgm:t>
    </dgm:pt>
    <dgm:pt modelId="{E397F5C3-1ED9-4566-8A57-531B799ED1AD}">
      <dgm:prSet phldrT="[Text]" custT="1"/>
      <dgm:spPr/>
      <dgm:t>
        <a:bodyPr/>
        <a:lstStyle/>
        <a:p>
          <a:r>
            <a:rPr lang="en-US" sz="2400" dirty="0">
              <a:solidFill>
                <a:srgbClr val="002060"/>
              </a:solidFill>
              <a:latin typeface="Calibri" panose="020F0502020204030204" pitchFamily="34" charset="0"/>
              <a:cs typeface="Calibri" panose="020F0502020204030204" pitchFamily="34" charset="0"/>
            </a:rPr>
            <a:t> Every meeting includes time for strategy monitoring</a:t>
          </a:r>
        </a:p>
      </dgm:t>
    </dgm:pt>
    <dgm:pt modelId="{DA2DC42A-565F-4D29-80B3-1F1F032F4B4C}" type="parTrans" cxnId="{9B21F71A-884D-4F7E-A97C-333566E0670B}">
      <dgm:prSet/>
      <dgm:spPr/>
      <dgm:t>
        <a:bodyPr/>
        <a:lstStyle/>
        <a:p>
          <a:endParaRPr lang="en-US"/>
        </a:p>
      </dgm:t>
    </dgm:pt>
    <dgm:pt modelId="{BE3B8C76-3781-476B-9CD1-E4D95DCFEBFE}" type="sibTrans" cxnId="{9B21F71A-884D-4F7E-A97C-333566E0670B}">
      <dgm:prSet/>
      <dgm:spPr/>
      <dgm:t>
        <a:bodyPr/>
        <a:lstStyle/>
        <a:p>
          <a:endParaRPr lang="en-US"/>
        </a:p>
      </dgm:t>
    </dgm:pt>
    <dgm:pt modelId="{CF4770A6-9973-4A53-B526-6EF57161943A}">
      <dgm:prSet phldrT="[Text]" custT="1"/>
      <dgm:spPr>
        <a:solidFill>
          <a:srgbClr val="CCFF99"/>
        </a:solidFill>
      </dgm:spPr>
      <dgm:t>
        <a:bodyPr/>
        <a:lstStyle/>
        <a:p>
          <a:r>
            <a:rPr lang="en-US" sz="2000" dirty="0">
              <a:solidFill>
                <a:srgbClr val="002060"/>
              </a:solidFill>
              <a:latin typeface="Calibri" panose="020F0502020204030204" pitchFamily="34" charset="0"/>
              <a:cs typeface="Calibri" panose="020F0502020204030204" pitchFamily="34" charset="0"/>
            </a:rPr>
            <a:t>The </a:t>
          </a:r>
          <a:r>
            <a:rPr lang="en-US" sz="2000" b="1" dirty="0">
              <a:solidFill>
                <a:srgbClr val="002060"/>
              </a:solidFill>
              <a:latin typeface="Calibri" panose="020F0502020204030204" pitchFamily="34" charset="0"/>
              <a:cs typeface="Calibri" panose="020F0502020204030204" pitchFamily="34" charset="0"/>
            </a:rPr>
            <a:t>team should meet regularly </a:t>
          </a:r>
          <a:r>
            <a:rPr lang="en-US" sz="2000" dirty="0">
              <a:solidFill>
                <a:srgbClr val="002060"/>
              </a:solidFill>
              <a:latin typeface="Calibri" panose="020F0502020204030204" pitchFamily="34" charset="0"/>
              <a:cs typeface="Calibri" panose="020F0502020204030204" pitchFamily="34" charset="0"/>
            </a:rPr>
            <a:t>(ideally weekly when chronic absence rates exceed 10%) to review the school’s attendance data and coordinate schoolwide efforts to reduce chronic absence</a:t>
          </a:r>
        </a:p>
      </dgm:t>
    </dgm:pt>
    <dgm:pt modelId="{C95CB71F-0759-4357-B7A8-2FA2EFD5E387}" type="parTrans" cxnId="{4EDB591A-CCE3-4CE6-AC83-F910DC220FEB}">
      <dgm:prSet/>
      <dgm:spPr/>
      <dgm:t>
        <a:bodyPr/>
        <a:lstStyle/>
        <a:p>
          <a:endParaRPr lang="en-US"/>
        </a:p>
      </dgm:t>
    </dgm:pt>
    <dgm:pt modelId="{DBDAE4E3-9B50-4DAC-9EC2-C0548AA8B0CF}" type="sibTrans" cxnId="{4EDB591A-CCE3-4CE6-AC83-F910DC220FEB}">
      <dgm:prSet/>
      <dgm:spPr/>
      <dgm:t>
        <a:bodyPr/>
        <a:lstStyle/>
        <a:p>
          <a:endParaRPr lang="en-US"/>
        </a:p>
      </dgm:t>
    </dgm:pt>
    <dgm:pt modelId="{578066FE-3983-490F-A3B1-C1D6A87A6F6E}">
      <dgm:prSet custT="1"/>
      <dgm:spPr>
        <a:solidFill>
          <a:srgbClr val="CCFF99"/>
        </a:solidFill>
      </dgm:spPr>
      <dgm:t>
        <a:bodyPr/>
        <a:lstStyle/>
        <a:p>
          <a:r>
            <a:rPr lang="en-US" sz="2000" dirty="0">
              <a:solidFill>
                <a:srgbClr val="002060"/>
              </a:solidFill>
              <a:latin typeface="Calibri" panose="020F0502020204030204" pitchFamily="34" charset="0"/>
              <a:cs typeface="Calibri" panose="020F0502020204030204" pitchFamily="34" charset="0"/>
            </a:rPr>
            <a:t>The team agenda should </a:t>
          </a:r>
          <a:r>
            <a:rPr lang="en-US" sz="2000" b="1" dirty="0">
              <a:solidFill>
                <a:srgbClr val="002060"/>
              </a:solidFill>
              <a:latin typeface="Calibri" panose="020F0502020204030204" pitchFamily="34" charset="0"/>
              <a:cs typeface="Calibri" panose="020F0502020204030204" pitchFamily="34" charset="0"/>
            </a:rPr>
            <a:t>ensure that there is time to review and monitor the team’s attendance strategy </a:t>
          </a:r>
          <a:r>
            <a:rPr lang="en-US" sz="2000" dirty="0">
              <a:solidFill>
                <a:srgbClr val="002060"/>
              </a:solidFill>
              <a:latin typeface="Calibri" panose="020F0502020204030204" pitchFamily="34" charset="0"/>
              <a:cs typeface="Calibri" panose="020F0502020204030204" pitchFamily="34" charset="0"/>
            </a:rPr>
            <a:t>so that the team does not become overly focused on individual students with the highest levels of absence</a:t>
          </a:r>
        </a:p>
      </dgm:t>
    </dgm:pt>
    <dgm:pt modelId="{37A16894-CCB9-4BA8-85D3-F971DA209797}" type="parTrans" cxnId="{A06FC19F-8B89-44A0-BE1D-28D86B339331}">
      <dgm:prSet/>
      <dgm:spPr/>
      <dgm:t>
        <a:bodyPr/>
        <a:lstStyle/>
        <a:p>
          <a:endParaRPr lang="en-US"/>
        </a:p>
      </dgm:t>
    </dgm:pt>
    <dgm:pt modelId="{4D6CBE68-6DB3-48AA-ADD7-6D377AF56ECB}" type="sibTrans" cxnId="{A06FC19F-8B89-44A0-BE1D-28D86B339331}">
      <dgm:prSet/>
      <dgm:spPr/>
      <dgm:t>
        <a:bodyPr/>
        <a:lstStyle/>
        <a:p>
          <a:endParaRPr lang="en-US"/>
        </a:p>
      </dgm:t>
    </dgm:pt>
    <dgm:pt modelId="{94977E6E-1A0D-4415-BC32-F8C175577DA9}" type="pres">
      <dgm:prSet presAssocID="{241DFF38-47DE-44AB-8C4F-9942A1A53947}" presName="linear" presStyleCnt="0">
        <dgm:presLayoutVars>
          <dgm:animLvl val="lvl"/>
          <dgm:resizeHandles val="exact"/>
        </dgm:presLayoutVars>
      </dgm:prSet>
      <dgm:spPr/>
    </dgm:pt>
    <dgm:pt modelId="{967D2612-19DD-46DB-B599-6FAF671E6070}" type="pres">
      <dgm:prSet presAssocID="{E62497E8-6B2F-4AEB-B126-604D4D8E61E2}" presName="parentText" presStyleLbl="node1" presStyleIdx="0" presStyleCnt="2" custScaleY="33570">
        <dgm:presLayoutVars>
          <dgm:chMax val="0"/>
          <dgm:bulletEnabled val="1"/>
        </dgm:presLayoutVars>
      </dgm:prSet>
      <dgm:spPr/>
    </dgm:pt>
    <dgm:pt modelId="{E6D3B816-5560-4672-AF4D-2C9BC216DA12}" type="pres">
      <dgm:prSet presAssocID="{E62497E8-6B2F-4AEB-B126-604D4D8E61E2}" presName="childText" presStyleLbl="revTx" presStyleIdx="0" presStyleCnt="2">
        <dgm:presLayoutVars>
          <dgm:bulletEnabled val="1"/>
        </dgm:presLayoutVars>
      </dgm:prSet>
      <dgm:spPr/>
    </dgm:pt>
    <dgm:pt modelId="{2A85BE30-0AE6-4B88-98B3-3F9FD9E51679}" type="pres">
      <dgm:prSet presAssocID="{E397F5C3-1ED9-4566-8A57-531B799ED1AD}" presName="parentText" presStyleLbl="node1" presStyleIdx="1" presStyleCnt="2" custScaleY="31664">
        <dgm:presLayoutVars>
          <dgm:chMax val="0"/>
          <dgm:bulletEnabled val="1"/>
        </dgm:presLayoutVars>
      </dgm:prSet>
      <dgm:spPr/>
    </dgm:pt>
    <dgm:pt modelId="{72993E03-33B2-4E52-961F-0D44844F393A}" type="pres">
      <dgm:prSet presAssocID="{E397F5C3-1ED9-4566-8A57-531B799ED1AD}" presName="childText" presStyleLbl="revTx" presStyleIdx="1" presStyleCnt="2">
        <dgm:presLayoutVars>
          <dgm:bulletEnabled val="1"/>
        </dgm:presLayoutVars>
      </dgm:prSet>
      <dgm:spPr/>
    </dgm:pt>
  </dgm:ptLst>
  <dgm:cxnLst>
    <dgm:cxn modelId="{A8100D06-D8DB-4163-89B3-F434F2306612}" type="presOf" srcId="{E62497E8-6B2F-4AEB-B126-604D4D8E61E2}" destId="{967D2612-19DD-46DB-B599-6FAF671E6070}" srcOrd="0" destOrd="0" presId="urn:microsoft.com/office/officeart/2005/8/layout/vList2"/>
    <dgm:cxn modelId="{4EDB591A-CCE3-4CE6-AC83-F910DC220FEB}" srcId="{E62497E8-6B2F-4AEB-B126-604D4D8E61E2}" destId="{CF4770A6-9973-4A53-B526-6EF57161943A}" srcOrd="0" destOrd="0" parTransId="{C95CB71F-0759-4357-B7A8-2FA2EFD5E387}" sibTransId="{DBDAE4E3-9B50-4DAC-9EC2-C0548AA8B0CF}"/>
    <dgm:cxn modelId="{9B21F71A-884D-4F7E-A97C-333566E0670B}" srcId="{241DFF38-47DE-44AB-8C4F-9942A1A53947}" destId="{E397F5C3-1ED9-4566-8A57-531B799ED1AD}" srcOrd="1" destOrd="0" parTransId="{DA2DC42A-565F-4D29-80B3-1F1F032F4B4C}" sibTransId="{BE3B8C76-3781-476B-9CD1-E4D95DCFEBFE}"/>
    <dgm:cxn modelId="{2EA4682A-AC0C-4637-A561-7CA526F30ABC}" srcId="{241DFF38-47DE-44AB-8C4F-9942A1A53947}" destId="{E62497E8-6B2F-4AEB-B126-604D4D8E61E2}" srcOrd="0" destOrd="0" parTransId="{C6F5BBDD-984F-4577-9CA3-42884693733D}" sibTransId="{1C7F5BC2-35A6-453B-A0D6-62DCEA666234}"/>
    <dgm:cxn modelId="{E60EBF62-57AE-4323-8409-29A317B3022A}" type="presOf" srcId="{241DFF38-47DE-44AB-8C4F-9942A1A53947}" destId="{94977E6E-1A0D-4415-BC32-F8C175577DA9}" srcOrd="0" destOrd="0" presId="urn:microsoft.com/office/officeart/2005/8/layout/vList2"/>
    <dgm:cxn modelId="{BD7A2783-CB3D-4F73-9CF8-DE2142277F25}" type="presOf" srcId="{CF4770A6-9973-4A53-B526-6EF57161943A}" destId="{E6D3B816-5560-4672-AF4D-2C9BC216DA12}" srcOrd="0" destOrd="0" presId="urn:microsoft.com/office/officeart/2005/8/layout/vList2"/>
    <dgm:cxn modelId="{0E4A0C9D-9B5C-4478-9234-94D8D98D82BE}" type="presOf" srcId="{578066FE-3983-490F-A3B1-C1D6A87A6F6E}" destId="{72993E03-33B2-4E52-961F-0D44844F393A}" srcOrd="0" destOrd="0" presId="urn:microsoft.com/office/officeart/2005/8/layout/vList2"/>
    <dgm:cxn modelId="{A06FC19F-8B89-44A0-BE1D-28D86B339331}" srcId="{E397F5C3-1ED9-4566-8A57-531B799ED1AD}" destId="{578066FE-3983-490F-A3B1-C1D6A87A6F6E}" srcOrd="0" destOrd="0" parTransId="{37A16894-CCB9-4BA8-85D3-F971DA209797}" sibTransId="{4D6CBE68-6DB3-48AA-ADD7-6D377AF56ECB}"/>
    <dgm:cxn modelId="{CFF6F6BE-1786-4883-A302-A715F04028DF}" type="presOf" srcId="{E397F5C3-1ED9-4566-8A57-531B799ED1AD}" destId="{2A85BE30-0AE6-4B88-98B3-3F9FD9E51679}" srcOrd="0" destOrd="0" presId="urn:microsoft.com/office/officeart/2005/8/layout/vList2"/>
    <dgm:cxn modelId="{8E9FF23E-03C5-475B-8C17-B89ED88CF6BA}" type="presParOf" srcId="{94977E6E-1A0D-4415-BC32-F8C175577DA9}" destId="{967D2612-19DD-46DB-B599-6FAF671E6070}" srcOrd="0" destOrd="0" presId="urn:microsoft.com/office/officeart/2005/8/layout/vList2"/>
    <dgm:cxn modelId="{995ED246-7508-473B-938C-5C654ED990EC}" type="presParOf" srcId="{94977E6E-1A0D-4415-BC32-F8C175577DA9}" destId="{E6D3B816-5560-4672-AF4D-2C9BC216DA12}" srcOrd="1" destOrd="0" presId="urn:microsoft.com/office/officeart/2005/8/layout/vList2"/>
    <dgm:cxn modelId="{1BE0D205-AB5B-4EEA-9DF4-68EBDED12BE8}" type="presParOf" srcId="{94977E6E-1A0D-4415-BC32-F8C175577DA9}" destId="{2A85BE30-0AE6-4B88-98B3-3F9FD9E51679}" srcOrd="2" destOrd="0" presId="urn:microsoft.com/office/officeart/2005/8/layout/vList2"/>
    <dgm:cxn modelId="{86F9D4FE-74F6-4CC6-A336-68A1F9068735}" type="presParOf" srcId="{94977E6E-1A0D-4415-BC32-F8C175577DA9}" destId="{72993E03-33B2-4E52-961F-0D44844F393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21F68F-D1D7-4D90-BD86-E12A0206389D}"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7CA3D862-6CB0-4E2A-B2C5-5ABDB62BB5B5}">
      <dgm:prSet phldrT="[Text]" custT="1"/>
      <dgm:spPr/>
      <dgm:t>
        <a:bodyPr/>
        <a:lstStyle/>
        <a:p>
          <a:r>
            <a:rPr lang="en-US" sz="2800" b="1" dirty="0">
              <a:solidFill>
                <a:srgbClr val="C00000"/>
              </a:solidFill>
              <a:latin typeface="Calibri" panose="020F0502020204030204" pitchFamily="34" charset="0"/>
              <a:cs typeface="Calibri" panose="020F0502020204030204" pitchFamily="34" charset="0"/>
            </a:rPr>
            <a:t>×</a:t>
          </a:r>
          <a:r>
            <a:rPr lang="en-US" sz="1600" b="1" dirty="0">
              <a:solidFill>
                <a:srgbClr val="002060"/>
              </a:solidFill>
              <a:latin typeface="Calibri" panose="020F0502020204030204" pitchFamily="34" charset="0"/>
              <a:cs typeface="Calibri" panose="020F0502020204030204" pitchFamily="34" charset="0"/>
            </a:rPr>
            <a:t> Establish a team that operates in isolation</a:t>
          </a:r>
        </a:p>
      </dgm:t>
    </dgm:pt>
    <dgm:pt modelId="{1E65110A-01CB-4752-9E48-7AE5A24C1033}" type="parTrans" cxnId="{2A8B9AF6-7BE2-45C3-982E-8FC557813901}">
      <dgm:prSet/>
      <dgm:spPr/>
      <dgm:t>
        <a:bodyPr/>
        <a:lstStyle/>
        <a:p>
          <a:endParaRPr lang="en-US"/>
        </a:p>
      </dgm:t>
    </dgm:pt>
    <dgm:pt modelId="{05935FA2-1F4A-4C1B-9B0E-080A2D0F0427}" type="sibTrans" cxnId="{2A8B9AF6-7BE2-45C3-982E-8FC557813901}">
      <dgm:prSet/>
      <dgm:spPr/>
      <dgm:t>
        <a:bodyPr/>
        <a:lstStyle/>
        <a:p>
          <a:endParaRPr lang="en-US"/>
        </a:p>
      </dgm:t>
    </dgm:pt>
    <dgm:pt modelId="{8641AD83-9A09-467F-BF21-F022B6429A27}">
      <dgm:prSet phldrT="[Text]" custT="1"/>
      <dgm:spPr/>
      <dgm:t>
        <a:bodyPr/>
        <a:lstStyle/>
        <a:p>
          <a:r>
            <a:rPr lang="en-US" sz="2800" b="1" kern="1200" dirty="0">
              <a:solidFill>
                <a:srgbClr val="C00000"/>
              </a:solidFill>
              <a:latin typeface="Calibri" panose="020F0502020204030204" pitchFamily="34" charset="0"/>
              <a:ea typeface="+mn-ea"/>
              <a:cs typeface="Calibri" panose="020F0502020204030204" pitchFamily="34" charset="0"/>
            </a:rPr>
            <a:t>×</a:t>
          </a:r>
          <a:r>
            <a:rPr lang="en-US" sz="1600" b="1" kern="1200" dirty="0">
              <a:solidFill>
                <a:srgbClr val="002060"/>
              </a:solidFill>
              <a:latin typeface="Calibri" panose="020F0502020204030204" pitchFamily="34" charset="0"/>
              <a:cs typeface="Calibri" panose="020F0502020204030204" pitchFamily="34" charset="0"/>
            </a:rPr>
            <a:t> Fail to rally the whole school to support prevention and early intervention</a:t>
          </a:r>
        </a:p>
      </dgm:t>
    </dgm:pt>
    <dgm:pt modelId="{F5809E16-BFE5-40CA-9304-DBB82F1121BD}" type="parTrans" cxnId="{8D6CF49B-7A1C-4976-B650-FB99D167D283}">
      <dgm:prSet/>
      <dgm:spPr/>
      <dgm:t>
        <a:bodyPr/>
        <a:lstStyle/>
        <a:p>
          <a:endParaRPr lang="en-US"/>
        </a:p>
      </dgm:t>
    </dgm:pt>
    <dgm:pt modelId="{2D703144-AE52-482C-99CB-5BCFD890C036}" type="sibTrans" cxnId="{8D6CF49B-7A1C-4976-B650-FB99D167D283}">
      <dgm:prSet/>
      <dgm:spPr/>
      <dgm:t>
        <a:bodyPr/>
        <a:lstStyle/>
        <a:p>
          <a:endParaRPr lang="en-US"/>
        </a:p>
      </dgm:t>
    </dgm:pt>
    <dgm:pt modelId="{F755242E-29ED-4A77-8CEC-F42B5032AF11}">
      <dgm:prSet phldrT="[Text]" custT="1"/>
      <dgm:spPr/>
      <dgm:t>
        <a:bodyPr/>
        <a:lstStyle/>
        <a:p>
          <a:r>
            <a:rPr lang="en-US" sz="2800" b="1" dirty="0">
              <a:solidFill>
                <a:srgbClr val="C00000"/>
              </a:solidFill>
              <a:latin typeface="Calibri" panose="020F0502020204030204" pitchFamily="34" charset="0"/>
              <a:cs typeface="Calibri" panose="020F0502020204030204" pitchFamily="34" charset="0"/>
            </a:rPr>
            <a:t>× </a:t>
          </a:r>
          <a:r>
            <a:rPr lang="en-US" sz="1600" b="1" dirty="0">
              <a:solidFill>
                <a:srgbClr val="002060"/>
              </a:solidFill>
              <a:latin typeface="Calibri" panose="020F0502020204030204" pitchFamily="34" charset="0"/>
              <a:cs typeface="Calibri" panose="020F0502020204030204" pitchFamily="34" charset="0"/>
            </a:rPr>
            <a:t>Focus only on students with the most absences</a:t>
          </a:r>
        </a:p>
      </dgm:t>
    </dgm:pt>
    <dgm:pt modelId="{8E0B4904-AE45-4C8E-B9B4-350FA10D1555}" type="parTrans" cxnId="{41BA377C-C855-469A-BD0E-E3A9DE567246}">
      <dgm:prSet/>
      <dgm:spPr/>
      <dgm:t>
        <a:bodyPr/>
        <a:lstStyle/>
        <a:p>
          <a:endParaRPr lang="en-US"/>
        </a:p>
      </dgm:t>
    </dgm:pt>
    <dgm:pt modelId="{A4E6EFFF-F1A3-49CB-B79D-DBDBD46C479A}" type="sibTrans" cxnId="{41BA377C-C855-469A-BD0E-E3A9DE567246}">
      <dgm:prSet/>
      <dgm:spPr/>
      <dgm:t>
        <a:bodyPr/>
        <a:lstStyle/>
        <a:p>
          <a:endParaRPr lang="en-US"/>
        </a:p>
      </dgm:t>
    </dgm:pt>
    <dgm:pt modelId="{6B4EA06A-945F-42D5-B370-8BB049C81677}">
      <dgm:prSet phldrT="[Text]" custT="1"/>
      <dgm:spPr/>
      <dgm:t>
        <a:bodyPr/>
        <a:lstStyle/>
        <a:p>
          <a:r>
            <a:rPr lang="en-US" sz="2800" b="1" dirty="0">
              <a:solidFill>
                <a:srgbClr val="C00000"/>
              </a:solidFill>
              <a:latin typeface="Calibri" panose="020F0502020204030204" pitchFamily="34" charset="0"/>
              <a:cs typeface="Calibri" panose="020F0502020204030204" pitchFamily="34" charset="0"/>
            </a:rPr>
            <a:t>×</a:t>
          </a:r>
          <a:r>
            <a:rPr lang="en-US" sz="1600" b="1" dirty="0">
              <a:solidFill>
                <a:srgbClr val="002060"/>
              </a:solidFill>
              <a:latin typeface="Calibri" panose="020F0502020204030204" pitchFamily="34" charset="0"/>
              <a:cs typeface="Calibri" panose="020F0502020204030204" pitchFamily="34" charset="0"/>
            </a:rPr>
            <a:t> Case management as the sole strategy</a:t>
          </a:r>
        </a:p>
      </dgm:t>
    </dgm:pt>
    <dgm:pt modelId="{5B1A1AA0-ECCC-4E66-87B7-64D66CB686CC}" type="parTrans" cxnId="{DE792420-B8DA-4206-B089-39C51144E8B6}">
      <dgm:prSet/>
      <dgm:spPr/>
      <dgm:t>
        <a:bodyPr/>
        <a:lstStyle/>
        <a:p>
          <a:endParaRPr lang="en-US"/>
        </a:p>
      </dgm:t>
    </dgm:pt>
    <dgm:pt modelId="{1392C107-4179-40E8-A514-2A4373023A10}" type="sibTrans" cxnId="{DE792420-B8DA-4206-B089-39C51144E8B6}">
      <dgm:prSet/>
      <dgm:spPr/>
      <dgm:t>
        <a:bodyPr/>
        <a:lstStyle/>
        <a:p>
          <a:endParaRPr lang="en-US"/>
        </a:p>
      </dgm:t>
    </dgm:pt>
    <dgm:pt modelId="{B86ED53C-0524-4754-80D2-965128CBD657}">
      <dgm:prSet phldrT="[Text]" custT="1"/>
      <dgm:spPr/>
      <dgm:t>
        <a:bodyPr/>
        <a:lstStyle/>
        <a:p>
          <a:r>
            <a:rPr lang="en-US" sz="2800" b="1" dirty="0">
              <a:solidFill>
                <a:srgbClr val="C00000"/>
              </a:solidFill>
              <a:latin typeface="Calibri" panose="020F0502020204030204" pitchFamily="34" charset="0"/>
              <a:cs typeface="Calibri" panose="020F0502020204030204" pitchFamily="34" charset="0"/>
            </a:rPr>
            <a:t>×</a:t>
          </a:r>
          <a:r>
            <a:rPr lang="en-US" sz="1600" b="1" dirty="0">
              <a:solidFill>
                <a:srgbClr val="002060"/>
              </a:solidFill>
              <a:latin typeface="Calibri" panose="020F0502020204030204" pitchFamily="34" charset="0"/>
              <a:cs typeface="Calibri" panose="020F0502020204030204" pitchFamily="34" charset="0"/>
            </a:rPr>
            <a:t> Jumping to solutions without sufficient understanding of factors behind absences</a:t>
          </a:r>
        </a:p>
      </dgm:t>
    </dgm:pt>
    <dgm:pt modelId="{92142D2D-5294-4937-B119-9EFEE9BA4597}" type="parTrans" cxnId="{6078D00D-44F6-40F6-B1CE-B3065C3BEE4E}">
      <dgm:prSet/>
      <dgm:spPr/>
      <dgm:t>
        <a:bodyPr/>
        <a:lstStyle/>
        <a:p>
          <a:endParaRPr lang="en-US"/>
        </a:p>
      </dgm:t>
    </dgm:pt>
    <dgm:pt modelId="{C60F5305-EE65-4AAA-8E13-018439FE930F}" type="sibTrans" cxnId="{6078D00D-44F6-40F6-B1CE-B3065C3BEE4E}">
      <dgm:prSet/>
      <dgm:spPr/>
      <dgm:t>
        <a:bodyPr/>
        <a:lstStyle/>
        <a:p>
          <a:endParaRPr lang="en-US"/>
        </a:p>
      </dgm:t>
    </dgm:pt>
    <dgm:pt modelId="{B686D78B-39BA-4DEA-A545-F88A116A3092}">
      <dgm:prSet phldrT="[Text]" custT="1"/>
      <dgm:spPr/>
      <dgm:t>
        <a:bodyPr/>
        <a:lstStyle/>
        <a:p>
          <a:r>
            <a:rPr lang="en-US" sz="2800" b="1" dirty="0">
              <a:solidFill>
                <a:srgbClr val="C00000"/>
              </a:solidFill>
              <a:latin typeface="Calibri" panose="020F0502020204030204" pitchFamily="34" charset="0"/>
              <a:cs typeface="Calibri" panose="020F0502020204030204" pitchFamily="34" charset="0"/>
            </a:rPr>
            <a:t>×</a:t>
          </a:r>
          <a:r>
            <a:rPr lang="en-US" sz="1600" b="1" dirty="0">
              <a:solidFill>
                <a:srgbClr val="002060"/>
              </a:solidFill>
              <a:latin typeface="Calibri" panose="020F0502020204030204" pitchFamily="34" charset="0"/>
              <a:cs typeface="Calibri" panose="020F0502020204030204" pitchFamily="34" charset="0"/>
            </a:rPr>
            <a:t> Team composition does not reflect the demographics, perspectives or cultural realities of the student population</a:t>
          </a:r>
        </a:p>
      </dgm:t>
    </dgm:pt>
    <dgm:pt modelId="{B5C7C04F-C802-4842-B004-E12061C22716}" type="parTrans" cxnId="{E0EA6344-DCB2-4512-826B-A8D9C470E3E8}">
      <dgm:prSet/>
      <dgm:spPr/>
      <dgm:t>
        <a:bodyPr/>
        <a:lstStyle/>
        <a:p>
          <a:endParaRPr lang="en-US"/>
        </a:p>
      </dgm:t>
    </dgm:pt>
    <dgm:pt modelId="{44DD5B14-D7D1-4A9F-88AB-025DB5066052}" type="sibTrans" cxnId="{E0EA6344-DCB2-4512-826B-A8D9C470E3E8}">
      <dgm:prSet/>
      <dgm:spPr/>
      <dgm:t>
        <a:bodyPr/>
        <a:lstStyle/>
        <a:p>
          <a:endParaRPr lang="en-US"/>
        </a:p>
      </dgm:t>
    </dgm:pt>
    <dgm:pt modelId="{8E633678-56BF-4856-A726-A3AB3954F87B}" type="pres">
      <dgm:prSet presAssocID="{3921F68F-D1D7-4D90-BD86-E12A0206389D}" presName="diagram" presStyleCnt="0">
        <dgm:presLayoutVars>
          <dgm:dir/>
          <dgm:resizeHandles val="exact"/>
        </dgm:presLayoutVars>
      </dgm:prSet>
      <dgm:spPr/>
    </dgm:pt>
    <dgm:pt modelId="{21FB4168-9DAE-4C39-967B-68241047D02C}" type="pres">
      <dgm:prSet presAssocID="{7CA3D862-6CB0-4E2A-B2C5-5ABDB62BB5B5}" presName="node" presStyleLbl="node1" presStyleIdx="0" presStyleCnt="6">
        <dgm:presLayoutVars>
          <dgm:bulletEnabled val="1"/>
        </dgm:presLayoutVars>
      </dgm:prSet>
      <dgm:spPr/>
    </dgm:pt>
    <dgm:pt modelId="{6CFA60D3-6904-47BE-A7BA-F4EC12FAD7E4}" type="pres">
      <dgm:prSet presAssocID="{05935FA2-1F4A-4C1B-9B0E-080A2D0F0427}" presName="sibTrans" presStyleCnt="0"/>
      <dgm:spPr/>
    </dgm:pt>
    <dgm:pt modelId="{CD8BD60A-3517-41E5-B736-9711EAD6AC33}" type="pres">
      <dgm:prSet presAssocID="{8641AD83-9A09-467F-BF21-F022B6429A27}" presName="node" presStyleLbl="node1" presStyleIdx="1" presStyleCnt="6">
        <dgm:presLayoutVars>
          <dgm:bulletEnabled val="1"/>
        </dgm:presLayoutVars>
      </dgm:prSet>
      <dgm:spPr/>
    </dgm:pt>
    <dgm:pt modelId="{34B7E857-F28C-4C58-B058-0E0510C215BA}" type="pres">
      <dgm:prSet presAssocID="{2D703144-AE52-482C-99CB-5BCFD890C036}" presName="sibTrans" presStyleCnt="0"/>
      <dgm:spPr/>
    </dgm:pt>
    <dgm:pt modelId="{D99313B6-8783-49D9-B345-578BC67F4A58}" type="pres">
      <dgm:prSet presAssocID="{F755242E-29ED-4A77-8CEC-F42B5032AF11}" presName="node" presStyleLbl="node1" presStyleIdx="2" presStyleCnt="6">
        <dgm:presLayoutVars>
          <dgm:bulletEnabled val="1"/>
        </dgm:presLayoutVars>
      </dgm:prSet>
      <dgm:spPr/>
    </dgm:pt>
    <dgm:pt modelId="{95FBFBB4-9753-40DF-887E-1DAF11F0A827}" type="pres">
      <dgm:prSet presAssocID="{A4E6EFFF-F1A3-49CB-B79D-DBDBD46C479A}" presName="sibTrans" presStyleCnt="0"/>
      <dgm:spPr/>
    </dgm:pt>
    <dgm:pt modelId="{72649877-1A60-423F-A2B7-68B5E21F7EA5}" type="pres">
      <dgm:prSet presAssocID="{6B4EA06A-945F-42D5-B370-8BB049C81677}" presName="node" presStyleLbl="node1" presStyleIdx="3" presStyleCnt="6">
        <dgm:presLayoutVars>
          <dgm:bulletEnabled val="1"/>
        </dgm:presLayoutVars>
      </dgm:prSet>
      <dgm:spPr/>
    </dgm:pt>
    <dgm:pt modelId="{693A8F07-5F20-4E31-8861-696E86496FF9}" type="pres">
      <dgm:prSet presAssocID="{1392C107-4179-40E8-A514-2A4373023A10}" presName="sibTrans" presStyleCnt="0"/>
      <dgm:spPr/>
    </dgm:pt>
    <dgm:pt modelId="{820468D6-B7BC-4D03-BA23-13F1E66E203B}" type="pres">
      <dgm:prSet presAssocID="{B86ED53C-0524-4754-80D2-965128CBD657}" presName="node" presStyleLbl="node1" presStyleIdx="4" presStyleCnt="6">
        <dgm:presLayoutVars>
          <dgm:bulletEnabled val="1"/>
        </dgm:presLayoutVars>
      </dgm:prSet>
      <dgm:spPr/>
    </dgm:pt>
    <dgm:pt modelId="{D45B2C78-2C77-4CC0-B6DF-7D2D3F949E2A}" type="pres">
      <dgm:prSet presAssocID="{C60F5305-EE65-4AAA-8E13-018439FE930F}" presName="sibTrans" presStyleCnt="0"/>
      <dgm:spPr/>
    </dgm:pt>
    <dgm:pt modelId="{45241AF5-685D-4103-AF99-EFFC5FD3CD4A}" type="pres">
      <dgm:prSet presAssocID="{B686D78B-39BA-4DEA-A545-F88A116A3092}" presName="node" presStyleLbl="node1" presStyleIdx="5" presStyleCnt="6">
        <dgm:presLayoutVars>
          <dgm:bulletEnabled val="1"/>
        </dgm:presLayoutVars>
      </dgm:prSet>
      <dgm:spPr/>
    </dgm:pt>
  </dgm:ptLst>
  <dgm:cxnLst>
    <dgm:cxn modelId="{6078D00D-44F6-40F6-B1CE-B3065C3BEE4E}" srcId="{3921F68F-D1D7-4D90-BD86-E12A0206389D}" destId="{B86ED53C-0524-4754-80D2-965128CBD657}" srcOrd="4" destOrd="0" parTransId="{92142D2D-5294-4937-B119-9EFEE9BA4597}" sibTransId="{C60F5305-EE65-4AAA-8E13-018439FE930F}"/>
    <dgm:cxn modelId="{DE792420-B8DA-4206-B089-39C51144E8B6}" srcId="{3921F68F-D1D7-4D90-BD86-E12A0206389D}" destId="{6B4EA06A-945F-42D5-B370-8BB049C81677}" srcOrd="3" destOrd="0" parTransId="{5B1A1AA0-ECCC-4E66-87B7-64D66CB686CC}" sibTransId="{1392C107-4179-40E8-A514-2A4373023A10}"/>
    <dgm:cxn modelId="{D62C5140-5211-4030-9BCA-FEE475F46095}" type="presOf" srcId="{6B4EA06A-945F-42D5-B370-8BB049C81677}" destId="{72649877-1A60-423F-A2B7-68B5E21F7EA5}" srcOrd="0" destOrd="0" presId="urn:microsoft.com/office/officeart/2005/8/layout/default"/>
    <dgm:cxn modelId="{E0EA6344-DCB2-4512-826B-A8D9C470E3E8}" srcId="{3921F68F-D1D7-4D90-BD86-E12A0206389D}" destId="{B686D78B-39BA-4DEA-A545-F88A116A3092}" srcOrd="5" destOrd="0" parTransId="{B5C7C04F-C802-4842-B004-E12061C22716}" sibTransId="{44DD5B14-D7D1-4A9F-88AB-025DB5066052}"/>
    <dgm:cxn modelId="{C427AF68-3D57-4453-9309-F7E05FCB78FA}" type="presOf" srcId="{B86ED53C-0524-4754-80D2-965128CBD657}" destId="{820468D6-B7BC-4D03-BA23-13F1E66E203B}" srcOrd="0" destOrd="0" presId="urn:microsoft.com/office/officeart/2005/8/layout/default"/>
    <dgm:cxn modelId="{EFE6FE4C-43D7-4884-9648-FF6138ED9461}" type="presOf" srcId="{B686D78B-39BA-4DEA-A545-F88A116A3092}" destId="{45241AF5-685D-4103-AF99-EFFC5FD3CD4A}" srcOrd="0" destOrd="0" presId="urn:microsoft.com/office/officeart/2005/8/layout/default"/>
    <dgm:cxn modelId="{3142FA79-2591-4290-93AA-28289E1BE67C}" type="presOf" srcId="{3921F68F-D1D7-4D90-BD86-E12A0206389D}" destId="{8E633678-56BF-4856-A726-A3AB3954F87B}" srcOrd="0" destOrd="0" presId="urn:microsoft.com/office/officeart/2005/8/layout/default"/>
    <dgm:cxn modelId="{41BA377C-C855-469A-BD0E-E3A9DE567246}" srcId="{3921F68F-D1D7-4D90-BD86-E12A0206389D}" destId="{F755242E-29ED-4A77-8CEC-F42B5032AF11}" srcOrd="2" destOrd="0" parTransId="{8E0B4904-AE45-4C8E-B9B4-350FA10D1555}" sibTransId="{A4E6EFFF-F1A3-49CB-B79D-DBDBD46C479A}"/>
    <dgm:cxn modelId="{8D6CF49B-7A1C-4976-B650-FB99D167D283}" srcId="{3921F68F-D1D7-4D90-BD86-E12A0206389D}" destId="{8641AD83-9A09-467F-BF21-F022B6429A27}" srcOrd="1" destOrd="0" parTransId="{F5809E16-BFE5-40CA-9304-DBB82F1121BD}" sibTransId="{2D703144-AE52-482C-99CB-5BCFD890C036}"/>
    <dgm:cxn modelId="{A99C70CD-5190-47FF-A653-2582A8AEAD20}" type="presOf" srcId="{7CA3D862-6CB0-4E2A-B2C5-5ABDB62BB5B5}" destId="{21FB4168-9DAE-4C39-967B-68241047D02C}" srcOrd="0" destOrd="0" presId="urn:microsoft.com/office/officeart/2005/8/layout/default"/>
    <dgm:cxn modelId="{BA9B4CD9-0D5E-4F66-AC3A-7584F8877E21}" type="presOf" srcId="{F755242E-29ED-4A77-8CEC-F42B5032AF11}" destId="{D99313B6-8783-49D9-B345-578BC67F4A58}" srcOrd="0" destOrd="0" presId="urn:microsoft.com/office/officeart/2005/8/layout/default"/>
    <dgm:cxn modelId="{9E0E47EA-7C89-459A-A1F4-3D2C4F2AC6F4}" type="presOf" srcId="{8641AD83-9A09-467F-BF21-F022B6429A27}" destId="{CD8BD60A-3517-41E5-B736-9711EAD6AC33}" srcOrd="0" destOrd="0" presId="urn:microsoft.com/office/officeart/2005/8/layout/default"/>
    <dgm:cxn modelId="{2A8B9AF6-7BE2-45C3-982E-8FC557813901}" srcId="{3921F68F-D1D7-4D90-BD86-E12A0206389D}" destId="{7CA3D862-6CB0-4E2A-B2C5-5ABDB62BB5B5}" srcOrd="0" destOrd="0" parTransId="{1E65110A-01CB-4752-9E48-7AE5A24C1033}" sibTransId="{05935FA2-1F4A-4C1B-9B0E-080A2D0F0427}"/>
    <dgm:cxn modelId="{8CA68744-4A4D-4698-A3A2-B865F39A40C4}" type="presParOf" srcId="{8E633678-56BF-4856-A726-A3AB3954F87B}" destId="{21FB4168-9DAE-4C39-967B-68241047D02C}" srcOrd="0" destOrd="0" presId="urn:microsoft.com/office/officeart/2005/8/layout/default"/>
    <dgm:cxn modelId="{A7C1DBFA-A513-447B-8F3C-E907AD91BFCE}" type="presParOf" srcId="{8E633678-56BF-4856-A726-A3AB3954F87B}" destId="{6CFA60D3-6904-47BE-A7BA-F4EC12FAD7E4}" srcOrd="1" destOrd="0" presId="urn:microsoft.com/office/officeart/2005/8/layout/default"/>
    <dgm:cxn modelId="{F4C37B95-D3CA-43E0-A0E7-BD274D9337B0}" type="presParOf" srcId="{8E633678-56BF-4856-A726-A3AB3954F87B}" destId="{CD8BD60A-3517-41E5-B736-9711EAD6AC33}" srcOrd="2" destOrd="0" presId="urn:microsoft.com/office/officeart/2005/8/layout/default"/>
    <dgm:cxn modelId="{851F31DC-BA1C-47D4-BD13-ED15638642E5}" type="presParOf" srcId="{8E633678-56BF-4856-A726-A3AB3954F87B}" destId="{34B7E857-F28C-4C58-B058-0E0510C215BA}" srcOrd="3" destOrd="0" presId="urn:microsoft.com/office/officeart/2005/8/layout/default"/>
    <dgm:cxn modelId="{E2A26CF3-1541-472F-880A-3D60C4036036}" type="presParOf" srcId="{8E633678-56BF-4856-A726-A3AB3954F87B}" destId="{D99313B6-8783-49D9-B345-578BC67F4A58}" srcOrd="4" destOrd="0" presId="urn:microsoft.com/office/officeart/2005/8/layout/default"/>
    <dgm:cxn modelId="{DE8636CB-0998-470A-A280-ECA6ED6A2868}" type="presParOf" srcId="{8E633678-56BF-4856-A726-A3AB3954F87B}" destId="{95FBFBB4-9753-40DF-887E-1DAF11F0A827}" srcOrd="5" destOrd="0" presId="urn:microsoft.com/office/officeart/2005/8/layout/default"/>
    <dgm:cxn modelId="{9551F97E-704B-425A-AC0B-785D01F65EA8}" type="presParOf" srcId="{8E633678-56BF-4856-A726-A3AB3954F87B}" destId="{72649877-1A60-423F-A2B7-68B5E21F7EA5}" srcOrd="6" destOrd="0" presId="urn:microsoft.com/office/officeart/2005/8/layout/default"/>
    <dgm:cxn modelId="{019B5E74-4BFE-4DE2-A8C1-5E5CE5CC5F3C}" type="presParOf" srcId="{8E633678-56BF-4856-A726-A3AB3954F87B}" destId="{693A8F07-5F20-4E31-8861-696E86496FF9}" srcOrd="7" destOrd="0" presId="urn:microsoft.com/office/officeart/2005/8/layout/default"/>
    <dgm:cxn modelId="{4ECC5E5B-2191-444B-9F97-32ADC981B810}" type="presParOf" srcId="{8E633678-56BF-4856-A726-A3AB3954F87B}" destId="{820468D6-B7BC-4D03-BA23-13F1E66E203B}" srcOrd="8" destOrd="0" presId="urn:microsoft.com/office/officeart/2005/8/layout/default"/>
    <dgm:cxn modelId="{A39394F0-FE04-4D36-A5C9-FDB6F06E5F82}" type="presParOf" srcId="{8E633678-56BF-4856-A726-A3AB3954F87B}" destId="{D45B2C78-2C77-4CC0-B6DF-7D2D3F949E2A}" srcOrd="9" destOrd="0" presId="urn:microsoft.com/office/officeart/2005/8/layout/default"/>
    <dgm:cxn modelId="{3298B8D9-6D38-4DFD-A435-0CCA2CF5DA1F}" type="presParOf" srcId="{8E633678-56BF-4856-A726-A3AB3954F87B}" destId="{45241AF5-685D-4103-AF99-EFFC5FD3CD4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4BAC79-8B45-48B3-A523-47AF3B42D1F7}" type="doc">
      <dgm:prSet loTypeId="urn:microsoft.com/office/officeart/2005/8/layout/vList2" loCatId="list" qsTypeId="urn:microsoft.com/office/officeart/2005/8/quickstyle/simple3" qsCatId="simple" csTypeId="urn:microsoft.com/office/officeart/2005/8/colors/accent3_2" csCatId="accent3" phldr="1"/>
      <dgm:spPr/>
      <dgm:t>
        <a:bodyPr/>
        <a:lstStyle/>
        <a:p>
          <a:endParaRPr lang="en-US"/>
        </a:p>
      </dgm:t>
    </dgm:pt>
    <dgm:pt modelId="{7B89B313-1396-463E-ABC9-51F5A4DBBBC1}">
      <dgm:prSet phldr="0" custT="1"/>
      <dgm:spPr/>
      <dgm:t>
        <a:bodyPr/>
        <a:lstStyle/>
        <a:p>
          <a:pPr rtl="0"/>
          <a:r>
            <a:rPr lang="en-US" sz="2200" b="1" dirty="0">
              <a:solidFill>
                <a:srgbClr val="002060"/>
              </a:solidFill>
              <a:latin typeface="Calibri"/>
              <a:ea typeface="Calibri"/>
              <a:cs typeface="Calibri"/>
            </a:rPr>
            <a:t>Welcome</a:t>
          </a:r>
        </a:p>
      </dgm:t>
    </dgm:pt>
    <dgm:pt modelId="{20C2BC03-EFE0-4CFB-A716-1BBBD51FA2DE}" type="parTrans" cxnId="{2EAC0406-05B1-4E10-B816-25B11BAF7BAC}">
      <dgm:prSet/>
      <dgm:spPr/>
      <dgm:t>
        <a:bodyPr/>
        <a:lstStyle/>
        <a:p>
          <a:endParaRPr lang="en-US" sz="1600"/>
        </a:p>
      </dgm:t>
    </dgm:pt>
    <dgm:pt modelId="{6096FB62-2F38-4C91-A005-D32807F8417E}" type="sibTrans" cxnId="{2EAC0406-05B1-4E10-B816-25B11BAF7BAC}">
      <dgm:prSet/>
      <dgm:spPr/>
      <dgm:t>
        <a:bodyPr/>
        <a:lstStyle/>
        <a:p>
          <a:endParaRPr lang="en-US" sz="1600"/>
        </a:p>
      </dgm:t>
    </dgm:pt>
    <dgm:pt modelId="{D35D424F-E6ED-4014-98EE-A26055AE9CE0}">
      <dgm:prSet phldr="0" custT="1"/>
      <dgm:spPr/>
      <dgm:t>
        <a:bodyPr/>
        <a:lstStyle/>
        <a:p>
          <a:r>
            <a:rPr lang="en-US" sz="2200" b="1" dirty="0">
              <a:solidFill>
                <a:srgbClr val="002060"/>
              </a:solidFill>
              <a:latin typeface="Calibri"/>
              <a:ea typeface="Calibri"/>
              <a:cs typeface="Calibri"/>
            </a:rPr>
            <a:t>Continuous Growth &amp; Improvement</a:t>
          </a:r>
        </a:p>
      </dgm:t>
    </dgm:pt>
    <dgm:pt modelId="{3D791108-FEB9-4CA4-B1E2-46A8EC4AE69A}" type="parTrans" cxnId="{6240F720-F22E-4BCA-B763-13D40A1B9086}">
      <dgm:prSet/>
      <dgm:spPr/>
      <dgm:t>
        <a:bodyPr/>
        <a:lstStyle/>
        <a:p>
          <a:endParaRPr lang="en-US" sz="1600"/>
        </a:p>
      </dgm:t>
    </dgm:pt>
    <dgm:pt modelId="{5585D225-9291-4FD8-974D-AD8DF810210F}" type="sibTrans" cxnId="{6240F720-F22E-4BCA-B763-13D40A1B9086}">
      <dgm:prSet/>
      <dgm:spPr/>
      <dgm:t>
        <a:bodyPr/>
        <a:lstStyle/>
        <a:p>
          <a:endParaRPr lang="en-US" sz="1600"/>
        </a:p>
      </dgm:t>
    </dgm:pt>
    <dgm:pt modelId="{6A3E2E4A-FEDD-49BF-8234-E4E4742C5D95}">
      <dgm:prSet phldr="0" custT="1"/>
      <dgm:spPr/>
      <dgm:t>
        <a:bodyPr/>
        <a:lstStyle/>
        <a:p>
          <a:pPr rtl="0"/>
          <a:r>
            <a:rPr lang="en-US" sz="2200" b="1" dirty="0">
              <a:solidFill>
                <a:srgbClr val="002060"/>
              </a:solidFill>
              <a:latin typeface="Calibri"/>
              <a:ea typeface="Calibri"/>
              <a:cs typeface="Calibri"/>
            </a:rPr>
            <a:t>An Effective School Team to Improve Attendance</a:t>
          </a:r>
        </a:p>
      </dgm:t>
    </dgm:pt>
    <dgm:pt modelId="{33195FEE-F57C-4862-B99B-B41305AC0E7B}" type="parTrans" cxnId="{8FB20FF8-6419-4566-9C1A-0BEFB2F58D55}">
      <dgm:prSet/>
      <dgm:spPr/>
      <dgm:t>
        <a:bodyPr/>
        <a:lstStyle/>
        <a:p>
          <a:endParaRPr lang="en-US" sz="1600"/>
        </a:p>
      </dgm:t>
    </dgm:pt>
    <dgm:pt modelId="{DC221F5D-00D3-4374-9D1B-8B1CDAB7B090}" type="sibTrans" cxnId="{8FB20FF8-6419-4566-9C1A-0BEFB2F58D55}">
      <dgm:prSet/>
      <dgm:spPr/>
      <dgm:t>
        <a:bodyPr/>
        <a:lstStyle/>
        <a:p>
          <a:endParaRPr lang="en-US" sz="1600"/>
        </a:p>
      </dgm:t>
    </dgm:pt>
    <dgm:pt modelId="{487EDD27-1EE1-4115-A09A-33E141CD58A6}">
      <dgm:prSet phldr="0" custT="1"/>
      <dgm:spPr/>
      <dgm:t>
        <a:bodyPr/>
        <a:lstStyle/>
        <a:p>
          <a:pPr rtl="0"/>
          <a:r>
            <a:rPr lang="en-US" sz="2200" b="1" dirty="0">
              <a:solidFill>
                <a:srgbClr val="002060"/>
              </a:solidFill>
              <a:latin typeface="Calibri"/>
              <a:ea typeface="Calibri"/>
              <a:cs typeface="Calibri"/>
            </a:rPr>
            <a:t>Attendance for Success Act: Shifting to Prevention &amp; Intervention</a:t>
          </a:r>
        </a:p>
      </dgm:t>
    </dgm:pt>
    <dgm:pt modelId="{6C423B88-48F6-416C-8657-7F4338B6BB95}" type="parTrans" cxnId="{993B281D-D72A-454B-B85D-2375CFD44E5D}">
      <dgm:prSet/>
      <dgm:spPr/>
      <dgm:t>
        <a:bodyPr/>
        <a:lstStyle/>
        <a:p>
          <a:endParaRPr lang="en-US" sz="1600"/>
        </a:p>
      </dgm:t>
    </dgm:pt>
    <dgm:pt modelId="{1A65FC5A-F855-4443-A00C-3E69C5E23106}" type="sibTrans" cxnId="{993B281D-D72A-454B-B85D-2375CFD44E5D}">
      <dgm:prSet/>
      <dgm:spPr/>
      <dgm:t>
        <a:bodyPr/>
        <a:lstStyle/>
        <a:p>
          <a:endParaRPr lang="en-US" sz="1600"/>
        </a:p>
      </dgm:t>
    </dgm:pt>
    <dgm:pt modelId="{8237BA3E-0513-41E1-9C8C-B79ECC68DF8D}">
      <dgm:prSet phldr="0" custT="1"/>
      <dgm:spPr/>
      <dgm:t>
        <a:bodyPr/>
        <a:lstStyle/>
        <a:p>
          <a:pPr rtl="0"/>
          <a:r>
            <a:rPr lang="en-US" sz="2200" b="1" dirty="0">
              <a:solidFill>
                <a:srgbClr val="002060"/>
              </a:solidFill>
              <a:latin typeface="Calibri"/>
              <a:cs typeface="Calibri"/>
            </a:rPr>
            <a:t>Wrap Up</a:t>
          </a:r>
        </a:p>
      </dgm:t>
    </dgm:pt>
    <dgm:pt modelId="{0A29A0F1-56FB-4DEA-9A54-38EDC12D9D2E}" type="parTrans" cxnId="{84A329AE-5E36-4D18-9A99-825AD59FB3F8}">
      <dgm:prSet/>
      <dgm:spPr/>
      <dgm:t>
        <a:bodyPr/>
        <a:lstStyle/>
        <a:p>
          <a:endParaRPr lang="en-US"/>
        </a:p>
      </dgm:t>
    </dgm:pt>
    <dgm:pt modelId="{6A52B0C1-24D1-44DF-8018-F7D9B69347B9}" type="sibTrans" cxnId="{84A329AE-5E36-4D18-9A99-825AD59FB3F8}">
      <dgm:prSet/>
      <dgm:spPr/>
      <dgm:t>
        <a:bodyPr/>
        <a:lstStyle/>
        <a:p>
          <a:endParaRPr lang="en-US"/>
        </a:p>
      </dgm:t>
    </dgm:pt>
    <dgm:pt modelId="{71F6E108-FC9B-4303-8ED4-F97E394A57AF}">
      <dgm:prSet phldr="0" custT="1"/>
      <dgm:spPr>
        <a:solidFill>
          <a:srgbClr val="CCFF99"/>
        </a:solidFill>
      </dgm:spPr>
      <dgm:t>
        <a:bodyPr/>
        <a:lstStyle/>
        <a:p>
          <a:pPr rtl="0"/>
          <a:r>
            <a:rPr lang="en-US" sz="2200" b="1" dirty="0">
              <a:solidFill>
                <a:srgbClr val="002060"/>
              </a:solidFill>
              <a:latin typeface="Calibri"/>
              <a:ea typeface="Calibri"/>
              <a:cs typeface="Calibri"/>
            </a:rPr>
            <a:t>Attendance Teams at Work</a:t>
          </a:r>
        </a:p>
      </dgm:t>
    </dgm:pt>
    <dgm:pt modelId="{AD20BA9E-7F04-47AD-B154-BF1586DD64B4}" type="sibTrans" cxnId="{18CAEAC0-91E5-44A4-A8D6-D0B8048455B4}">
      <dgm:prSet/>
      <dgm:spPr/>
      <dgm:t>
        <a:bodyPr/>
        <a:lstStyle/>
        <a:p>
          <a:endParaRPr lang="en-US" sz="1600"/>
        </a:p>
      </dgm:t>
    </dgm:pt>
    <dgm:pt modelId="{0810C9B9-C1CB-4588-8CA2-E179F8699DE7}" type="parTrans" cxnId="{18CAEAC0-91E5-44A4-A8D6-D0B8048455B4}">
      <dgm:prSet/>
      <dgm:spPr/>
      <dgm:t>
        <a:bodyPr/>
        <a:lstStyle/>
        <a:p>
          <a:endParaRPr lang="en-US" sz="1600"/>
        </a:p>
      </dgm:t>
    </dgm:pt>
    <dgm:pt modelId="{DD6CC981-2AB8-45A6-96E7-DD100D969ACC}" type="pres">
      <dgm:prSet presAssocID="{E64BAC79-8B45-48B3-A523-47AF3B42D1F7}" presName="linear" presStyleCnt="0">
        <dgm:presLayoutVars>
          <dgm:animLvl val="lvl"/>
          <dgm:resizeHandles val="exact"/>
        </dgm:presLayoutVars>
      </dgm:prSet>
      <dgm:spPr/>
    </dgm:pt>
    <dgm:pt modelId="{0E0B3EA1-09A5-4C76-971E-2F66D41CDA14}" type="pres">
      <dgm:prSet presAssocID="{7B89B313-1396-463E-ABC9-51F5A4DBBBC1}" presName="parentText" presStyleLbl="node1" presStyleIdx="0" presStyleCnt="6">
        <dgm:presLayoutVars>
          <dgm:chMax val="0"/>
          <dgm:bulletEnabled val="1"/>
        </dgm:presLayoutVars>
      </dgm:prSet>
      <dgm:spPr/>
    </dgm:pt>
    <dgm:pt modelId="{08F85490-D055-41DD-B8DE-A94BF69D8F85}" type="pres">
      <dgm:prSet presAssocID="{6096FB62-2F38-4C91-A005-D32807F8417E}" presName="spacer" presStyleCnt="0"/>
      <dgm:spPr/>
    </dgm:pt>
    <dgm:pt modelId="{7EA43CF0-819C-484D-B40A-61BEA2610395}" type="pres">
      <dgm:prSet presAssocID="{D35D424F-E6ED-4014-98EE-A26055AE9CE0}" presName="parentText" presStyleLbl="node1" presStyleIdx="1" presStyleCnt="6">
        <dgm:presLayoutVars>
          <dgm:chMax val="0"/>
          <dgm:bulletEnabled val="1"/>
        </dgm:presLayoutVars>
      </dgm:prSet>
      <dgm:spPr/>
    </dgm:pt>
    <dgm:pt modelId="{816F0BDA-E304-4DA8-9D6B-0380C8B97DDC}" type="pres">
      <dgm:prSet presAssocID="{5585D225-9291-4FD8-974D-AD8DF810210F}" presName="spacer" presStyleCnt="0"/>
      <dgm:spPr/>
    </dgm:pt>
    <dgm:pt modelId="{9411D2D4-F306-4A19-AB88-FAA18962616A}" type="pres">
      <dgm:prSet presAssocID="{487EDD27-1EE1-4115-A09A-33E141CD58A6}" presName="parentText" presStyleLbl="node1" presStyleIdx="2" presStyleCnt="6">
        <dgm:presLayoutVars>
          <dgm:chMax val="0"/>
          <dgm:bulletEnabled val="1"/>
        </dgm:presLayoutVars>
      </dgm:prSet>
      <dgm:spPr/>
    </dgm:pt>
    <dgm:pt modelId="{03C91F08-1AA9-4025-AD4C-2CD8C03075DF}" type="pres">
      <dgm:prSet presAssocID="{1A65FC5A-F855-4443-A00C-3E69C5E23106}" presName="spacer" presStyleCnt="0"/>
      <dgm:spPr/>
    </dgm:pt>
    <dgm:pt modelId="{3A300422-E221-4C6D-907F-F93BBECE6A03}" type="pres">
      <dgm:prSet presAssocID="{6A3E2E4A-FEDD-49BF-8234-E4E4742C5D95}" presName="parentText" presStyleLbl="node1" presStyleIdx="3" presStyleCnt="6">
        <dgm:presLayoutVars>
          <dgm:chMax val="0"/>
          <dgm:bulletEnabled val="1"/>
        </dgm:presLayoutVars>
      </dgm:prSet>
      <dgm:spPr/>
    </dgm:pt>
    <dgm:pt modelId="{B21DDFB5-7646-46AC-9A50-3187FC777FDE}" type="pres">
      <dgm:prSet presAssocID="{DC221F5D-00D3-4374-9D1B-8B1CDAB7B090}" presName="spacer" presStyleCnt="0"/>
      <dgm:spPr/>
    </dgm:pt>
    <dgm:pt modelId="{6C0C622B-7B33-4692-9D35-156D716F3C0A}" type="pres">
      <dgm:prSet presAssocID="{71F6E108-FC9B-4303-8ED4-F97E394A57AF}" presName="parentText" presStyleLbl="node1" presStyleIdx="4" presStyleCnt="6">
        <dgm:presLayoutVars>
          <dgm:chMax val="0"/>
          <dgm:bulletEnabled val="1"/>
        </dgm:presLayoutVars>
      </dgm:prSet>
      <dgm:spPr/>
    </dgm:pt>
    <dgm:pt modelId="{33349B01-D5E6-40C9-B7FD-A10E544087B6}" type="pres">
      <dgm:prSet presAssocID="{AD20BA9E-7F04-47AD-B154-BF1586DD64B4}" presName="spacer" presStyleCnt="0"/>
      <dgm:spPr/>
    </dgm:pt>
    <dgm:pt modelId="{A2B1C91D-EC9B-41DF-90AD-14EF65268356}" type="pres">
      <dgm:prSet presAssocID="{8237BA3E-0513-41E1-9C8C-B79ECC68DF8D}" presName="parentText" presStyleLbl="node1" presStyleIdx="5" presStyleCnt="6">
        <dgm:presLayoutVars>
          <dgm:chMax val="0"/>
          <dgm:bulletEnabled val="1"/>
        </dgm:presLayoutVars>
      </dgm:prSet>
      <dgm:spPr/>
    </dgm:pt>
  </dgm:ptLst>
  <dgm:cxnLst>
    <dgm:cxn modelId="{2EAC0406-05B1-4E10-B816-25B11BAF7BAC}" srcId="{E64BAC79-8B45-48B3-A523-47AF3B42D1F7}" destId="{7B89B313-1396-463E-ABC9-51F5A4DBBBC1}" srcOrd="0" destOrd="0" parTransId="{20C2BC03-EFE0-4CFB-A716-1BBBD51FA2DE}" sibTransId="{6096FB62-2F38-4C91-A005-D32807F8417E}"/>
    <dgm:cxn modelId="{13EB4D09-302F-4C48-B3E1-9F1E887A7E15}" type="presOf" srcId="{71F6E108-FC9B-4303-8ED4-F97E394A57AF}" destId="{6C0C622B-7B33-4692-9D35-156D716F3C0A}" srcOrd="0" destOrd="0" presId="urn:microsoft.com/office/officeart/2005/8/layout/vList2"/>
    <dgm:cxn modelId="{4A78B90A-2976-4EEC-9D12-C8DEA104F99E}" type="presOf" srcId="{487EDD27-1EE1-4115-A09A-33E141CD58A6}" destId="{9411D2D4-F306-4A19-AB88-FAA18962616A}" srcOrd="0" destOrd="0" presId="urn:microsoft.com/office/officeart/2005/8/layout/vList2"/>
    <dgm:cxn modelId="{993B281D-D72A-454B-B85D-2375CFD44E5D}" srcId="{E64BAC79-8B45-48B3-A523-47AF3B42D1F7}" destId="{487EDD27-1EE1-4115-A09A-33E141CD58A6}" srcOrd="2" destOrd="0" parTransId="{6C423B88-48F6-416C-8657-7F4338B6BB95}" sibTransId="{1A65FC5A-F855-4443-A00C-3E69C5E23106}"/>
    <dgm:cxn modelId="{6240F720-F22E-4BCA-B763-13D40A1B9086}" srcId="{E64BAC79-8B45-48B3-A523-47AF3B42D1F7}" destId="{D35D424F-E6ED-4014-98EE-A26055AE9CE0}" srcOrd="1" destOrd="0" parTransId="{3D791108-FEB9-4CA4-B1E2-46A8EC4AE69A}" sibTransId="{5585D225-9291-4FD8-974D-AD8DF810210F}"/>
    <dgm:cxn modelId="{69E55E37-99E5-4758-89C7-427CD0CC28B2}" type="presOf" srcId="{6A3E2E4A-FEDD-49BF-8234-E4E4742C5D95}" destId="{3A300422-E221-4C6D-907F-F93BBECE6A03}" srcOrd="0" destOrd="0" presId="urn:microsoft.com/office/officeart/2005/8/layout/vList2"/>
    <dgm:cxn modelId="{C7387647-73DA-459B-B728-30CA20BAEEB2}" type="presOf" srcId="{E64BAC79-8B45-48B3-A523-47AF3B42D1F7}" destId="{DD6CC981-2AB8-45A6-96E7-DD100D969ACC}" srcOrd="0" destOrd="0" presId="urn:microsoft.com/office/officeart/2005/8/layout/vList2"/>
    <dgm:cxn modelId="{84A329AE-5E36-4D18-9A99-825AD59FB3F8}" srcId="{E64BAC79-8B45-48B3-A523-47AF3B42D1F7}" destId="{8237BA3E-0513-41E1-9C8C-B79ECC68DF8D}" srcOrd="5" destOrd="0" parTransId="{0A29A0F1-56FB-4DEA-9A54-38EDC12D9D2E}" sibTransId="{6A52B0C1-24D1-44DF-8018-F7D9B69347B9}"/>
    <dgm:cxn modelId="{18CAEAC0-91E5-44A4-A8D6-D0B8048455B4}" srcId="{E64BAC79-8B45-48B3-A523-47AF3B42D1F7}" destId="{71F6E108-FC9B-4303-8ED4-F97E394A57AF}" srcOrd="4" destOrd="0" parTransId="{0810C9B9-C1CB-4588-8CA2-E179F8699DE7}" sibTransId="{AD20BA9E-7F04-47AD-B154-BF1586DD64B4}"/>
    <dgm:cxn modelId="{D0D446DB-7B8C-4C06-ADC3-CE4A661906E7}" type="presOf" srcId="{8237BA3E-0513-41E1-9C8C-B79ECC68DF8D}" destId="{A2B1C91D-EC9B-41DF-90AD-14EF65268356}" srcOrd="0" destOrd="0" presId="urn:microsoft.com/office/officeart/2005/8/layout/vList2"/>
    <dgm:cxn modelId="{F44437F2-A8E1-469E-B95D-9AA0D658883D}" type="presOf" srcId="{7B89B313-1396-463E-ABC9-51F5A4DBBBC1}" destId="{0E0B3EA1-09A5-4C76-971E-2F66D41CDA14}" srcOrd="0" destOrd="0" presId="urn:microsoft.com/office/officeart/2005/8/layout/vList2"/>
    <dgm:cxn modelId="{8FB20FF8-6419-4566-9C1A-0BEFB2F58D55}" srcId="{E64BAC79-8B45-48B3-A523-47AF3B42D1F7}" destId="{6A3E2E4A-FEDD-49BF-8234-E4E4742C5D95}" srcOrd="3" destOrd="0" parTransId="{33195FEE-F57C-4862-B99B-B41305AC0E7B}" sibTransId="{DC221F5D-00D3-4374-9D1B-8B1CDAB7B090}"/>
    <dgm:cxn modelId="{BEA08BFB-1EF0-4733-8E4E-84D55C3DE95D}" type="presOf" srcId="{D35D424F-E6ED-4014-98EE-A26055AE9CE0}" destId="{7EA43CF0-819C-484D-B40A-61BEA2610395}" srcOrd="0" destOrd="0" presId="urn:microsoft.com/office/officeart/2005/8/layout/vList2"/>
    <dgm:cxn modelId="{56BB4798-9451-4E2E-A63E-E9B11BDBDA20}" type="presParOf" srcId="{DD6CC981-2AB8-45A6-96E7-DD100D969ACC}" destId="{0E0B3EA1-09A5-4C76-971E-2F66D41CDA14}" srcOrd="0" destOrd="0" presId="urn:microsoft.com/office/officeart/2005/8/layout/vList2"/>
    <dgm:cxn modelId="{41EA8DD3-7DB5-46BD-BB6A-4799FA749824}" type="presParOf" srcId="{DD6CC981-2AB8-45A6-96E7-DD100D969ACC}" destId="{08F85490-D055-41DD-B8DE-A94BF69D8F85}" srcOrd="1" destOrd="0" presId="urn:microsoft.com/office/officeart/2005/8/layout/vList2"/>
    <dgm:cxn modelId="{DDC91F9E-0146-4FC5-8C25-D6F239AC720F}" type="presParOf" srcId="{DD6CC981-2AB8-45A6-96E7-DD100D969ACC}" destId="{7EA43CF0-819C-484D-B40A-61BEA2610395}" srcOrd="2" destOrd="0" presId="urn:microsoft.com/office/officeart/2005/8/layout/vList2"/>
    <dgm:cxn modelId="{7EB5A64D-39E3-4ED5-BC40-B2D1885584AC}" type="presParOf" srcId="{DD6CC981-2AB8-45A6-96E7-DD100D969ACC}" destId="{816F0BDA-E304-4DA8-9D6B-0380C8B97DDC}" srcOrd="3" destOrd="0" presId="urn:microsoft.com/office/officeart/2005/8/layout/vList2"/>
    <dgm:cxn modelId="{1CBFF1B6-EA02-4E33-AE1D-C0868D0AA19B}" type="presParOf" srcId="{DD6CC981-2AB8-45A6-96E7-DD100D969ACC}" destId="{9411D2D4-F306-4A19-AB88-FAA18962616A}" srcOrd="4" destOrd="0" presId="urn:microsoft.com/office/officeart/2005/8/layout/vList2"/>
    <dgm:cxn modelId="{F456F01C-5DC2-46BB-BA37-DE69CE267B62}" type="presParOf" srcId="{DD6CC981-2AB8-45A6-96E7-DD100D969ACC}" destId="{03C91F08-1AA9-4025-AD4C-2CD8C03075DF}" srcOrd="5" destOrd="0" presId="urn:microsoft.com/office/officeart/2005/8/layout/vList2"/>
    <dgm:cxn modelId="{3E8B29F4-2EF9-4C96-9EFB-74ABA20A84E6}" type="presParOf" srcId="{DD6CC981-2AB8-45A6-96E7-DD100D969ACC}" destId="{3A300422-E221-4C6D-907F-F93BBECE6A03}" srcOrd="6" destOrd="0" presId="urn:microsoft.com/office/officeart/2005/8/layout/vList2"/>
    <dgm:cxn modelId="{E3A63B56-822E-43F4-9F97-3F50E8C760EE}" type="presParOf" srcId="{DD6CC981-2AB8-45A6-96E7-DD100D969ACC}" destId="{B21DDFB5-7646-46AC-9A50-3187FC777FDE}" srcOrd="7" destOrd="0" presId="urn:microsoft.com/office/officeart/2005/8/layout/vList2"/>
    <dgm:cxn modelId="{14F670C7-1A3A-4B1E-A702-64C41DC46AC9}" type="presParOf" srcId="{DD6CC981-2AB8-45A6-96E7-DD100D969ACC}" destId="{6C0C622B-7B33-4692-9D35-156D716F3C0A}" srcOrd="8" destOrd="0" presId="urn:microsoft.com/office/officeart/2005/8/layout/vList2"/>
    <dgm:cxn modelId="{68E25082-969D-40E4-97A5-1733CC27D5B1}" type="presParOf" srcId="{DD6CC981-2AB8-45A6-96E7-DD100D969ACC}" destId="{33349B01-D5E6-40C9-B7FD-A10E544087B6}" srcOrd="9" destOrd="0" presId="urn:microsoft.com/office/officeart/2005/8/layout/vList2"/>
    <dgm:cxn modelId="{801839CF-4297-4940-855C-DADA08558CB3}" type="presParOf" srcId="{DD6CC981-2AB8-45A6-96E7-DD100D969ACC}" destId="{A2B1C91D-EC9B-41DF-90AD-14EF6526835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65402C-6EE0-4534-9CD2-592807721A88}" type="doc">
      <dgm:prSet loTypeId="urn:microsoft.com/office/officeart/2005/8/layout/vList3" loCatId="list" qsTypeId="urn:microsoft.com/office/officeart/2005/8/quickstyle/simple3" qsCatId="simple" csTypeId="urn:microsoft.com/office/officeart/2005/8/colors/accent3_2" csCatId="accent3" phldr="1"/>
      <dgm:spPr/>
      <dgm:t>
        <a:bodyPr/>
        <a:lstStyle/>
        <a:p>
          <a:endParaRPr lang="en-US"/>
        </a:p>
      </dgm:t>
    </dgm:pt>
    <dgm:pt modelId="{25B969B6-E90A-4856-A752-165AAE2CB68E}">
      <dgm:prSet phldrT="[Text]" custT="1"/>
      <dgm:spPr/>
      <dgm:t>
        <a:bodyPr/>
        <a:lstStyle/>
        <a:p>
          <a:r>
            <a:rPr lang="en-US" sz="1400">
              <a:solidFill>
                <a:srgbClr val="002060"/>
              </a:solidFill>
              <a:latin typeface="Calibri" panose="020F0502020204030204" pitchFamily="34" charset="0"/>
              <a:cs typeface="Calibri" panose="020F0502020204030204" pitchFamily="34" charset="0"/>
            </a:rPr>
            <a:t>Students who </a:t>
          </a:r>
          <a:r>
            <a:rPr lang="en-US" sz="1400" b="1">
              <a:solidFill>
                <a:srgbClr val="002060"/>
              </a:solidFill>
              <a:latin typeface="Calibri" panose="020F0502020204030204" pitchFamily="34" charset="0"/>
              <a:cs typeface="Calibri" panose="020F0502020204030204" pitchFamily="34" charset="0"/>
            </a:rPr>
            <a:t>missed 10% of school in the prior school year should be prioritized for extra outreach and support </a:t>
          </a:r>
          <a:r>
            <a:rPr lang="en-US" sz="1400">
              <a:solidFill>
                <a:srgbClr val="002060"/>
              </a:solidFill>
              <a:latin typeface="Calibri" panose="020F0502020204030204" pitchFamily="34" charset="0"/>
              <a:cs typeface="Calibri" panose="020F0502020204030204" pitchFamily="34" charset="0"/>
            </a:rPr>
            <a:t>for the current school year and the upcoming summer.</a:t>
          </a:r>
          <a:endParaRPr lang="en-US" sz="1400">
            <a:solidFill>
              <a:srgbClr val="002060"/>
            </a:solidFill>
          </a:endParaRPr>
        </a:p>
      </dgm:t>
    </dgm:pt>
    <dgm:pt modelId="{1B652703-AC4C-430C-91EC-D592B2096203}" type="parTrans" cxnId="{835B8689-DCBB-44DD-821E-0884CFF0EE57}">
      <dgm:prSet/>
      <dgm:spPr/>
      <dgm:t>
        <a:bodyPr/>
        <a:lstStyle/>
        <a:p>
          <a:endParaRPr lang="en-US"/>
        </a:p>
      </dgm:t>
    </dgm:pt>
    <dgm:pt modelId="{D4A58EF9-01B0-4003-99B8-02C7CF668D00}" type="sibTrans" cxnId="{835B8689-DCBB-44DD-821E-0884CFF0EE57}">
      <dgm:prSet/>
      <dgm:spPr/>
      <dgm:t>
        <a:bodyPr/>
        <a:lstStyle/>
        <a:p>
          <a:endParaRPr lang="en-US"/>
        </a:p>
      </dgm:t>
    </dgm:pt>
    <dgm:pt modelId="{435A04BC-4003-43DB-8421-AAE35E2B4D4C}">
      <dgm:prSet phldrT="[Text]" custT="1"/>
      <dgm:spPr/>
      <dgm:t>
        <a:bodyPr/>
        <a:lstStyle/>
        <a:p>
          <a:r>
            <a:rPr lang="en-US" sz="1400">
              <a:solidFill>
                <a:srgbClr val="002060"/>
              </a:solidFill>
              <a:latin typeface="Calibri" panose="020F0502020204030204" pitchFamily="34" charset="0"/>
              <a:cs typeface="Calibri" panose="020F0502020204030204" pitchFamily="34" charset="0"/>
            </a:rPr>
            <a:t> A </a:t>
          </a:r>
          <a:r>
            <a:rPr lang="en-US" sz="1400" b="1">
              <a:solidFill>
                <a:srgbClr val="002060"/>
              </a:solidFill>
              <a:latin typeface="Calibri" panose="020F0502020204030204" pitchFamily="34" charset="0"/>
              <a:cs typeface="Calibri" panose="020F0502020204030204" pitchFamily="34" charset="0"/>
            </a:rPr>
            <a:t>wealth of research shows that chronic absence in the prior year</a:t>
          </a:r>
          <a:r>
            <a:rPr lang="en-US" sz="1400">
              <a:solidFill>
                <a:srgbClr val="002060"/>
              </a:solidFill>
              <a:latin typeface="Calibri" panose="020F0502020204030204" pitchFamily="34" charset="0"/>
              <a:cs typeface="Calibri" panose="020F0502020204030204" pitchFamily="34" charset="0"/>
            </a:rPr>
            <a:t> indicates students, starting in kindergarten, were more likely to </a:t>
          </a:r>
          <a:r>
            <a:rPr lang="en-US" sz="1400" b="1">
              <a:solidFill>
                <a:srgbClr val="002060"/>
              </a:solidFill>
              <a:latin typeface="Calibri" panose="020F0502020204030204" pitchFamily="34" charset="0"/>
              <a:cs typeface="Calibri" panose="020F0502020204030204" pitchFamily="34" charset="0"/>
            </a:rPr>
            <a:t>fall behind in reading</a:t>
          </a:r>
          <a:r>
            <a:rPr lang="en-US" sz="1400">
              <a:solidFill>
                <a:srgbClr val="002060"/>
              </a:solidFill>
              <a:latin typeface="Calibri" panose="020F0502020204030204" pitchFamily="34" charset="0"/>
              <a:cs typeface="Calibri" panose="020F0502020204030204" pitchFamily="34" charset="0"/>
            </a:rPr>
            <a:t>, experience</a:t>
          </a:r>
          <a:r>
            <a:rPr lang="en-US" sz="1400" b="1">
              <a:solidFill>
                <a:srgbClr val="002060"/>
              </a:solidFill>
              <a:latin typeface="Calibri" panose="020F0502020204030204" pitchFamily="34" charset="0"/>
              <a:cs typeface="Calibri" panose="020F0502020204030204" pitchFamily="34" charset="0"/>
            </a:rPr>
            <a:t> lower achievement in middle school </a:t>
          </a:r>
          <a:r>
            <a:rPr lang="en-US" sz="1400">
              <a:solidFill>
                <a:srgbClr val="002060"/>
              </a:solidFill>
              <a:latin typeface="Calibri" panose="020F0502020204030204" pitchFamily="34" charset="0"/>
              <a:cs typeface="Calibri" panose="020F0502020204030204" pitchFamily="34" charset="0"/>
            </a:rPr>
            <a:t>and </a:t>
          </a:r>
          <a:r>
            <a:rPr lang="en-US" sz="1400" b="1">
              <a:solidFill>
                <a:srgbClr val="002060"/>
              </a:solidFill>
              <a:latin typeface="Calibri" panose="020F0502020204030204" pitchFamily="34" charset="0"/>
              <a:cs typeface="Calibri" panose="020F0502020204030204" pitchFamily="34" charset="0"/>
            </a:rPr>
            <a:t>less likely to graduate </a:t>
          </a:r>
          <a:r>
            <a:rPr lang="en-US" sz="1400">
              <a:solidFill>
                <a:srgbClr val="002060"/>
              </a:solidFill>
              <a:latin typeface="Calibri" panose="020F0502020204030204" pitchFamily="34" charset="0"/>
              <a:cs typeface="Calibri" panose="020F0502020204030204" pitchFamily="34" charset="0"/>
            </a:rPr>
            <a:t>from high school.</a:t>
          </a:r>
          <a:endParaRPr lang="en-US" sz="1400">
            <a:solidFill>
              <a:srgbClr val="002060"/>
            </a:solidFill>
          </a:endParaRPr>
        </a:p>
      </dgm:t>
    </dgm:pt>
    <dgm:pt modelId="{585526AD-B350-43DF-9283-5E6DB77D757F}" type="parTrans" cxnId="{EBDB5C31-DAE4-4E12-BF3C-46493C64E06D}">
      <dgm:prSet/>
      <dgm:spPr/>
      <dgm:t>
        <a:bodyPr/>
        <a:lstStyle/>
        <a:p>
          <a:endParaRPr lang="en-US"/>
        </a:p>
      </dgm:t>
    </dgm:pt>
    <dgm:pt modelId="{713C0DBA-4F49-4CA6-BB42-5A5D3D04E7A2}" type="sibTrans" cxnId="{EBDB5C31-DAE4-4E12-BF3C-46493C64E06D}">
      <dgm:prSet/>
      <dgm:spPr/>
      <dgm:t>
        <a:bodyPr/>
        <a:lstStyle/>
        <a:p>
          <a:endParaRPr lang="en-US"/>
        </a:p>
      </dgm:t>
    </dgm:pt>
    <dgm:pt modelId="{F3245405-E303-4769-8598-060AA03E1312}">
      <dgm:prSet phldrT="[Text]" custT="1"/>
      <dgm:spPr/>
      <dgm:t>
        <a:bodyPr/>
        <a:lstStyle/>
        <a:p>
          <a:r>
            <a:rPr lang="en-US" sz="1400">
              <a:solidFill>
                <a:srgbClr val="002060"/>
              </a:solidFill>
              <a:latin typeface="Calibri" panose="020F0502020204030204" pitchFamily="34" charset="0"/>
              <a:cs typeface="Calibri" panose="020F0502020204030204" pitchFamily="34" charset="0"/>
            </a:rPr>
            <a:t>Keep in mind that </a:t>
          </a:r>
          <a:r>
            <a:rPr lang="en-US" sz="1400" b="1">
              <a:solidFill>
                <a:srgbClr val="002060"/>
              </a:solidFill>
              <a:latin typeface="Calibri" panose="020F0502020204030204" pitchFamily="34" charset="0"/>
              <a:cs typeface="Calibri" panose="020F0502020204030204" pitchFamily="34" charset="0"/>
            </a:rPr>
            <a:t>large numbers of students </a:t>
          </a:r>
          <a:r>
            <a:rPr lang="en-US" sz="1400">
              <a:solidFill>
                <a:srgbClr val="002060"/>
              </a:solidFill>
              <a:latin typeface="Calibri" panose="020F0502020204030204" pitchFamily="34" charset="0"/>
              <a:cs typeface="Calibri" panose="020F0502020204030204" pitchFamily="34" charset="0"/>
            </a:rPr>
            <a:t>chronically absent in a particular grade, student group or school can </a:t>
          </a:r>
          <a:r>
            <a:rPr lang="en-US" sz="1400" b="1">
              <a:solidFill>
                <a:srgbClr val="002060"/>
              </a:solidFill>
              <a:latin typeface="Calibri" panose="020F0502020204030204" pitchFamily="34" charset="0"/>
              <a:cs typeface="Calibri" panose="020F0502020204030204" pitchFamily="34" charset="0"/>
            </a:rPr>
            <a:t>indicate a need for intensified investments in foundational and tier 1 supports</a:t>
          </a:r>
          <a:r>
            <a:rPr lang="en-US" sz="1400">
              <a:solidFill>
                <a:srgbClr val="002060"/>
              </a:solidFill>
              <a:latin typeface="Calibri" panose="020F0502020204030204" pitchFamily="34" charset="0"/>
              <a:cs typeface="Calibri" panose="020F0502020204030204" pitchFamily="34" charset="0"/>
            </a:rPr>
            <a:t>, not just expanded early intervention. </a:t>
          </a:r>
          <a:endParaRPr lang="en-US" sz="1400">
            <a:solidFill>
              <a:srgbClr val="002060"/>
            </a:solidFill>
          </a:endParaRPr>
        </a:p>
      </dgm:t>
    </dgm:pt>
    <dgm:pt modelId="{CDD72113-D683-4A8D-81B9-6A79E95E30DC}" type="parTrans" cxnId="{1E12E710-BBAB-4272-BC76-02829AD67AB9}">
      <dgm:prSet/>
      <dgm:spPr/>
      <dgm:t>
        <a:bodyPr/>
        <a:lstStyle/>
        <a:p>
          <a:endParaRPr lang="en-US"/>
        </a:p>
      </dgm:t>
    </dgm:pt>
    <dgm:pt modelId="{6B2B74E5-2AAB-4C63-B3E9-F6A7A19FEE7C}" type="sibTrans" cxnId="{1E12E710-BBAB-4272-BC76-02829AD67AB9}">
      <dgm:prSet/>
      <dgm:spPr/>
      <dgm:t>
        <a:bodyPr/>
        <a:lstStyle/>
        <a:p>
          <a:endParaRPr lang="en-US"/>
        </a:p>
      </dgm:t>
    </dgm:pt>
    <dgm:pt modelId="{F5371E6B-AFD1-434A-BA55-50CFBE5D2449}" type="pres">
      <dgm:prSet presAssocID="{DC65402C-6EE0-4534-9CD2-592807721A88}" presName="linearFlow" presStyleCnt="0">
        <dgm:presLayoutVars>
          <dgm:dir/>
          <dgm:resizeHandles val="exact"/>
        </dgm:presLayoutVars>
      </dgm:prSet>
      <dgm:spPr/>
    </dgm:pt>
    <dgm:pt modelId="{28ED1C7D-4A33-4CBB-8215-C842096F449E}" type="pres">
      <dgm:prSet presAssocID="{25B969B6-E90A-4856-A752-165AAE2CB68E}" presName="composite" presStyleCnt="0"/>
      <dgm:spPr/>
    </dgm:pt>
    <dgm:pt modelId="{EA62493A-7A01-41CB-B467-F124FB1FC78C}" type="pres">
      <dgm:prSet presAssocID="{25B969B6-E90A-4856-A752-165AAE2CB68E}"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dgm:spPr>
      <dgm:extLst>
        <a:ext uri="{E40237B7-FDA0-4F09-8148-C483321AD2D9}">
          <dgm14:cNvPr xmlns:dgm14="http://schemas.microsoft.com/office/drawing/2010/diagram" id="0" name="" descr="Priorities with solid fill"/>
        </a:ext>
      </dgm:extLst>
    </dgm:pt>
    <dgm:pt modelId="{187BF612-C282-4172-8214-6DB2AC0A36DF}" type="pres">
      <dgm:prSet presAssocID="{25B969B6-E90A-4856-A752-165AAE2CB68E}" presName="txShp" presStyleLbl="node1" presStyleIdx="0" presStyleCnt="3">
        <dgm:presLayoutVars>
          <dgm:bulletEnabled val="1"/>
        </dgm:presLayoutVars>
      </dgm:prSet>
      <dgm:spPr/>
    </dgm:pt>
    <dgm:pt modelId="{2EBB1D36-CAAF-4634-9FAE-A70331713207}" type="pres">
      <dgm:prSet presAssocID="{D4A58EF9-01B0-4003-99B8-02C7CF668D00}" presName="spacing" presStyleCnt="0"/>
      <dgm:spPr/>
    </dgm:pt>
    <dgm:pt modelId="{E2E96D9D-61FE-4620-8D62-70D13E7DE0E3}" type="pres">
      <dgm:prSet presAssocID="{435A04BC-4003-43DB-8421-AAE35E2B4D4C}" presName="composite" presStyleCnt="0"/>
      <dgm:spPr/>
    </dgm:pt>
    <dgm:pt modelId="{9B4813DC-EC3A-45FD-BFD1-DFC8AE302C4A}" type="pres">
      <dgm:prSet presAssocID="{435A04BC-4003-43DB-8421-AAE35E2B4D4C}"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dgm:spPr>
      <dgm:extLst>
        <a:ext uri="{E40237B7-FDA0-4F09-8148-C483321AD2D9}">
          <dgm14:cNvPr xmlns:dgm14="http://schemas.microsoft.com/office/drawing/2010/diagram" id="0" name="" descr="Books with solid fill"/>
        </a:ext>
      </dgm:extLst>
    </dgm:pt>
    <dgm:pt modelId="{C1B551FA-41DC-4023-93DB-5BA092DFD976}" type="pres">
      <dgm:prSet presAssocID="{435A04BC-4003-43DB-8421-AAE35E2B4D4C}" presName="txShp" presStyleLbl="node1" presStyleIdx="1" presStyleCnt="3">
        <dgm:presLayoutVars>
          <dgm:bulletEnabled val="1"/>
        </dgm:presLayoutVars>
      </dgm:prSet>
      <dgm:spPr/>
    </dgm:pt>
    <dgm:pt modelId="{B3192BAB-33D2-475E-A867-8FD9DC35B62F}" type="pres">
      <dgm:prSet presAssocID="{713C0DBA-4F49-4CA6-BB42-5A5D3D04E7A2}" presName="spacing" presStyleCnt="0"/>
      <dgm:spPr/>
    </dgm:pt>
    <dgm:pt modelId="{5E2CC2E7-FA22-4710-8784-4357343BDFFF}" type="pres">
      <dgm:prSet presAssocID="{F3245405-E303-4769-8598-060AA03E1312}" presName="composite" presStyleCnt="0"/>
      <dgm:spPr/>
    </dgm:pt>
    <dgm:pt modelId="{D9DD9FDC-8952-4155-B2A6-9185452C4411}" type="pres">
      <dgm:prSet presAssocID="{F3245405-E303-4769-8598-060AA03E1312}"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dgm:spPr>
      <dgm:extLst>
        <a:ext uri="{E40237B7-FDA0-4F09-8148-C483321AD2D9}">
          <dgm14:cNvPr xmlns:dgm14="http://schemas.microsoft.com/office/drawing/2010/diagram" id="0" name="" descr="Group brainstorm with solid fill"/>
        </a:ext>
      </dgm:extLst>
    </dgm:pt>
    <dgm:pt modelId="{D82508D7-BD80-40DA-8BA3-A6C25D4DF45E}" type="pres">
      <dgm:prSet presAssocID="{F3245405-E303-4769-8598-060AA03E1312}" presName="txShp" presStyleLbl="node1" presStyleIdx="2" presStyleCnt="3">
        <dgm:presLayoutVars>
          <dgm:bulletEnabled val="1"/>
        </dgm:presLayoutVars>
      </dgm:prSet>
      <dgm:spPr/>
    </dgm:pt>
  </dgm:ptLst>
  <dgm:cxnLst>
    <dgm:cxn modelId="{1E12E710-BBAB-4272-BC76-02829AD67AB9}" srcId="{DC65402C-6EE0-4534-9CD2-592807721A88}" destId="{F3245405-E303-4769-8598-060AA03E1312}" srcOrd="2" destOrd="0" parTransId="{CDD72113-D683-4A8D-81B9-6A79E95E30DC}" sibTransId="{6B2B74E5-2AAB-4C63-B3E9-F6A7A19FEE7C}"/>
    <dgm:cxn modelId="{EA949A16-D4FC-4180-881E-34BA83676FAE}" type="presOf" srcId="{25B969B6-E90A-4856-A752-165AAE2CB68E}" destId="{187BF612-C282-4172-8214-6DB2AC0A36DF}" srcOrd="0" destOrd="0" presId="urn:microsoft.com/office/officeart/2005/8/layout/vList3"/>
    <dgm:cxn modelId="{EBDB5C31-DAE4-4E12-BF3C-46493C64E06D}" srcId="{DC65402C-6EE0-4534-9CD2-592807721A88}" destId="{435A04BC-4003-43DB-8421-AAE35E2B4D4C}" srcOrd="1" destOrd="0" parTransId="{585526AD-B350-43DF-9283-5E6DB77D757F}" sibTransId="{713C0DBA-4F49-4CA6-BB42-5A5D3D04E7A2}"/>
    <dgm:cxn modelId="{FAC84A3E-BA35-41ED-9B1F-682B42BAC54C}" type="presOf" srcId="{F3245405-E303-4769-8598-060AA03E1312}" destId="{D82508D7-BD80-40DA-8BA3-A6C25D4DF45E}" srcOrd="0" destOrd="0" presId="urn:microsoft.com/office/officeart/2005/8/layout/vList3"/>
    <dgm:cxn modelId="{8E374A45-81F0-4995-98B7-9BB32624959A}" type="presOf" srcId="{435A04BC-4003-43DB-8421-AAE35E2B4D4C}" destId="{C1B551FA-41DC-4023-93DB-5BA092DFD976}" srcOrd="0" destOrd="0" presId="urn:microsoft.com/office/officeart/2005/8/layout/vList3"/>
    <dgm:cxn modelId="{835B8689-DCBB-44DD-821E-0884CFF0EE57}" srcId="{DC65402C-6EE0-4534-9CD2-592807721A88}" destId="{25B969B6-E90A-4856-A752-165AAE2CB68E}" srcOrd="0" destOrd="0" parTransId="{1B652703-AC4C-430C-91EC-D592B2096203}" sibTransId="{D4A58EF9-01B0-4003-99B8-02C7CF668D00}"/>
    <dgm:cxn modelId="{DC15C6AE-993B-46A3-9939-4D05F6850FD0}" type="presOf" srcId="{DC65402C-6EE0-4534-9CD2-592807721A88}" destId="{F5371E6B-AFD1-434A-BA55-50CFBE5D2449}" srcOrd="0" destOrd="0" presId="urn:microsoft.com/office/officeart/2005/8/layout/vList3"/>
    <dgm:cxn modelId="{8E56039E-8A8D-4CD9-9F53-7EE9485B18C6}" type="presParOf" srcId="{F5371E6B-AFD1-434A-BA55-50CFBE5D2449}" destId="{28ED1C7D-4A33-4CBB-8215-C842096F449E}" srcOrd="0" destOrd="0" presId="urn:microsoft.com/office/officeart/2005/8/layout/vList3"/>
    <dgm:cxn modelId="{D081AC1B-94D2-45EF-8A81-67840805A879}" type="presParOf" srcId="{28ED1C7D-4A33-4CBB-8215-C842096F449E}" destId="{EA62493A-7A01-41CB-B467-F124FB1FC78C}" srcOrd="0" destOrd="0" presId="urn:microsoft.com/office/officeart/2005/8/layout/vList3"/>
    <dgm:cxn modelId="{DE385437-3CC7-4A10-9500-2F9DF37DEC7A}" type="presParOf" srcId="{28ED1C7D-4A33-4CBB-8215-C842096F449E}" destId="{187BF612-C282-4172-8214-6DB2AC0A36DF}" srcOrd="1" destOrd="0" presId="urn:microsoft.com/office/officeart/2005/8/layout/vList3"/>
    <dgm:cxn modelId="{4670278B-ACF7-4023-92F7-83282C65941D}" type="presParOf" srcId="{F5371E6B-AFD1-434A-BA55-50CFBE5D2449}" destId="{2EBB1D36-CAAF-4634-9FAE-A70331713207}" srcOrd="1" destOrd="0" presId="urn:microsoft.com/office/officeart/2005/8/layout/vList3"/>
    <dgm:cxn modelId="{B02D7356-4EEC-4BE0-A4E4-7F63D2C7D1FD}" type="presParOf" srcId="{F5371E6B-AFD1-434A-BA55-50CFBE5D2449}" destId="{E2E96D9D-61FE-4620-8D62-70D13E7DE0E3}" srcOrd="2" destOrd="0" presId="urn:microsoft.com/office/officeart/2005/8/layout/vList3"/>
    <dgm:cxn modelId="{C22C2E98-973E-4280-B7ED-D0082C50643E}" type="presParOf" srcId="{E2E96D9D-61FE-4620-8D62-70D13E7DE0E3}" destId="{9B4813DC-EC3A-45FD-BFD1-DFC8AE302C4A}" srcOrd="0" destOrd="0" presId="urn:microsoft.com/office/officeart/2005/8/layout/vList3"/>
    <dgm:cxn modelId="{C62EF913-E93C-4DB9-B3DE-B531F4579CF2}" type="presParOf" srcId="{E2E96D9D-61FE-4620-8D62-70D13E7DE0E3}" destId="{C1B551FA-41DC-4023-93DB-5BA092DFD976}" srcOrd="1" destOrd="0" presId="urn:microsoft.com/office/officeart/2005/8/layout/vList3"/>
    <dgm:cxn modelId="{14054E7C-97D3-4095-8662-D6F2444E9D03}" type="presParOf" srcId="{F5371E6B-AFD1-434A-BA55-50CFBE5D2449}" destId="{B3192BAB-33D2-475E-A867-8FD9DC35B62F}" srcOrd="3" destOrd="0" presId="urn:microsoft.com/office/officeart/2005/8/layout/vList3"/>
    <dgm:cxn modelId="{90B4AE64-9177-4C48-9E3D-A78CB2D364F2}" type="presParOf" srcId="{F5371E6B-AFD1-434A-BA55-50CFBE5D2449}" destId="{5E2CC2E7-FA22-4710-8784-4357343BDFFF}" srcOrd="4" destOrd="0" presId="urn:microsoft.com/office/officeart/2005/8/layout/vList3"/>
    <dgm:cxn modelId="{9E0F23E2-8DEB-4AD4-882D-779A28903FC0}" type="presParOf" srcId="{5E2CC2E7-FA22-4710-8784-4357343BDFFF}" destId="{D9DD9FDC-8952-4155-B2A6-9185452C4411}" srcOrd="0" destOrd="0" presId="urn:microsoft.com/office/officeart/2005/8/layout/vList3"/>
    <dgm:cxn modelId="{67682538-EDCD-40CC-9D9D-EBC32462FEF5}" type="presParOf" srcId="{5E2CC2E7-FA22-4710-8784-4357343BDFFF}" destId="{D82508D7-BD80-40DA-8BA3-A6C25D4DF45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4F0B3-D299-4371-B5FF-6EEC298CF818}">
      <dsp:nvSpPr>
        <dsp:cNvPr id="0" name=""/>
        <dsp:cNvSpPr/>
      </dsp:nvSpPr>
      <dsp:spPr>
        <a:xfrm>
          <a:off x="381492" y="1527"/>
          <a:ext cx="7209438" cy="918765"/>
        </a:xfrm>
        <a:prstGeom prst="roundRect">
          <a:avLst>
            <a:gd name="adj" fmla="val 10000"/>
          </a:avLst>
        </a:prstGeom>
        <a:solidFill>
          <a:srgbClr val="CC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rgbClr val="002060"/>
              </a:solidFill>
              <a:latin typeface="Calibri" panose="020F0502020204030204" pitchFamily="34" charset="0"/>
              <a:cs typeface="Calibri" panose="020F0502020204030204" pitchFamily="34" charset="0"/>
            </a:rPr>
            <a:t>Principals can </a:t>
          </a:r>
          <a:r>
            <a:rPr lang="en-US" sz="2400" b="0" u="none" kern="1200" dirty="0">
              <a:solidFill>
                <a:srgbClr val="002060"/>
              </a:solidFill>
              <a:latin typeface="Calibri" panose="020F0502020204030204" pitchFamily="34" charset="0"/>
              <a:cs typeface="Calibri" panose="020F0502020204030204" pitchFamily="34" charset="0"/>
            </a:rPr>
            <a:t>consider</a:t>
          </a:r>
          <a:r>
            <a:rPr lang="en-US" sz="2400" b="1" u="sng" kern="1200" dirty="0">
              <a:solidFill>
                <a:srgbClr val="002060"/>
              </a:solidFill>
              <a:latin typeface="Calibri" panose="020F0502020204030204" pitchFamily="34" charset="0"/>
              <a:cs typeface="Calibri" panose="020F0502020204030204" pitchFamily="34" charset="0"/>
            </a:rPr>
            <a:t> dividing up the functions across multiple teams</a:t>
          </a:r>
          <a:r>
            <a:rPr lang="en-US" sz="2400" b="0" kern="1200" dirty="0">
              <a:solidFill>
                <a:srgbClr val="002060"/>
              </a:solidFill>
              <a:latin typeface="Calibri" panose="020F0502020204030204" pitchFamily="34" charset="0"/>
              <a:cs typeface="Calibri" panose="020F0502020204030204" pitchFamily="34" charset="0"/>
            </a:rPr>
            <a:t>, adding all of the functions to an existing team or establishing a new team. </a:t>
          </a:r>
        </a:p>
      </dsp:txBody>
      <dsp:txXfrm>
        <a:off x="408402" y="28437"/>
        <a:ext cx="7155618" cy="864945"/>
      </dsp:txXfrm>
    </dsp:sp>
    <dsp:sp modelId="{F2E17D22-E20A-422E-96CD-6EF85880BE4E}">
      <dsp:nvSpPr>
        <dsp:cNvPr id="0" name=""/>
        <dsp:cNvSpPr/>
      </dsp:nvSpPr>
      <dsp:spPr>
        <a:xfrm>
          <a:off x="381492" y="1085671"/>
          <a:ext cx="918765" cy="918765"/>
        </a:xfrm>
        <a:prstGeom prst="roundRect">
          <a:avLst>
            <a:gd name="adj" fmla="val 16670"/>
          </a:avLst>
        </a:prstGeom>
        <a:blipFill>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25400" cap="flat" cmpd="sng" algn="ctr">
          <a:solidFill>
            <a:srgbClr val="CCFF99"/>
          </a:solidFill>
          <a:prstDash val="solid"/>
        </a:ln>
        <a:effectLst/>
      </dsp:spPr>
      <dsp:style>
        <a:lnRef idx="2">
          <a:scrgbClr r="0" g="0" b="0"/>
        </a:lnRef>
        <a:fillRef idx="1">
          <a:scrgbClr r="0" g="0" b="0"/>
        </a:fillRef>
        <a:effectRef idx="0">
          <a:scrgbClr r="0" g="0" b="0"/>
        </a:effectRef>
        <a:fontRef idx="minor">
          <a:schemeClr val="lt1"/>
        </a:fontRef>
      </dsp:style>
    </dsp:sp>
    <dsp:sp modelId="{6597517C-1803-4B02-B2ED-02728FA87536}">
      <dsp:nvSpPr>
        <dsp:cNvPr id="0" name=""/>
        <dsp:cNvSpPr/>
      </dsp:nvSpPr>
      <dsp:spPr>
        <a:xfrm>
          <a:off x="1355384" y="1085671"/>
          <a:ext cx="6235546" cy="918765"/>
        </a:xfrm>
        <a:prstGeom prst="roundRect">
          <a:avLst>
            <a:gd name="adj" fmla="val 16670"/>
          </a:avLst>
        </a:prstGeom>
        <a:solidFill>
          <a:srgbClr val="CCFF99">
            <a:alpha val="65098"/>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US" sz="1400" kern="1200" dirty="0">
              <a:solidFill>
                <a:srgbClr val="002060"/>
              </a:solidFill>
              <a:latin typeface="Calibri" panose="020F0502020204030204" pitchFamily="34" charset="0"/>
              <a:cs typeface="Calibri" panose="020F0502020204030204" pitchFamily="34" charset="0"/>
            </a:rPr>
            <a:t>For example, a school climate team can be responsible </a:t>
          </a:r>
          <a:r>
            <a:rPr lang="en-US" sz="1400" b="1" kern="1200" dirty="0">
              <a:solidFill>
                <a:srgbClr val="002060"/>
              </a:solidFill>
              <a:latin typeface="Calibri" panose="020F0502020204030204" pitchFamily="34" charset="0"/>
              <a:cs typeface="Calibri" panose="020F0502020204030204" pitchFamily="34" charset="0"/>
            </a:rPr>
            <a:t>for Tier 1 </a:t>
          </a:r>
          <a:r>
            <a:rPr lang="en-US" sz="1400" kern="1200" dirty="0">
              <a:solidFill>
                <a:srgbClr val="002060"/>
              </a:solidFill>
              <a:latin typeface="Calibri" panose="020F0502020204030204" pitchFamily="34" charset="0"/>
              <a:cs typeface="Calibri" panose="020F0502020204030204" pitchFamily="34" charset="0"/>
            </a:rPr>
            <a:t>strategies which focus on whole school strategies such as establishing a positive and engaging school climate and promoting good and improved attendance.</a:t>
          </a:r>
        </a:p>
      </dsp:txBody>
      <dsp:txXfrm>
        <a:off x="1400242" y="1130529"/>
        <a:ext cx="6145830" cy="829049"/>
      </dsp:txXfrm>
    </dsp:sp>
    <dsp:sp modelId="{7499F836-65E9-4F90-8A45-5F09A9173346}">
      <dsp:nvSpPr>
        <dsp:cNvPr id="0" name=""/>
        <dsp:cNvSpPr/>
      </dsp:nvSpPr>
      <dsp:spPr>
        <a:xfrm>
          <a:off x="381492" y="2114688"/>
          <a:ext cx="918765" cy="918765"/>
        </a:xfrm>
        <a:prstGeom prst="roundRect">
          <a:avLst>
            <a:gd name="adj" fmla="val 16670"/>
          </a:avLst>
        </a:prstGeom>
        <a:blipFill rotWithShape="1">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25400" cap="flat" cmpd="sng" algn="ctr">
          <a:solidFill>
            <a:srgbClr val="CCFF99"/>
          </a:solidFill>
          <a:prstDash val="solid"/>
        </a:ln>
        <a:effectLst/>
      </dsp:spPr>
      <dsp:style>
        <a:lnRef idx="2">
          <a:scrgbClr r="0" g="0" b="0"/>
        </a:lnRef>
        <a:fillRef idx="1">
          <a:scrgbClr r="0" g="0" b="0"/>
        </a:fillRef>
        <a:effectRef idx="0">
          <a:scrgbClr r="0" g="0" b="0"/>
        </a:effectRef>
        <a:fontRef idx="minor">
          <a:schemeClr val="lt1"/>
        </a:fontRef>
      </dsp:style>
    </dsp:sp>
    <dsp:sp modelId="{A45E3DBF-1721-49C6-A2D6-96C2F0983C96}">
      <dsp:nvSpPr>
        <dsp:cNvPr id="0" name=""/>
        <dsp:cNvSpPr/>
      </dsp:nvSpPr>
      <dsp:spPr>
        <a:xfrm>
          <a:off x="1355384" y="2114688"/>
          <a:ext cx="6235546" cy="918765"/>
        </a:xfrm>
        <a:prstGeom prst="roundRect">
          <a:avLst>
            <a:gd name="adj" fmla="val 16670"/>
          </a:avLst>
        </a:prstGeom>
        <a:solidFill>
          <a:srgbClr val="CCFF99">
            <a:alpha val="65098"/>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US" sz="1400" kern="1200" dirty="0">
              <a:solidFill>
                <a:srgbClr val="002060"/>
              </a:solidFill>
              <a:latin typeface="Calibri" panose="020F0502020204030204" pitchFamily="34" charset="0"/>
              <a:cs typeface="Calibri" panose="020F0502020204030204" pitchFamily="34" charset="0"/>
            </a:rPr>
            <a:t>An existing team that looks at academic data and/or behavioral or health issues can become responsible </a:t>
          </a:r>
          <a:r>
            <a:rPr lang="en-US" sz="1400" b="1" kern="1200" dirty="0">
              <a:solidFill>
                <a:srgbClr val="002060"/>
              </a:solidFill>
              <a:latin typeface="Calibri" panose="020F0502020204030204" pitchFamily="34" charset="0"/>
              <a:cs typeface="Calibri" panose="020F0502020204030204" pitchFamily="34" charset="0"/>
            </a:rPr>
            <a:t>for Tier 2 and Tier 3 </a:t>
          </a:r>
          <a:r>
            <a:rPr lang="en-US" sz="1400" kern="1200" dirty="0">
              <a:solidFill>
                <a:srgbClr val="002060"/>
              </a:solidFill>
              <a:latin typeface="Calibri" panose="020F0502020204030204" pitchFamily="34" charset="0"/>
              <a:cs typeface="Calibri" panose="020F0502020204030204" pitchFamily="34" charset="0"/>
            </a:rPr>
            <a:t>strategies which focus on the needs of students, since poor attendance may be a factor for low academic achievement and behavioral health issues.</a:t>
          </a:r>
        </a:p>
      </dsp:txBody>
      <dsp:txXfrm>
        <a:off x="1400242" y="2159546"/>
        <a:ext cx="6145830" cy="829049"/>
      </dsp:txXfrm>
    </dsp:sp>
    <dsp:sp modelId="{C5C2E9E2-312F-4874-82F6-09F9A50C96FF}">
      <dsp:nvSpPr>
        <dsp:cNvPr id="0" name=""/>
        <dsp:cNvSpPr/>
      </dsp:nvSpPr>
      <dsp:spPr>
        <a:xfrm>
          <a:off x="381492" y="3143706"/>
          <a:ext cx="918765" cy="918765"/>
        </a:xfrm>
        <a:prstGeom prst="roundRect">
          <a:avLst>
            <a:gd name="adj" fmla="val 16670"/>
          </a:avLst>
        </a:prstGeom>
        <a:blipFill>
          <a:blip xmlns:r="http://schemas.openxmlformats.org/officeDocument/2006/relationships" r:embed="rId2">
            <a:duotone>
              <a:schemeClr val="accent1">
                <a:hueOff val="0"/>
                <a:satOff val="0"/>
                <a:lumOff val="0"/>
                <a:alphaOff val="0"/>
                <a:shade val="20000"/>
                <a:satMod val="200000"/>
              </a:schemeClr>
              <a:schemeClr val="accent1">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25400" cap="flat" cmpd="sng" algn="ctr">
          <a:solidFill>
            <a:srgbClr val="CCFF99"/>
          </a:solidFill>
          <a:prstDash val="solid"/>
        </a:ln>
        <a:effectLst/>
      </dsp:spPr>
      <dsp:style>
        <a:lnRef idx="2">
          <a:scrgbClr r="0" g="0" b="0"/>
        </a:lnRef>
        <a:fillRef idx="1">
          <a:scrgbClr r="0" g="0" b="0"/>
        </a:fillRef>
        <a:effectRef idx="0">
          <a:scrgbClr r="0" g="0" b="0"/>
        </a:effectRef>
        <a:fontRef idx="minor">
          <a:schemeClr val="lt1"/>
        </a:fontRef>
      </dsp:style>
    </dsp:sp>
    <dsp:sp modelId="{FC4018D8-3BF7-4AFC-8081-8C83A20E2CA6}">
      <dsp:nvSpPr>
        <dsp:cNvPr id="0" name=""/>
        <dsp:cNvSpPr/>
      </dsp:nvSpPr>
      <dsp:spPr>
        <a:xfrm>
          <a:off x="1355384" y="3143706"/>
          <a:ext cx="6235546" cy="918765"/>
        </a:xfrm>
        <a:prstGeom prst="roundRect">
          <a:avLst>
            <a:gd name="adj" fmla="val 16670"/>
          </a:avLst>
        </a:prstGeom>
        <a:solidFill>
          <a:srgbClr val="CCFF99">
            <a:alpha val="65098"/>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002060"/>
              </a:solidFill>
              <a:latin typeface="Calibri" panose="020F0502020204030204" pitchFamily="34" charset="0"/>
              <a:cs typeface="Calibri" panose="020F0502020204030204" pitchFamily="34" charset="0"/>
            </a:rPr>
            <a:t>If the attendance strategy is implemented across different teams, it is </a:t>
          </a:r>
          <a:r>
            <a:rPr lang="en-US" sz="1600" b="1" kern="1200" dirty="0">
              <a:solidFill>
                <a:srgbClr val="002060"/>
              </a:solidFill>
              <a:latin typeface="Calibri" panose="020F0502020204030204" pitchFamily="34" charset="0"/>
              <a:cs typeface="Calibri" panose="020F0502020204030204" pitchFamily="34" charset="0"/>
            </a:rPr>
            <a:t>important to have a system for communication between</a:t>
          </a:r>
          <a:r>
            <a:rPr lang="en-US" sz="1600" kern="1200" dirty="0">
              <a:solidFill>
                <a:srgbClr val="002060"/>
              </a:solidFill>
              <a:latin typeface="Calibri" panose="020F0502020204030204" pitchFamily="34" charset="0"/>
              <a:cs typeface="Calibri" panose="020F0502020204030204" pitchFamily="34" charset="0"/>
            </a:rPr>
            <a:t> the teams.</a:t>
          </a:r>
        </a:p>
      </dsp:txBody>
      <dsp:txXfrm>
        <a:off x="1400242" y="3188564"/>
        <a:ext cx="6145830" cy="8290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BF612-C282-4172-8214-6DB2AC0A36DF}">
      <dsp:nvSpPr>
        <dsp:cNvPr id="0" name=""/>
        <dsp:cNvSpPr/>
      </dsp:nvSpPr>
      <dsp:spPr>
        <a:xfrm rot="10800000">
          <a:off x="1642179" y="1869"/>
          <a:ext cx="5346284" cy="1182238"/>
        </a:xfrm>
        <a:prstGeom prst="homePlat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1334"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002060"/>
              </a:solidFill>
              <a:latin typeface="Calibri" panose="020F0502020204030204" pitchFamily="34" charset="0"/>
              <a:cs typeface="Calibri" panose="020F0502020204030204" pitchFamily="34" charset="0"/>
            </a:rPr>
            <a:t>Students who </a:t>
          </a:r>
          <a:r>
            <a:rPr lang="en-US" sz="1400" b="1" kern="1200">
              <a:solidFill>
                <a:srgbClr val="002060"/>
              </a:solidFill>
              <a:latin typeface="Calibri" panose="020F0502020204030204" pitchFamily="34" charset="0"/>
              <a:cs typeface="Calibri" panose="020F0502020204030204" pitchFamily="34" charset="0"/>
            </a:rPr>
            <a:t>missed 10% of school in the prior school year should be prioritized for extra outreach and support </a:t>
          </a:r>
          <a:r>
            <a:rPr lang="en-US" sz="1400" kern="1200">
              <a:solidFill>
                <a:srgbClr val="002060"/>
              </a:solidFill>
              <a:latin typeface="Calibri" panose="020F0502020204030204" pitchFamily="34" charset="0"/>
              <a:cs typeface="Calibri" panose="020F0502020204030204" pitchFamily="34" charset="0"/>
            </a:rPr>
            <a:t>for the current school year and the upcoming summer.</a:t>
          </a:r>
          <a:endParaRPr lang="en-US" sz="1400" kern="1200">
            <a:solidFill>
              <a:srgbClr val="002060"/>
            </a:solidFill>
          </a:endParaRPr>
        </a:p>
      </dsp:txBody>
      <dsp:txXfrm rot="10800000">
        <a:off x="1937738" y="1869"/>
        <a:ext cx="5050725" cy="1182238"/>
      </dsp:txXfrm>
    </dsp:sp>
    <dsp:sp modelId="{EA62493A-7A01-41CB-B467-F124FB1FC78C}">
      <dsp:nvSpPr>
        <dsp:cNvPr id="0" name=""/>
        <dsp:cNvSpPr/>
      </dsp:nvSpPr>
      <dsp:spPr>
        <a:xfrm>
          <a:off x="1051060" y="1869"/>
          <a:ext cx="1182238" cy="118223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1B551FA-41DC-4023-93DB-5BA092DFD976}">
      <dsp:nvSpPr>
        <dsp:cNvPr id="0" name=""/>
        <dsp:cNvSpPr/>
      </dsp:nvSpPr>
      <dsp:spPr>
        <a:xfrm rot="10800000">
          <a:off x="1642179" y="1537014"/>
          <a:ext cx="5346284" cy="1182238"/>
        </a:xfrm>
        <a:prstGeom prst="homePlat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1334"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002060"/>
              </a:solidFill>
              <a:latin typeface="Calibri" panose="020F0502020204030204" pitchFamily="34" charset="0"/>
              <a:cs typeface="Calibri" panose="020F0502020204030204" pitchFamily="34" charset="0"/>
            </a:rPr>
            <a:t> A </a:t>
          </a:r>
          <a:r>
            <a:rPr lang="en-US" sz="1400" b="1" kern="1200">
              <a:solidFill>
                <a:srgbClr val="002060"/>
              </a:solidFill>
              <a:latin typeface="Calibri" panose="020F0502020204030204" pitchFamily="34" charset="0"/>
              <a:cs typeface="Calibri" panose="020F0502020204030204" pitchFamily="34" charset="0"/>
            </a:rPr>
            <a:t>wealth of research shows that chronic absence in the prior year</a:t>
          </a:r>
          <a:r>
            <a:rPr lang="en-US" sz="1400" kern="1200">
              <a:solidFill>
                <a:srgbClr val="002060"/>
              </a:solidFill>
              <a:latin typeface="Calibri" panose="020F0502020204030204" pitchFamily="34" charset="0"/>
              <a:cs typeface="Calibri" panose="020F0502020204030204" pitchFamily="34" charset="0"/>
            </a:rPr>
            <a:t> indicates students, starting in kindergarten, were more likely to </a:t>
          </a:r>
          <a:r>
            <a:rPr lang="en-US" sz="1400" b="1" kern="1200">
              <a:solidFill>
                <a:srgbClr val="002060"/>
              </a:solidFill>
              <a:latin typeface="Calibri" panose="020F0502020204030204" pitchFamily="34" charset="0"/>
              <a:cs typeface="Calibri" panose="020F0502020204030204" pitchFamily="34" charset="0"/>
            </a:rPr>
            <a:t>fall behind in reading</a:t>
          </a:r>
          <a:r>
            <a:rPr lang="en-US" sz="1400" kern="1200">
              <a:solidFill>
                <a:srgbClr val="002060"/>
              </a:solidFill>
              <a:latin typeface="Calibri" panose="020F0502020204030204" pitchFamily="34" charset="0"/>
              <a:cs typeface="Calibri" panose="020F0502020204030204" pitchFamily="34" charset="0"/>
            </a:rPr>
            <a:t>, experience</a:t>
          </a:r>
          <a:r>
            <a:rPr lang="en-US" sz="1400" b="1" kern="1200">
              <a:solidFill>
                <a:srgbClr val="002060"/>
              </a:solidFill>
              <a:latin typeface="Calibri" panose="020F0502020204030204" pitchFamily="34" charset="0"/>
              <a:cs typeface="Calibri" panose="020F0502020204030204" pitchFamily="34" charset="0"/>
            </a:rPr>
            <a:t> lower achievement in middle school </a:t>
          </a:r>
          <a:r>
            <a:rPr lang="en-US" sz="1400" kern="1200">
              <a:solidFill>
                <a:srgbClr val="002060"/>
              </a:solidFill>
              <a:latin typeface="Calibri" panose="020F0502020204030204" pitchFamily="34" charset="0"/>
              <a:cs typeface="Calibri" panose="020F0502020204030204" pitchFamily="34" charset="0"/>
            </a:rPr>
            <a:t>and </a:t>
          </a:r>
          <a:r>
            <a:rPr lang="en-US" sz="1400" b="1" kern="1200">
              <a:solidFill>
                <a:srgbClr val="002060"/>
              </a:solidFill>
              <a:latin typeface="Calibri" panose="020F0502020204030204" pitchFamily="34" charset="0"/>
              <a:cs typeface="Calibri" panose="020F0502020204030204" pitchFamily="34" charset="0"/>
            </a:rPr>
            <a:t>less likely to graduate </a:t>
          </a:r>
          <a:r>
            <a:rPr lang="en-US" sz="1400" kern="1200">
              <a:solidFill>
                <a:srgbClr val="002060"/>
              </a:solidFill>
              <a:latin typeface="Calibri" panose="020F0502020204030204" pitchFamily="34" charset="0"/>
              <a:cs typeface="Calibri" panose="020F0502020204030204" pitchFamily="34" charset="0"/>
            </a:rPr>
            <a:t>from high school.</a:t>
          </a:r>
          <a:endParaRPr lang="en-US" sz="1400" kern="1200">
            <a:solidFill>
              <a:srgbClr val="002060"/>
            </a:solidFill>
          </a:endParaRPr>
        </a:p>
      </dsp:txBody>
      <dsp:txXfrm rot="10800000">
        <a:off x="1937738" y="1537014"/>
        <a:ext cx="5050725" cy="1182238"/>
      </dsp:txXfrm>
    </dsp:sp>
    <dsp:sp modelId="{9B4813DC-EC3A-45FD-BFD1-DFC8AE302C4A}">
      <dsp:nvSpPr>
        <dsp:cNvPr id="0" name=""/>
        <dsp:cNvSpPr/>
      </dsp:nvSpPr>
      <dsp:spPr>
        <a:xfrm>
          <a:off x="1051060" y="1537014"/>
          <a:ext cx="1182238" cy="118223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82508D7-BD80-40DA-8BA3-A6C25D4DF45E}">
      <dsp:nvSpPr>
        <dsp:cNvPr id="0" name=""/>
        <dsp:cNvSpPr/>
      </dsp:nvSpPr>
      <dsp:spPr>
        <a:xfrm rot="10800000">
          <a:off x="1642179" y="3072159"/>
          <a:ext cx="5346284" cy="1182238"/>
        </a:xfrm>
        <a:prstGeom prst="homePlat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1334"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002060"/>
              </a:solidFill>
              <a:latin typeface="Calibri" panose="020F0502020204030204" pitchFamily="34" charset="0"/>
              <a:cs typeface="Calibri" panose="020F0502020204030204" pitchFamily="34" charset="0"/>
            </a:rPr>
            <a:t>Keep in mind that </a:t>
          </a:r>
          <a:r>
            <a:rPr lang="en-US" sz="1400" b="1" kern="1200">
              <a:solidFill>
                <a:srgbClr val="002060"/>
              </a:solidFill>
              <a:latin typeface="Calibri" panose="020F0502020204030204" pitchFamily="34" charset="0"/>
              <a:cs typeface="Calibri" panose="020F0502020204030204" pitchFamily="34" charset="0"/>
            </a:rPr>
            <a:t>large numbers of students </a:t>
          </a:r>
          <a:r>
            <a:rPr lang="en-US" sz="1400" kern="1200">
              <a:solidFill>
                <a:srgbClr val="002060"/>
              </a:solidFill>
              <a:latin typeface="Calibri" panose="020F0502020204030204" pitchFamily="34" charset="0"/>
              <a:cs typeface="Calibri" panose="020F0502020204030204" pitchFamily="34" charset="0"/>
            </a:rPr>
            <a:t>chronically absent in a particular grade, student group or school can </a:t>
          </a:r>
          <a:r>
            <a:rPr lang="en-US" sz="1400" b="1" kern="1200">
              <a:solidFill>
                <a:srgbClr val="002060"/>
              </a:solidFill>
              <a:latin typeface="Calibri" panose="020F0502020204030204" pitchFamily="34" charset="0"/>
              <a:cs typeface="Calibri" panose="020F0502020204030204" pitchFamily="34" charset="0"/>
            </a:rPr>
            <a:t>indicate a need for intensified investments in foundational and tier 1 supports</a:t>
          </a:r>
          <a:r>
            <a:rPr lang="en-US" sz="1400" kern="1200">
              <a:solidFill>
                <a:srgbClr val="002060"/>
              </a:solidFill>
              <a:latin typeface="Calibri" panose="020F0502020204030204" pitchFamily="34" charset="0"/>
              <a:cs typeface="Calibri" panose="020F0502020204030204" pitchFamily="34" charset="0"/>
            </a:rPr>
            <a:t>, not just expanded early intervention. </a:t>
          </a:r>
          <a:endParaRPr lang="en-US" sz="1400" kern="1200">
            <a:solidFill>
              <a:srgbClr val="002060"/>
            </a:solidFill>
          </a:endParaRPr>
        </a:p>
      </dsp:txBody>
      <dsp:txXfrm rot="10800000">
        <a:off x="1937738" y="3072159"/>
        <a:ext cx="5050725" cy="1182238"/>
      </dsp:txXfrm>
    </dsp:sp>
    <dsp:sp modelId="{D9DD9FDC-8952-4155-B2A6-9185452C4411}">
      <dsp:nvSpPr>
        <dsp:cNvPr id="0" name=""/>
        <dsp:cNvSpPr/>
      </dsp:nvSpPr>
      <dsp:spPr>
        <a:xfrm>
          <a:off x="1051060" y="3072159"/>
          <a:ext cx="1182238" cy="118223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B3EA1-09A5-4C76-971E-2F66D41CDA14}">
      <dsp:nvSpPr>
        <dsp:cNvPr id="0" name=""/>
        <dsp:cNvSpPr/>
      </dsp:nvSpPr>
      <dsp:spPr>
        <a:xfrm>
          <a:off x="0" y="48526"/>
          <a:ext cx="8357908" cy="6926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002060"/>
              </a:solidFill>
              <a:latin typeface="Calibri"/>
              <a:ea typeface="Calibri"/>
              <a:cs typeface="Calibri"/>
            </a:rPr>
            <a:t>Welcome</a:t>
          </a:r>
        </a:p>
      </dsp:txBody>
      <dsp:txXfrm>
        <a:off x="33812" y="82338"/>
        <a:ext cx="8290284" cy="625016"/>
      </dsp:txXfrm>
    </dsp:sp>
    <dsp:sp modelId="{7EA43CF0-819C-484D-B40A-61BEA2610395}">
      <dsp:nvSpPr>
        <dsp:cNvPr id="0" name=""/>
        <dsp:cNvSpPr/>
      </dsp:nvSpPr>
      <dsp:spPr>
        <a:xfrm>
          <a:off x="0" y="847726"/>
          <a:ext cx="8357908" cy="6926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rgbClr val="002060"/>
              </a:solidFill>
              <a:latin typeface="Calibri"/>
              <a:ea typeface="Calibri"/>
              <a:cs typeface="Calibri"/>
            </a:rPr>
            <a:t>Continuous Growth &amp; Improvement</a:t>
          </a:r>
        </a:p>
      </dsp:txBody>
      <dsp:txXfrm>
        <a:off x="33812" y="881538"/>
        <a:ext cx="8290284" cy="625016"/>
      </dsp:txXfrm>
    </dsp:sp>
    <dsp:sp modelId="{9411D2D4-F306-4A19-AB88-FAA18962616A}">
      <dsp:nvSpPr>
        <dsp:cNvPr id="0" name=""/>
        <dsp:cNvSpPr/>
      </dsp:nvSpPr>
      <dsp:spPr>
        <a:xfrm>
          <a:off x="0" y="1646926"/>
          <a:ext cx="8357908" cy="6926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002060"/>
              </a:solidFill>
              <a:latin typeface="Calibri"/>
              <a:ea typeface="Calibri"/>
              <a:cs typeface="Calibri"/>
            </a:rPr>
            <a:t>Attendance for Success Act: Shifting to Prevention &amp; Intervention</a:t>
          </a:r>
        </a:p>
      </dsp:txBody>
      <dsp:txXfrm>
        <a:off x="33812" y="1680738"/>
        <a:ext cx="8290284" cy="625016"/>
      </dsp:txXfrm>
    </dsp:sp>
    <dsp:sp modelId="{3A300422-E221-4C6D-907F-F93BBECE6A03}">
      <dsp:nvSpPr>
        <dsp:cNvPr id="0" name=""/>
        <dsp:cNvSpPr/>
      </dsp:nvSpPr>
      <dsp:spPr>
        <a:xfrm>
          <a:off x="0" y="2446126"/>
          <a:ext cx="8357908" cy="6926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002060"/>
              </a:solidFill>
              <a:latin typeface="Calibri"/>
              <a:ea typeface="Calibri"/>
              <a:cs typeface="Calibri"/>
            </a:rPr>
            <a:t>An Effective School Team to Improve Attendance</a:t>
          </a:r>
        </a:p>
      </dsp:txBody>
      <dsp:txXfrm>
        <a:off x="33812" y="2479938"/>
        <a:ext cx="8290284" cy="625016"/>
      </dsp:txXfrm>
    </dsp:sp>
    <dsp:sp modelId="{6C0C622B-7B33-4692-9D35-156D716F3C0A}">
      <dsp:nvSpPr>
        <dsp:cNvPr id="0" name=""/>
        <dsp:cNvSpPr/>
      </dsp:nvSpPr>
      <dsp:spPr>
        <a:xfrm>
          <a:off x="0" y="3245326"/>
          <a:ext cx="8357908" cy="6926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002060"/>
              </a:solidFill>
              <a:latin typeface="Calibri"/>
              <a:ea typeface="Calibri"/>
              <a:cs typeface="Calibri"/>
            </a:rPr>
            <a:t>Attendance Teams at Work</a:t>
          </a:r>
        </a:p>
      </dsp:txBody>
      <dsp:txXfrm>
        <a:off x="33812" y="3279138"/>
        <a:ext cx="8290284" cy="625016"/>
      </dsp:txXfrm>
    </dsp:sp>
    <dsp:sp modelId="{A2B1C91D-EC9B-41DF-90AD-14EF65268356}">
      <dsp:nvSpPr>
        <dsp:cNvPr id="0" name=""/>
        <dsp:cNvSpPr/>
      </dsp:nvSpPr>
      <dsp:spPr>
        <a:xfrm>
          <a:off x="0" y="4044526"/>
          <a:ext cx="8357908" cy="692640"/>
        </a:xfrm>
        <a:prstGeom prst="roundRect">
          <a:avLst/>
        </a:prstGeom>
        <a:solidFill>
          <a:srgbClr val="CCFF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002060"/>
              </a:solidFill>
              <a:latin typeface="Calibri"/>
              <a:cs typeface="Calibri"/>
            </a:rPr>
            <a:t>Wrap Up</a:t>
          </a:r>
        </a:p>
      </dsp:txBody>
      <dsp:txXfrm>
        <a:off x="33812" y="4078338"/>
        <a:ext cx="8290284" cy="625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13CB7-3293-4CBC-8979-7881E3ADB9CF}">
      <dsp:nvSpPr>
        <dsp:cNvPr id="0" name=""/>
        <dsp:cNvSpPr/>
      </dsp:nvSpPr>
      <dsp:spPr>
        <a:xfrm>
          <a:off x="2969" y="522954"/>
          <a:ext cx="1607566" cy="964540"/>
        </a:xfrm>
        <a:prstGeom prst="rect">
          <a:avLst/>
        </a:prstGeom>
        <a:solidFill>
          <a:srgbClr val="CCFF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2060"/>
              </a:solidFill>
              <a:latin typeface="Calibri" panose="020F0502020204030204" pitchFamily="34" charset="0"/>
              <a:cs typeface="Calibri" panose="020F0502020204030204" pitchFamily="34" charset="0"/>
            </a:rPr>
            <a:t>Principal</a:t>
          </a:r>
        </a:p>
      </dsp:txBody>
      <dsp:txXfrm>
        <a:off x="2969" y="522954"/>
        <a:ext cx="1607566" cy="964540"/>
      </dsp:txXfrm>
    </dsp:sp>
    <dsp:sp modelId="{FB18B32A-57FD-43EB-9060-DE6B9EFFFFBA}">
      <dsp:nvSpPr>
        <dsp:cNvPr id="0" name=""/>
        <dsp:cNvSpPr/>
      </dsp:nvSpPr>
      <dsp:spPr>
        <a:xfrm>
          <a:off x="1771292" y="522954"/>
          <a:ext cx="1607566" cy="964540"/>
        </a:xfrm>
        <a:prstGeom prst="rect">
          <a:avLst/>
        </a:prstGeom>
        <a:solidFill>
          <a:srgbClr val="CCFF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2060"/>
              </a:solidFill>
              <a:latin typeface="Calibri" panose="020F0502020204030204" pitchFamily="34" charset="0"/>
              <a:cs typeface="Calibri" panose="020F0502020204030204" pitchFamily="34" charset="0"/>
            </a:rPr>
            <a:t>Members of leadership team </a:t>
          </a:r>
        </a:p>
      </dsp:txBody>
      <dsp:txXfrm>
        <a:off x="1771292" y="522954"/>
        <a:ext cx="1607566" cy="964540"/>
      </dsp:txXfrm>
    </dsp:sp>
    <dsp:sp modelId="{63C0D1DE-446A-4731-9CB2-FFB1501F2CF6}">
      <dsp:nvSpPr>
        <dsp:cNvPr id="0" name=""/>
        <dsp:cNvSpPr/>
      </dsp:nvSpPr>
      <dsp:spPr>
        <a:xfrm>
          <a:off x="3539616" y="522954"/>
          <a:ext cx="1607566" cy="964540"/>
        </a:xfrm>
        <a:prstGeom prst="rect">
          <a:avLst/>
        </a:prstGeom>
        <a:solidFill>
          <a:srgbClr val="CCFF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2060"/>
              </a:solidFill>
              <a:latin typeface="Calibri" panose="020F0502020204030204" pitchFamily="34" charset="0"/>
              <a:cs typeface="Calibri" panose="020F0502020204030204" pitchFamily="34" charset="0"/>
            </a:rPr>
            <a:t>Nurse</a:t>
          </a:r>
        </a:p>
      </dsp:txBody>
      <dsp:txXfrm>
        <a:off x="3539616" y="522954"/>
        <a:ext cx="1607566" cy="964540"/>
      </dsp:txXfrm>
    </dsp:sp>
    <dsp:sp modelId="{7F54697D-77F3-483F-9F99-42227347EB97}">
      <dsp:nvSpPr>
        <dsp:cNvPr id="0" name=""/>
        <dsp:cNvSpPr/>
      </dsp:nvSpPr>
      <dsp:spPr>
        <a:xfrm>
          <a:off x="5307940" y="522954"/>
          <a:ext cx="1607566" cy="964540"/>
        </a:xfrm>
        <a:prstGeom prst="rect">
          <a:avLst/>
        </a:prstGeom>
        <a:solidFill>
          <a:srgbClr val="CCFF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2060"/>
              </a:solidFill>
              <a:latin typeface="Calibri" panose="020F0502020204030204" pitchFamily="34" charset="0"/>
              <a:cs typeface="Calibri" panose="020F0502020204030204" pitchFamily="34" charset="0"/>
            </a:rPr>
            <a:t> Counselor</a:t>
          </a:r>
        </a:p>
      </dsp:txBody>
      <dsp:txXfrm>
        <a:off x="5307940" y="522954"/>
        <a:ext cx="1607566" cy="964540"/>
      </dsp:txXfrm>
    </dsp:sp>
    <dsp:sp modelId="{310F18DF-6550-4DC5-916D-52F690E7ED71}">
      <dsp:nvSpPr>
        <dsp:cNvPr id="0" name=""/>
        <dsp:cNvSpPr/>
      </dsp:nvSpPr>
      <dsp:spPr>
        <a:xfrm>
          <a:off x="7076263" y="522954"/>
          <a:ext cx="1607566" cy="964540"/>
        </a:xfrm>
        <a:prstGeom prst="rect">
          <a:avLst/>
        </a:prstGeom>
        <a:solidFill>
          <a:srgbClr val="CCFF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2060"/>
              </a:solidFill>
              <a:latin typeface="Calibri" panose="020F0502020204030204" pitchFamily="34" charset="0"/>
              <a:cs typeface="Calibri" panose="020F0502020204030204" pitchFamily="34" charset="0"/>
            </a:rPr>
            <a:t>Social worker</a:t>
          </a:r>
        </a:p>
      </dsp:txBody>
      <dsp:txXfrm>
        <a:off x="7076263" y="522954"/>
        <a:ext cx="1607566" cy="964540"/>
      </dsp:txXfrm>
    </dsp:sp>
    <dsp:sp modelId="{D35E3E02-04FD-44B0-ABF7-F5106B6DED7B}">
      <dsp:nvSpPr>
        <dsp:cNvPr id="0" name=""/>
        <dsp:cNvSpPr/>
      </dsp:nvSpPr>
      <dsp:spPr>
        <a:xfrm>
          <a:off x="2969" y="1648251"/>
          <a:ext cx="1607566" cy="964540"/>
        </a:xfrm>
        <a:prstGeom prst="rect">
          <a:avLst/>
        </a:prstGeom>
        <a:solidFill>
          <a:srgbClr val="CCFF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2060"/>
              </a:solidFill>
              <a:latin typeface="Calibri" panose="020F0502020204030204" pitchFamily="34" charset="0"/>
              <a:cs typeface="Calibri" panose="020F0502020204030204" pitchFamily="34" charset="0"/>
            </a:rPr>
            <a:t>Administrative support staff</a:t>
          </a:r>
        </a:p>
      </dsp:txBody>
      <dsp:txXfrm>
        <a:off x="2969" y="1648251"/>
        <a:ext cx="1607566" cy="964540"/>
      </dsp:txXfrm>
    </dsp:sp>
    <dsp:sp modelId="{E5E9832D-B4CE-4ED2-8C3F-E976ACFCC893}">
      <dsp:nvSpPr>
        <dsp:cNvPr id="0" name=""/>
        <dsp:cNvSpPr/>
      </dsp:nvSpPr>
      <dsp:spPr>
        <a:xfrm>
          <a:off x="1771292" y="1648251"/>
          <a:ext cx="1607566" cy="964540"/>
        </a:xfrm>
        <a:prstGeom prst="rect">
          <a:avLst/>
        </a:prstGeom>
        <a:solidFill>
          <a:srgbClr val="CCFF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2060"/>
              </a:solidFill>
              <a:latin typeface="Calibri" panose="020F0502020204030204" pitchFamily="34" charset="0"/>
              <a:cs typeface="Calibri" panose="020F0502020204030204" pitchFamily="34" charset="0"/>
            </a:rPr>
            <a:t>Special education staff</a:t>
          </a:r>
        </a:p>
      </dsp:txBody>
      <dsp:txXfrm>
        <a:off x="1771292" y="1648251"/>
        <a:ext cx="1607566" cy="964540"/>
      </dsp:txXfrm>
    </dsp:sp>
    <dsp:sp modelId="{A9885F09-3D46-490C-81AE-E7FB5C8A6210}">
      <dsp:nvSpPr>
        <dsp:cNvPr id="0" name=""/>
        <dsp:cNvSpPr/>
      </dsp:nvSpPr>
      <dsp:spPr>
        <a:xfrm>
          <a:off x="3539616" y="1648251"/>
          <a:ext cx="1607566" cy="964540"/>
        </a:xfrm>
        <a:prstGeom prst="rect">
          <a:avLst/>
        </a:prstGeom>
        <a:solidFill>
          <a:srgbClr val="CCFF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2060"/>
              </a:solidFill>
              <a:latin typeface="Calibri" panose="020F0502020204030204" pitchFamily="34" charset="0"/>
              <a:cs typeface="Calibri" panose="020F0502020204030204" pitchFamily="34" charset="0"/>
            </a:rPr>
            <a:t>Teachers</a:t>
          </a:r>
        </a:p>
      </dsp:txBody>
      <dsp:txXfrm>
        <a:off x="3539616" y="1648251"/>
        <a:ext cx="1607566" cy="964540"/>
      </dsp:txXfrm>
    </dsp:sp>
    <dsp:sp modelId="{66C32087-07B4-4CB0-A5AF-0FCAFD2DA48F}">
      <dsp:nvSpPr>
        <dsp:cNvPr id="0" name=""/>
        <dsp:cNvSpPr/>
      </dsp:nvSpPr>
      <dsp:spPr>
        <a:xfrm>
          <a:off x="5307940" y="1648251"/>
          <a:ext cx="1607566" cy="964540"/>
        </a:xfrm>
        <a:prstGeom prst="rect">
          <a:avLst/>
        </a:prstGeom>
        <a:solidFill>
          <a:srgbClr val="CCFF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2060"/>
              </a:solidFill>
              <a:latin typeface="Calibri" panose="020F0502020204030204" pitchFamily="34" charset="0"/>
              <a:cs typeface="Calibri" panose="020F0502020204030204" pitchFamily="34" charset="0"/>
            </a:rPr>
            <a:t>Early education staff</a:t>
          </a:r>
        </a:p>
      </dsp:txBody>
      <dsp:txXfrm>
        <a:off x="5307940" y="1648251"/>
        <a:ext cx="1607566" cy="964540"/>
      </dsp:txXfrm>
    </dsp:sp>
    <dsp:sp modelId="{6BCEA6D8-3B51-4BD6-9250-00B74D5023CD}">
      <dsp:nvSpPr>
        <dsp:cNvPr id="0" name=""/>
        <dsp:cNvSpPr/>
      </dsp:nvSpPr>
      <dsp:spPr>
        <a:xfrm>
          <a:off x="7076263" y="1648251"/>
          <a:ext cx="1607566" cy="964540"/>
        </a:xfrm>
        <a:prstGeom prst="rect">
          <a:avLst/>
        </a:prstGeom>
        <a:solidFill>
          <a:srgbClr val="CCFF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2060"/>
              </a:solidFill>
              <a:latin typeface="Calibri" panose="020F0502020204030204" pitchFamily="34" charset="0"/>
              <a:cs typeface="Calibri" panose="020F0502020204030204" pitchFamily="34" charset="0"/>
            </a:rPr>
            <a:t>Expanded learning program staff</a:t>
          </a:r>
          <a:endParaRPr lang="en-US" sz="2000" b="1" kern="1200" dirty="0">
            <a:solidFill>
              <a:srgbClr val="002060"/>
            </a:solidFill>
            <a:latin typeface="Calibri" panose="020F0502020204030204" pitchFamily="34" charset="0"/>
            <a:cs typeface="Calibri" panose="020F0502020204030204" pitchFamily="34" charset="0"/>
          </a:endParaRPr>
        </a:p>
      </dsp:txBody>
      <dsp:txXfrm>
        <a:off x="7076263" y="1648251"/>
        <a:ext cx="1607566" cy="9645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531F6-E0BF-4B13-B42F-51DB5BEBE111}">
      <dsp:nvSpPr>
        <dsp:cNvPr id="0" name=""/>
        <dsp:cNvSpPr/>
      </dsp:nvSpPr>
      <dsp:spPr>
        <a:xfrm>
          <a:off x="1494831" y="46"/>
          <a:ext cx="4680000" cy="1867733"/>
        </a:xfrm>
        <a:prstGeom prst="rect">
          <a:avLst/>
        </a:prstGeom>
        <a:solidFill>
          <a:srgbClr val="CCFF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002060"/>
              </a:solidFill>
              <a:latin typeface="Calibri" panose="020F0502020204030204" pitchFamily="34" charset="0"/>
              <a:cs typeface="Calibri" panose="020F0502020204030204" pitchFamily="34" charset="0"/>
            </a:rPr>
            <a:t>Effective teams have established group norms which are </a:t>
          </a:r>
          <a:r>
            <a:rPr lang="en-US" sz="2600" b="1" kern="1200" dirty="0">
              <a:solidFill>
                <a:srgbClr val="002060"/>
              </a:solidFill>
              <a:latin typeface="Calibri" panose="020F0502020204030204" pitchFamily="34" charset="0"/>
              <a:cs typeface="Calibri" panose="020F0502020204030204" pitchFamily="34" charset="0"/>
            </a:rPr>
            <a:t>negotiated</a:t>
          </a:r>
          <a:r>
            <a:rPr lang="en-US" sz="2600" kern="1200" dirty="0">
              <a:solidFill>
                <a:srgbClr val="002060"/>
              </a:solidFill>
              <a:latin typeface="Calibri" panose="020F0502020204030204" pitchFamily="34" charset="0"/>
              <a:cs typeface="Calibri" panose="020F0502020204030204" pitchFamily="34" charset="0"/>
            </a:rPr>
            <a:t> and </a:t>
          </a:r>
          <a:r>
            <a:rPr lang="en-US" sz="2600" b="1" kern="1200" dirty="0">
              <a:solidFill>
                <a:srgbClr val="002060"/>
              </a:solidFill>
              <a:latin typeface="Calibri" panose="020F0502020204030204" pitchFamily="34" charset="0"/>
              <a:cs typeface="Calibri" panose="020F0502020204030204" pitchFamily="34" charset="0"/>
            </a:rPr>
            <a:t>established as the first step</a:t>
          </a:r>
          <a:r>
            <a:rPr lang="en-US" sz="2600" kern="1200" dirty="0">
              <a:solidFill>
                <a:srgbClr val="002060"/>
              </a:solidFill>
              <a:latin typeface="Calibri" panose="020F0502020204030204" pitchFamily="34" charset="0"/>
              <a:cs typeface="Calibri" panose="020F0502020204030204" pitchFamily="34" charset="0"/>
            </a:rPr>
            <a:t> in the team process.</a:t>
          </a:r>
        </a:p>
      </dsp:txBody>
      <dsp:txXfrm>
        <a:off x="1494831" y="46"/>
        <a:ext cx="4680000" cy="1867733"/>
      </dsp:txXfrm>
    </dsp:sp>
    <dsp:sp modelId="{57CFD0B4-31F4-4B01-BC75-B86E711909CC}">
      <dsp:nvSpPr>
        <dsp:cNvPr id="0" name=""/>
        <dsp:cNvSpPr/>
      </dsp:nvSpPr>
      <dsp:spPr>
        <a:xfrm>
          <a:off x="54831" y="1961167"/>
          <a:ext cx="7560000" cy="1867733"/>
        </a:xfrm>
        <a:prstGeom prst="rect">
          <a:avLst/>
        </a:prstGeom>
        <a:gradFill rotWithShape="0">
          <a:gsLst>
            <a:gs pos="0">
              <a:schemeClr val="accent3">
                <a:shade val="80000"/>
                <a:hueOff val="127324"/>
                <a:satOff val="13260"/>
                <a:lumOff val="17093"/>
                <a:alphaOff val="0"/>
                <a:tint val="50000"/>
                <a:satMod val="300000"/>
              </a:schemeClr>
            </a:gs>
            <a:gs pos="35000">
              <a:schemeClr val="accent3">
                <a:shade val="80000"/>
                <a:hueOff val="127324"/>
                <a:satOff val="13260"/>
                <a:lumOff val="17093"/>
                <a:alphaOff val="0"/>
                <a:tint val="37000"/>
                <a:satMod val="300000"/>
              </a:schemeClr>
            </a:gs>
            <a:gs pos="100000">
              <a:schemeClr val="accent3">
                <a:shade val="80000"/>
                <a:hueOff val="127324"/>
                <a:satOff val="13260"/>
                <a:lumOff val="1709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002060"/>
              </a:solidFill>
              <a:latin typeface="Calibri" panose="020F0502020204030204" pitchFamily="34" charset="0"/>
              <a:cs typeface="Calibri" panose="020F0502020204030204" pitchFamily="34" charset="0"/>
            </a:rPr>
            <a:t> Norms </a:t>
          </a:r>
          <a:r>
            <a:rPr lang="en-US" sz="2600" b="1" kern="1200" dirty="0">
              <a:solidFill>
                <a:srgbClr val="002060"/>
              </a:solidFill>
              <a:latin typeface="Calibri" panose="020F0502020204030204" pitchFamily="34" charset="0"/>
              <a:cs typeface="Calibri" panose="020F0502020204030204" pitchFamily="34" charset="0"/>
            </a:rPr>
            <a:t>define the habits and expectations </a:t>
          </a:r>
          <a:r>
            <a:rPr lang="en-US" sz="2600" kern="1200" dirty="0">
              <a:solidFill>
                <a:srgbClr val="002060"/>
              </a:solidFill>
              <a:latin typeface="Calibri" panose="020F0502020204030204" pitchFamily="34" charset="0"/>
              <a:cs typeface="Calibri" panose="020F0502020204030204" pitchFamily="34" charset="0"/>
            </a:rPr>
            <a:t>for how the team will function, including how to </a:t>
          </a:r>
          <a:r>
            <a:rPr lang="en-US" sz="2600" b="1" kern="1200" dirty="0">
              <a:solidFill>
                <a:srgbClr val="002060"/>
              </a:solidFill>
              <a:latin typeface="Calibri" panose="020F0502020204030204" pitchFamily="34" charset="0"/>
              <a:cs typeface="Calibri" panose="020F0502020204030204" pitchFamily="34" charset="0"/>
            </a:rPr>
            <a:t>share resources</a:t>
          </a:r>
          <a:r>
            <a:rPr lang="en-US" sz="2600" kern="1200" dirty="0">
              <a:solidFill>
                <a:srgbClr val="002060"/>
              </a:solidFill>
              <a:latin typeface="Calibri" panose="020F0502020204030204" pitchFamily="34" charset="0"/>
              <a:cs typeface="Calibri" panose="020F0502020204030204" pitchFamily="34" charset="0"/>
            </a:rPr>
            <a:t>, processes for </a:t>
          </a:r>
          <a:r>
            <a:rPr lang="en-US" sz="2600" b="1" kern="1200" dirty="0">
              <a:solidFill>
                <a:srgbClr val="002060"/>
              </a:solidFill>
              <a:latin typeface="Calibri" panose="020F0502020204030204" pitchFamily="34" charset="0"/>
              <a:cs typeface="Calibri" panose="020F0502020204030204" pitchFamily="34" charset="0"/>
            </a:rPr>
            <a:t>communication </a:t>
          </a:r>
          <a:r>
            <a:rPr lang="en-US" sz="2600" kern="1200" dirty="0">
              <a:solidFill>
                <a:srgbClr val="002060"/>
              </a:solidFill>
              <a:latin typeface="Calibri" panose="020F0502020204030204" pitchFamily="34" charset="0"/>
              <a:cs typeface="Calibri" panose="020F0502020204030204" pitchFamily="34" charset="0"/>
            </a:rPr>
            <a:t>and accountability for </a:t>
          </a:r>
          <a:r>
            <a:rPr lang="en-US" sz="2600" b="1" kern="1200" dirty="0">
              <a:solidFill>
                <a:srgbClr val="002060"/>
              </a:solidFill>
              <a:latin typeface="Calibri" panose="020F0502020204030204" pitchFamily="34" charset="0"/>
              <a:cs typeface="Calibri" panose="020F0502020204030204" pitchFamily="34" charset="0"/>
            </a:rPr>
            <a:t>follow through </a:t>
          </a:r>
          <a:r>
            <a:rPr lang="en-US" sz="2600" kern="1200" dirty="0">
              <a:solidFill>
                <a:srgbClr val="002060"/>
              </a:solidFill>
              <a:latin typeface="Calibri" panose="020F0502020204030204" pitchFamily="34" charset="0"/>
              <a:cs typeface="Calibri" panose="020F0502020204030204" pitchFamily="34" charset="0"/>
            </a:rPr>
            <a:t>on team action items.</a:t>
          </a:r>
        </a:p>
      </dsp:txBody>
      <dsp:txXfrm>
        <a:off x="54831" y="1961167"/>
        <a:ext cx="7560000" cy="18677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53D4E-05B2-4212-B251-7CCDEE5A8A8C}">
      <dsp:nvSpPr>
        <dsp:cNvPr id="0" name=""/>
        <dsp:cNvSpPr/>
      </dsp:nvSpPr>
      <dsp:spPr>
        <a:xfrm>
          <a:off x="899" y="290492"/>
          <a:ext cx="3509077" cy="2105446"/>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SzPts val="1000"/>
            <a:buFont typeface="Symbol" panose="05050102010706020507" pitchFamily="18" charset="2"/>
            <a:buNone/>
          </a:pPr>
          <a:r>
            <a:rPr lang="en-US" sz="1600" kern="1200" dirty="0">
              <a:solidFill>
                <a:srgbClr val="002060"/>
              </a:solidFill>
              <a:latin typeface="Calibri" panose="020F0502020204030204" pitchFamily="34" charset="0"/>
              <a:cs typeface="Calibri" panose="020F0502020204030204" pitchFamily="34" charset="0"/>
            </a:rPr>
            <a:t>We commit to share strategies, practices, tools, and resources to support the success of all educators and students.</a:t>
          </a:r>
        </a:p>
      </dsp:txBody>
      <dsp:txXfrm>
        <a:off x="899" y="290492"/>
        <a:ext cx="3509077" cy="2105446"/>
      </dsp:txXfrm>
    </dsp:sp>
    <dsp:sp modelId="{FA8C3AA9-9383-4035-A9EC-C08BBD1CB7D1}">
      <dsp:nvSpPr>
        <dsp:cNvPr id="0" name=""/>
        <dsp:cNvSpPr/>
      </dsp:nvSpPr>
      <dsp:spPr>
        <a:xfrm>
          <a:off x="3860884" y="290492"/>
          <a:ext cx="3509077" cy="2105446"/>
        </a:xfrm>
        <a:prstGeom prst="rect">
          <a:avLst/>
        </a:prstGeom>
        <a:gradFill rotWithShape="0">
          <a:gsLst>
            <a:gs pos="0">
              <a:schemeClr val="accent2">
                <a:hueOff val="-75038"/>
                <a:satOff val="-212"/>
                <a:lumOff val="13987"/>
                <a:alphaOff val="0"/>
                <a:tint val="50000"/>
                <a:satMod val="300000"/>
              </a:schemeClr>
            </a:gs>
            <a:gs pos="35000">
              <a:schemeClr val="accent2">
                <a:hueOff val="-75038"/>
                <a:satOff val="-212"/>
                <a:lumOff val="13987"/>
                <a:alphaOff val="0"/>
                <a:tint val="37000"/>
                <a:satMod val="300000"/>
              </a:schemeClr>
            </a:gs>
            <a:gs pos="100000">
              <a:schemeClr val="accent2">
                <a:hueOff val="-75038"/>
                <a:satOff val="-212"/>
                <a:lumOff val="1398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SzPts val="1000"/>
            <a:buFont typeface="Symbol" panose="05050102010706020507" pitchFamily="18" charset="2"/>
            <a:buNone/>
          </a:pPr>
          <a:r>
            <a:rPr lang="en-US" sz="1600" kern="1200" dirty="0">
              <a:solidFill>
                <a:srgbClr val="002060"/>
              </a:solidFill>
              <a:latin typeface="Calibri" panose="020F0502020204030204" pitchFamily="34" charset="0"/>
              <a:cs typeface="Calibri" panose="020F0502020204030204" pitchFamily="34" charset="0"/>
            </a:rPr>
            <a:t>We will maintain confidentiality. Data are public, but what’s said (posted) here remains private as we discuss the complex issues and craft knowledge of technology, teaching, learning and leadership. </a:t>
          </a:r>
        </a:p>
      </dsp:txBody>
      <dsp:txXfrm>
        <a:off x="3860884" y="290492"/>
        <a:ext cx="3509077" cy="2105446"/>
      </dsp:txXfrm>
    </dsp:sp>
    <dsp:sp modelId="{AB81E88E-5689-429B-9392-81D8BA38B59D}">
      <dsp:nvSpPr>
        <dsp:cNvPr id="0" name=""/>
        <dsp:cNvSpPr/>
      </dsp:nvSpPr>
      <dsp:spPr>
        <a:xfrm>
          <a:off x="899" y="2746846"/>
          <a:ext cx="3509077" cy="2105446"/>
        </a:xfrm>
        <a:prstGeom prst="rect">
          <a:avLst/>
        </a:prstGeom>
        <a:gradFill rotWithShape="0">
          <a:gsLst>
            <a:gs pos="0">
              <a:schemeClr val="accent2">
                <a:hueOff val="-150075"/>
                <a:satOff val="-425"/>
                <a:lumOff val="27975"/>
                <a:alphaOff val="0"/>
                <a:tint val="50000"/>
                <a:satMod val="300000"/>
              </a:schemeClr>
            </a:gs>
            <a:gs pos="35000">
              <a:schemeClr val="accent2">
                <a:hueOff val="-150075"/>
                <a:satOff val="-425"/>
                <a:lumOff val="27975"/>
                <a:alphaOff val="0"/>
                <a:tint val="37000"/>
                <a:satMod val="300000"/>
              </a:schemeClr>
            </a:gs>
            <a:gs pos="100000">
              <a:schemeClr val="accent2">
                <a:hueOff val="-150075"/>
                <a:satOff val="-425"/>
                <a:lumOff val="2797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2060"/>
              </a:solidFill>
              <a:latin typeface="Calibri" panose="020F0502020204030204" pitchFamily="34" charset="0"/>
              <a:cs typeface="Calibri" panose="020F0502020204030204" pitchFamily="34" charset="0"/>
            </a:rPr>
            <a:t>We will speak (post) about learners, educators and leaders respectfully, supportively, and positively at all times – as if they are in our midst during our discussion. We will focus on their assets and capabilities as we strive to address gaps or concerns. </a:t>
          </a:r>
        </a:p>
      </dsp:txBody>
      <dsp:txXfrm>
        <a:off x="899" y="2746846"/>
        <a:ext cx="3509077" cy="2105446"/>
      </dsp:txXfrm>
    </dsp:sp>
    <dsp:sp modelId="{CE1F03B6-3B5B-4108-92C3-23F18849524B}">
      <dsp:nvSpPr>
        <dsp:cNvPr id="0" name=""/>
        <dsp:cNvSpPr/>
      </dsp:nvSpPr>
      <dsp:spPr>
        <a:xfrm>
          <a:off x="3860884" y="2746846"/>
          <a:ext cx="3509077" cy="2105446"/>
        </a:xfrm>
        <a:prstGeom prst="rect">
          <a:avLst/>
        </a:prstGeom>
        <a:gradFill rotWithShape="0">
          <a:gsLst>
            <a:gs pos="0">
              <a:schemeClr val="accent2">
                <a:hueOff val="-225113"/>
                <a:satOff val="-637"/>
                <a:lumOff val="41962"/>
                <a:alphaOff val="0"/>
                <a:tint val="50000"/>
                <a:satMod val="300000"/>
              </a:schemeClr>
            </a:gs>
            <a:gs pos="35000">
              <a:schemeClr val="accent2">
                <a:hueOff val="-225113"/>
                <a:satOff val="-637"/>
                <a:lumOff val="41962"/>
                <a:alphaOff val="0"/>
                <a:tint val="37000"/>
                <a:satMod val="300000"/>
              </a:schemeClr>
            </a:gs>
            <a:gs pos="100000">
              <a:schemeClr val="accent2">
                <a:hueOff val="-225113"/>
                <a:satOff val="-637"/>
                <a:lumOff val="4196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2060"/>
              </a:solidFill>
              <a:latin typeface="Calibri" panose="020F0502020204030204" pitchFamily="34" charset="0"/>
              <a:cs typeface="Calibri" panose="020F0502020204030204" pitchFamily="34" charset="0"/>
            </a:rPr>
            <a:t>We will never speak (post) from the place of evaluation – positively or negatively – about our individual results; instead, we will speak of (post about) which areas of professional development use, which subgroups, and which research based best practices are required to support continued learning. </a:t>
          </a:r>
        </a:p>
      </dsp:txBody>
      <dsp:txXfrm>
        <a:off x="3860884" y="2746846"/>
        <a:ext cx="3509077" cy="2105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4D2E7-A841-4BA5-A46B-33306915FC94}">
      <dsp:nvSpPr>
        <dsp:cNvPr id="0" name=""/>
        <dsp:cNvSpPr/>
      </dsp:nvSpPr>
      <dsp:spPr>
        <a:xfrm>
          <a:off x="0" y="0"/>
          <a:ext cx="8448954" cy="3512635"/>
        </a:xfrm>
        <a:prstGeom prst="roundRect">
          <a:avLst>
            <a:gd name="adj" fmla="val 10000"/>
          </a:avLst>
        </a:prstGeom>
        <a:solidFill>
          <a:srgbClr val="CCFF99"/>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rgbClr val="002060"/>
              </a:solidFill>
              <a:latin typeface="Calibri" panose="020F0502020204030204" pitchFamily="34" charset="0"/>
              <a:cs typeface="Calibri" panose="020F0502020204030204" pitchFamily="34" charset="0"/>
            </a:rPr>
            <a:t>Effective teams ensure that each team member has a </a:t>
          </a:r>
          <a:r>
            <a:rPr lang="en-US" sz="2400" b="1" kern="1200" dirty="0">
              <a:solidFill>
                <a:srgbClr val="002060"/>
              </a:solidFill>
              <a:latin typeface="Calibri" panose="020F0502020204030204" pitchFamily="34" charset="0"/>
              <a:cs typeface="Calibri" panose="020F0502020204030204" pitchFamily="34" charset="0"/>
            </a:rPr>
            <a:t>clearly defined role and has the capacity to perform their role</a:t>
          </a:r>
          <a:r>
            <a:rPr lang="en-US" sz="2400" b="0" kern="1200" dirty="0">
              <a:solidFill>
                <a:srgbClr val="002060"/>
              </a:solidFill>
              <a:latin typeface="Calibri" panose="020F0502020204030204" pitchFamily="34" charset="0"/>
              <a:cs typeface="Calibri" panose="020F0502020204030204" pitchFamily="34" charset="0"/>
            </a:rPr>
            <a:t>.</a:t>
          </a:r>
        </a:p>
      </dsp:txBody>
      <dsp:txXfrm>
        <a:off x="0" y="0"/>
        <a:ext cx="8448954" cy="1053790"/>
      </dsp:txXfrm>
    </dsp:sp>
    <dsp:sp modelId="{A86C795C-1B83-4BA4-BC5C-48A6B6267680}">
      <dsp:nvSpPr>
        <dsp:cNvPr id="0" name=""/>
        <dsp:cNvSpPr/>
      </dsp:nvSpPr>
      <dsp:spPr>
        <a:xfrm>
          <a:off x="844895" y="1053876"/>
          <a:ext cx="6759163" cy="511716"/>
        </a:xfrm>
        <a:prstGeom prst="roundRect">
          <a:avLst>
            <a:gd name="adj" fmla="val 10000"/>
          </a:avLst>
        </a:prstGeom>
        <a:gradFill rotWithShape="0">
          <a:gsLst>
            <a:gs pos="0">
              <a:schemeClr val="accent3">
                <a:shade val="80000"/>
                <a:hueOff val="0"/>
                <a:satOff val="0"/>
                <a:lumOff val="0"/>
                <a:alphaOff val="0"/>
                <a:tint val="50000"/>
                <a:satMod val="300000"/>
              </a:schemeClr>
            </a:gs>
            <a:gs pos="35000">
              <a:schemeClr val="accent3">
                <a:shade val="80000"/>
                <a:hueOff val="0"/>
                <a:satOff val="0"/>
                <a:lumOff val="0"/>
                <a:alphaOff val="0"/>
                <a:tint val="37000"/>
                <a:satMod val="300000"/>
              </a:schemeClr>
            </a:gs>
            <a:gs pos="100000">
              <a:schemeClr val="accent3">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rgbClr val="002060"/>
              </a:solidFill>
              <a:latin typeface="Calibri" panose="020F0502020204030204" pitchFamily="34" charset="0"/>
              <a:cs typeface="Calibri" panose="020F0502020204030204" pitchFamily="34" charset="0"/>
            </a:rPr>
            <a:t>Team Leader</a:t>
          </a:r>
        </a:p>
      </dsp:txBody>
      <dsp:txXfrm>
        <a:off x="859883" y="1068864"/>
        <a:ext cx="6729187" cy="481740"/>
      </dsp:txXfrm>
    </dsp:sp>
    <dsp:sp modelId="{ABA241C1-8F75-4DE4-ACBA-D6D3CC2713B9}">
      <dsp:nvSpPr>
        <dsp:cNvPr id="0" name=""/>
        <dsp:cNvSpPr/>
      </dsp:nvSpPr>
      <dsp:spPr>
        <a:xfrm>
          <a:off x="844895" y="1644317"/>
          <a:ext cx="6759163" cy="511716"/>
        </a:xfrm>
        <a:prstGeom prst="roundRect">
          <a:avLst>
            <a:gd name="adj" fmla="val 10000"/>
          </a:avLst>
        </a:prstGeom>
        <a:gradFill rotWithShape="0">
          <a:gsLst>
            <a:gs pos="0">
              <a:schemeClr val="accent3">
                <a:shade val="80000"/>
                <a:hueOff val="42441"/>
                <a:satOff val="4420"/>
                <a:lumOff val="5698"/>
                <a:alphaOff val="0"/>
                <a:tint val="50000"/>
                <a:satMod val="300000"/>
              </a:schemeClr>
            </a:gs>
            <a:gs pos="35000">
              <a:schemeClr val="accent3">
                <a:shade val="80000"/>
                <a:hueOff val="42441"/>
                <a:satOff val="4420"/>
                <a:lumOff val="5698"/>
                <a:alphaOff val="0"/>
                <a:tint val="37000"/>
                <a:satMod val="300000"/>
              </a:schemeClr>
            </a:gs>
            <a:gs pos="100000">
              <a:schemeClr val="accent3">
                <a:shade val="80000"/>
                <a:hueOff val="42441"/>
                <a:satOff val="4420"/>
                <a:lumOff val="569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rgbClr val="002060"/>
              </a:solidFill>
              <a:latin typeface="Calibri" panose="020F0502020204030204" pitchFamily="34" charset="0"/>
              <a:cs typeface="Calibri" panose="020F0502020204030204" pitchFamily="34" charset="0"/>
            </a:rPr>
            <a:t>Meeting Facilitator</a:t>
          </a:r>
        </a:p>
      </dsp:txBody>
      <dsp:txXfrm>
        <a:off x="859883" y="1659305"/>
        <a:ext cx="6729187" cy="481740"/>
      </dsp:txXfrm>
    </dsp:sp>
    <dsp:sp modelId="{5F80B18D-6230-4FF7-A334-E46E866B95EF}">
      <dsp:nvSpPr>
        <dsp:cNvPr id="0" name=""/>
        <dsp:cNvSpPr/>
      </dsp:nvSpPr>
      <dsp:spPr>
        <a:xfrm>
          <a:off x="844895" y="2234759"/>
          <a:ext cx="6759163" cy="511716"/>
        </a:xfrm>
        <a:prstGeom prst="roundRect">
          <a:avLst>
            <a:gd name="adj" fmla="val 10000"/>
          </a:avLst>
        </a:prstGeom>
        <a:gradFill rotWithShape="0">
          <a:gsLst>
            <a:gs pos="0">
              <a:schemeClr val="accent3">
                <a:shade val="80000"/>
                <a:hueOff val="84883"/>
                <a:satOff val="8840"/>
                <a:lumOff val="11395"/>
                <a:alphaOff val="0"/>
                <a:tint val="50000"/>
                <a:satMod val="300000"/>
              </a:schemeClr>
            </a:gs>
            <a:gs pos="35000">
              <a:schemeClr val="accent3">
                <a:shade val="80000"/>
                <a:hueOff val="84883"/>
                <a:satOff val="8840"/>
                <a:lumOff val="11395"/>
                <a:alphaOff val="0"/>
                <a:tint val="37000"/>
                <a:satMod val="300000"/>
              </a:schemeClr>
            </a:gs>
            <a:gs pos="100000">
              <a:schemeClr val="accent3">
                <a:shade val="80000"/>
                <a:hueOff val="84883"/>
                <a:satOff val="8840"/>
                <a:lumOff val="1139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rgbClr val="002060"/>
              </a:solidFill>
              <a:latin typeface="Calibri" panose="020F0502020204030204" pitchFamily="34" charset="0"/>
              <a:cs typeface="Calibri" panose="020F0502020204030204" pitchFamily="34" charset="0"/>
            </a:rPr>
            <a:t>Data Coordinator</a:t>
          </a:r>
        </a:p>
      </dsp:txBody>
      <dsp:txXfrm>
        <a:off x="859883" y="2249747"/>
        <a:ext cx="6729187" cy="481740"/>
      </dsp:txXfrm>
    </dsp:sp>
    <dsp:sp modelId="{3CC34DCE-FFA5-42CE-B41E-D001C61AA7F3}">
      <dsp:nvSpPr>
        <dsp:cNvPr id="0" name=""/>
        <dsp:cNvSpPr/>
      </dsp:nvSpPr>
      <dsp:spPr>
        <a:xfrm>
          <a:off x="844895" y="2825201"/>
          <a:ext cx="6759163" cy="511716"/>
        </a:xfrm>
        <a:prstGeom prst="roundRect">
          <a:avLst>
            <a:gd name="adj" fmla="val 10000"/>
          </a:avLst>
        </a:prstGeom>
        <a:gradFill rotWithShape="0">
          <a:gsLst>
            <a:gs pos="0">
              <a:schemeClr val="accent3">
                <a:shade val="80000"/>
                <a:hueOff val="127324"/>
                <a:satOff val="13260"/>
                <a:lumOff val="17093"/>
                <a:alphaOff val="0"/>
                <a:tint val="50000"/>
                <a:satMod val="300000"/>
              </a:schemeClr>
            </a:gs>
            <a:gs pos="35000">
              <a:schemeClr val="accent3">
                <a:shade val="80000"/>
                <a:hueOff val="127324"/>
                <a:satOff val="13260"/>
                <a:lumOff val="17093"/>
                <a:alphaOff val="0"/>
                <a:tint val="37000"/>
                <a:satMod val="300000"/>
              </a:schemeClr>
            </a:gs>
            <a:gs pos="100000">
              <a:schemeClr val="accent3">
                <a:shade val="80000"/>
                <a:hueOff val="127324"/>
                <a:satOff val="13260"/>
                <a:lumOff val="1709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rgbClr val="002060"/>
              </a:solidFill>
              <a:latin typeface="Calibri" panose="020F0502020204030204" pitchFamily="34" charset="0"/>
              <a:cs typeface="Calibri" panose="020F0502020204030204" pitchFamily="34" charset="0"/>
            </a:rPr>
            <a:t>Note Taker</a:t>
          </a:r>
        </a:p>
      </dsp:txBody>
      <dsp:txXfrm>
        <a:off x="859883" y="2840189"/>
        <a:ext cx="6729187" cy="4817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D2612-19DD-46DB-B599-6FAF671E6070}">
      <dsp:nvSpPr>
        <dsp:cNvPr id="0" name=""/>
        <dsp:cNvSpPr/>
      </dsp:nvSpPr>
      <dsp:spPr>
        <a:xfrm>
          <a:off x="0" y="242206"/>
          <a:ext cx="7793944" cy="402195"/>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02060"/>
              </a:solidFill>
              <a:latin typeface="Calibri" panose="020F0502020204030204" pitchFamily="34" charset="0"/>
              <a:cs typeface="Calibri" panose="020F0502020204030204" pitchFamily="34" charset="0"/>
            </a:rPr>
            <a:t>Team regularly meets, more when rates are higher</a:t>
          </a:r>
        </a:p>
      </dsp:txBody>
      <dsp:txXfrm>
        <a:off x="19634" y="261840"/>
        <a:ext cx="7754676" cy="362927"/>
      </dsp:txXfrm>
    </dsp:sp>
    <dsp:sp modelId="{E6D3B816-5560-4672-AF4D-2C9BC216DA12}">
      <dsp:nvSpPr>
        <dsp:cNvPr id="0" name=""/>
        <dsp:cNvSpPr/>
      </dsp:nvSpPr>
      <dsp:spPr>
        <a:xfrm>
          <a:off x="0" y="644401"/>
          <a:ext cx="7793944" cy="1059840"/>
        </a:xfrm>
        <a:prstGeom prst="rect">
          <a:avLst/>
        </a:prstGeom>
        <a:solidFill>
          <a:srgbClr val="CCFF99"/>
        </a:solidFill>
        <a:ln>
          <a:noFill/>
        </a:ln>
        <a:effectLst/>
      </dsp:spPr>
      <dsp:style>
        <a:lnRef idx="0">
          <a:scrgbClr r="0" g="0" b="0"/>
        </a:lnRef>
        <a:fillRef idx="0">
          <a:scrgbClr r="0" g="0" b="0"/>
        </a:fillRef>
        <a:effectRef idx="0">
          <a:scrgbClr r="0" g="0" b="0"/>
        </a:effectRef>
        <a:fontRef idx="minor"/>
      </dsp:style>
      <dsp:txBody>
        <a:bodyPr spcFirstLastPara="0" vert="horz" wrap="square" lIns="24745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rgbClr val="002060"/>
              </a:solidFill>
              <a:latin typeface="Calibri" panose="020F0502020204030204" pitchFamily="34" charset="0"/>
              <a:cs typeface="Calibri" panose="020F0502020204030204" pitchFamily="34" charset="0"/>
            </a:rPr>
            <a:t>The </a:t>
          </a:r>
          <a:r>
            <a:rPr lang="en-US" sz="2000" b="1" kern="1200" dirty="0">
              <a:solidFill>
                <a:srgbClr val="002060"/>
              </a:solidFill>
              <a:latin typeface="Calibri" panose="020F0502020204030204" pitchFamily="34" charset="0"/>
              <a:cs typeface="Calibri" panose="020F0502020204030204" pitchFamily="34" charset="0"/>
            </a:rPr>
            <a:t>team should meet regularly </a:t>
          </a:r>
          <a:r>
            <a:rPr lang="en-US" sz="2000" kern="1200" dirty="0">
              <a:solidFill>
                <a:srgbClr val="002060"/>
              </a:solidFill>
              <a:latin typeface="Calibri" panose="020F0502020204030204" pitchFamily="34" charset="0"/>
              <a:cs typeface="Calibri" panose="020F0502020204030204" pitchFamily="34" charset="0"/>
            </a:rPr>
            <a:t>(ideally weekly when chronic absence rates exceed 10%) to review the school’s attendance data and coordinate schoolwide efforts to reduce chronic absence</a:t>
          </a:r>
        </a:p>
      </dsp:txBody>
      <dsp:txXfrm>
        <a:off x="0" y="644401"/>
        <a:ext cx="7793944" cy="1059840"/>
      </dsp:txXfrm>
    </dsp:sp>
    <dsp:sp modelId="{2A85BE30-0AE6-4B88-98B3-3F9FD9E51679}">
      <dsp:nvSpPr>
        <dsp:cNvPr id="0" name=""/>
        <dsp:cNvSpPr/>
      </dsp:nvSpPr>
      <dsp:spPr>
        <a:xfrm>
          <a:off x="0" y="1704241"/>
          <a:ext cx="7793944" cy="37936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02060"/>
              </a:solidFill>
              <a:latin typeface="Calibri" panose="020F0502020204030204" pitchFamily="34" charset="0"/>
              <a:cs typeface="Calibri" panose="020F0502020204030204" pitchFamily="34" charset="0"/>
            </a:rPr>
            <a:t> Every meeting includes time for strategy monitoring</a:t>
          </a:r>
        </a:p>
      </dsp:txBody>
      <dsp:txXfrm>
        <a:off x="18519" y="1722760"/>
        <a:ext cx="7756906" cy="342322"/>
      </dsp:txXfrm>
    </dsp:sp>
    <dsp:sp modelId="{72993E03-33B2-4E52-961F-0D44844F393A}">
      <dsp:nvSpPr>
        <dsp:cNvPr id="0" name=""/>
        <dsp:cNvSpPr/>
      </dsp:nvSpPr>
      <dsp:spPr>
        <a:xfrm>
          <a:off x="0" y="2083601"/>
          <a:ext cx="7793944" cy="1192320"/>
        </a:xfrm>
        <a:prstGeom prst="rect">
          <a:avLst/>
        </a:prstGeom>
        <a:solidFill>
          <a:srgbClr val="CCFF99"/>
        </a:solidFill>
        <a:ln>
          <a:noFill/>
        </a:ln>
        <a:effectLst/>
      </dsp:spPr>
      <dsp:style>
        <a:lnRef idx="0">
          <a:scrgbClr r="0" g="0" b="0"/>
        </a:lnRef>
        <a:fillRef idx="0">
          <a:scrgbClr r="0" g="0" b="0"/>
        </a:fillRef>
        <a:effectRef idx="0">
          <a:scrgbClr r="0" g="0" b="0"/>
        </a:effectRef>
        <a:fontRef idx="minor"/>
      </dsp:style>
      <dsp:txBody>
        <a:bodyPr spcFirstLastPara="0" vert="horz" wrap="square" lIns="24745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solidFill>
                <a:srgbClr val="002060"/>
              </a:solidFill>
              <a:latin typeface="Calibri" panose="020F0502020204030204" pitchFamily="34" charset="0"/>
              <a:cs typeface="Calibri" panose="020F0502020204030204" pitchFamily="34" charset="0"/>
            </a:rPr>
            <a:t>The team agenda should </a:t>
          </a:r>
          <a:r>
            <a:rPr lang="en-US" sz="2000" b="1" kern="1200" dirty="0">
              <a:solidFill>
                <a:srgbClr val="002060"/>
              </a:solidFill>
              <a:latin typeface="Calibri" panose="020F0502020204030204" pitchFamily="34" charset="0"/>
              <a:cs typeface="Calibri" panose="020F0502020204030204" pitchFamily="34" charset="0"/>
            </a:rPr>
            <a:t>ensure that there is time to review and monitor the team’s attendance strategy </a:t>
          </a:r>
          <a:r>
            <a:rPr lang="en-US" sz="2000" kern="1200" dirty="0">
              <a:solidFill>
                <a:srgbClr val="002060"/>
              </a:solidFill>
              <a:latin typeface="Calibri" panose="020F0502020204030204" pitchFamily="34" charset="0"/>
              <a:cs typeface="Calibri" panose="020F0502020204030204" pitchFamily="34" charset="0"/>
            </a:rPr>
            <a:t>so that the team does not become overly focused on individual students with the highest levels of absence</a:t>
          </a:r>
        </a:p>
      </dsp:txBody>
      <dsp:txXfrm>
        <a:off x="0" y="2083601"/>
        <a:ext cx="7793944" cy="11923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B4168-9DAE-4C39-967B-68241047D02C}">
      <dsp:nvSpPr>
        <dsp:cNvPr id="0" name=""/>
        <dsp:cNvSpPr/>
      </dsp:nvSpPr>
      <dsp:spPr>
        <a:xfrm>
          <a:off x="0" y="435006"/>
          <a:ext cx="2683174" cy="160990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C00000"/>
              </a:solidFill>
              <a:latin typeface="Calibri" panose="020F0502020204030204" pitchFamily="34" charset="0"/>
              <a:cs typeface="Calibri" panose="020F0502020204030204" pitchFamily="34" charset="0"/>
            </a:rPr>
            <a:t>×</a:t>
          </a:r>
          <a:r>
            <a:rPr lang="en-US" sz="1600" b="1" kern="1200" dirty="0">
              <a:solidFill>
                <a:srgbClr val="002060"/>
              </a:solidFill>
              <a:latin typeface="Calibri" panose="020F0502020204030204" pitchFamily="34" charset="0"/>
              <a:cs typeface="Calibri" panose="020F0502020204030204" pitchFamily="34" charset="0"/>
            </a:rPr>
            <a:t> Establish a team that operates in isolation</a:t>
          </a:r>
        </a:p>
      </dsp:txBody>
      <dsp:txXfrm>
        <a:off x="0" y="435006"/>
        <a:ext cx="2683174" cy="1609904"/>
      </dsp:txXfrm>
    </dsp:sp>
    <dsp:sp modelId="{CD8BD60A-3517-41E5-B736-9711EAD6AC33}">
      <dsp:nvSpPr>
        <dsp:cNvPr id="0" name=""/>
        <dsp:cNvSpPr/>
      </dsp:nvSpPr>
      <dsp:spPr>
        <a:xfrm>
          <a:off x="2951491" y="435006"/>
          <a:ext cx="2683174" cy="160990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C00000"/>
              </a:solidFill>
              <a:latin typeface="Calibri" panose="020F0502020204030204" pitchFamily="34" charset="0"/>
              <a:ea typeface="+mn-ea"/>
              <a:cs typeface="Calibri" panose="020F0502020204030204" pitchFamily="34" charset="0"/>
            </a:rPr>
            <a:t>×</a:t>
          </a:r>
          <a:r>
            <a:rPr lang="en-US" sz="1600" b="1" kern="1200" dirty="0">
              <a:solidFill>
                <a:srgbClr val="002060"/>
              </a:solidFill>
              <a:latin typeface="Calibri" panose="020F0502020204030204" pitchFamily="34" charset="0"/>
              <a:cs typeface="Calibri" panose="020F0502020204030204" pitchFamily="34" charset="0"/>
            </a:rPr>
            <a:t> Fail to rally the whole school to support prevention and early intervention</a:t>
          </a:r>
        </a:p>
      </dsp:txBody>
      <dsp:txXfrm>
        <a:off x="2951491" y="435006"/>
        <a:ext cx="2683174" cy="1609904"/>
      </dsp:txXfrm>
    </dsp:sp>
    <dsp:sp modelId="{D99313B6-8783-49D9-B345-578BC67F4A58}">
      <dsp:nvSpPr>
        <dsp:cNvPr id="0" name=""/>
        <dsp:cNvSpPr/>
      </dsp:nvSpPr>
      <dsp:spPr>
        <a:xfrm>
          <a:off x="5902983" y="435006"/>
          <a:ext cx="2683174" cy="160990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C00000"/>
              </a:solidFill>
              <a:latin typeface="Calibri" panose="020F0502020204030204" pitchFamily="34" charset="0"/>
              <a:cs typeface="Calibri" panose="020F0502020204030204" pitchFamily="34" charset="0"/>
            </a:rPr>
            <a:t>× </a:t>
          </a:r>
          <a:r>
            <a:rPr lang="en-US" sz="1600" b="1" kern="1200" dirty="0">
              <a:solidFill>
                <a:srgbClr val="002060"/>
              </a:solidFill>
              <a:latin typeface="Calibri" panose="020F0502020204030204" pitchFamily="34" charset="0"/>
              <a:cs typeface="Calibri" panose="020F0502020204030204" pitchFamily="34" charset="0"/>
            </a:rPr>
            <a:t>Focus only on students with the most absences</a:t>
          </a:r>
        </a:p>
      </dsp:txBody>
      <dsp:txXfrm>
        <a:off x="5902983" y="435006"/>
        <a:ext cx="2683174" cy="1609904"/>
      </dsp:txXfrm>
    </dsp:sp>
    <dsp:sp modelId="{72649877-1A60-423F-A2B7-68B5E21F7EA5}">
      <dsp:nvSpPr>
        <dsp:cNvPr id="0" name=""/>
        <dsp:cNvSpPr/>
      </dsp:nvSpPr>
      <dsp:spPr>
        <a:xfrm>
          <a:off x="0" y="2313228"/>
          <a:ext cx="2683174" cy="160990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C00000"/>
              </a:solidFill>
              <a:latin typeface="Calibri" panose="020F0502020204030204" pitchFamily="34" charset="0"/>
              <a:cs typeface="Calibri" panose="020F0502020204030204" pitchFamily="34" charset="0"/>
            </a:rPr>
            <a:t>×</a:t>
          </a:r>
          <a:r>
            <a:rPr lang="en-US" sz="1600" b="1" kern="1200" dirty="0">
              <a:solidFill>
                <a:srgbClr val="002060"/>
              </a:solidFill>
              <a:latin typeface="Calibri" panose="020F0502020204030204" pitchFamily="34" charset="0"/>
              <a:cs typeface="Calibri" panose="020F0502020204030204" pitchFamily="34" charset="0"/>
            </a:rPr>
            <a:t> Case management as the sole strategy</a:t>
          </a:r>
        </a:p>
      </dsp:txBody>
      <dsp:txXfrm>
        <a:off x="0" y="2313228"/>
        <a:ext cx="2683174" cy="1609904"/>
      </dsp:txXfrm>
    </dsp:sp>
    <dsp:sp modelId="{820468D6-B7BC-4D03-BA23-13F1E66E203B}">
      <dsp:nvSpPr>
        <dsp:cNvPr id="0" name=""/>
        <dsp:cNvSpPr/>
      </dsp:nvSpPr>
      <dsp:spPr>
        <a:xfrm>
          <a:off x="2951491" y="2313228"/>
          <a:ext cx="2683174" cy="160990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C00000"/>
              </a:solidFill>
              <a:latin typeface="Calibri" panose="020F0502020204030204" pitchFamily="34" charset="0"/>
              <a:cs typeface="Calibri" panose="020F0502020204030204" pitchFamily="34" charset="0"/>
            </a:rPr>
            <a:t>×</a:t>
          </a:r>
          <a:r>
            <a:rPr lang="en-US" sz="1600" b="1" kern="1200" dirty="0">
              <a:solidFill>
                <a:srgbClr val="002060"/>
              </a:solidFill>
              <a:latin typeface="Calibri" panose="020F0502020204030204" pitchFamily="34" charset="0"/>
              <a:cs typeface="Calibri" panose="020F0502020204030204" pitchFamily="34" charset="0"/>
            </a:rPr>
            <a:t> Jumping to solutions without sufficient understanding of factors behind absences</a:t>
          </a:r>
        </a:p>
      </dsp:txBody>
      <dsp:txXfrm>
        <a:off x="2951491" y="2313228"/>
        <a:ext cx="2683174" cy="1609904"/>
      </dsp:txXfrm>
    </dsp:sp>
    <dsp:sp modelId="{45241AF5-685D-4103-AF99-EFFC5FD3CD4A}">
      <dsp:nvSpPr>
        <dsp:cNvPr id="0" name=""/>
        <dsp:cNvSpPr/>
      </dsp:nvSpPr>
      <dsp:spPr>
        <a:xfrm>
          <a:off x="5902983" y="2313228"/>
          <a:ext cx="2683174" cy="160990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C00000"/>
              </a:solidFill>
              <a:latin typeface="Calibri" panose="020F0502020204030204" pitchFamily="34" charset="0"/>
              <a:cs typeface="Calibri" panose="020F0502020204030204" pitchFamily="34" charset="0"/>
            </a:rPr>
            <a:t>×</a:t>
          </a:r>
          <a:r>
            <a:rPr lang="en-US" sz="1600" b="1" kern="1200" dirty="0">
              <a:solidFill>
                <a:srgbClr val="002060"/>
              </a:solidFill>
              <a:latin typeface="Calibri" panose="020F0502020204030204" pitchFamily="34" charset="0"/>
              <a:cs typeface="Calibri" panose="020F0502020204030204" pitchFamily="34" charset="0"/>
            </a:rPr>
            <a:t> Team composition does not reflect the demographics, perspectives or cultural realities of the student population</a:t>
          </a:r>
        </a:p>
      </dsp:txBody>
      <dsp:txXfrm>
        <a:off x="5902983" y="2313228"/>
        <a:ext cx="2683174" cy="16099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B3EA1-09A5-4C76-971E-2F66D41CDA14}">
      <dsp:nvSpPr>
        <dsp:cNvPr id="0" name=""/>
        <dsp:cNvSpPr/>
      </dsp:nvSpPr>
      <dsp:spPr>
        <a:xfrm>
          <a:off x="0" y="48526"/>
          <a:ext cx="8357908" cy="6926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002060"/>
              </a:solidFill>
              <a:latin typeface="Calibri"/>
              <a:ea typeface="Calibri"/>
              <a:cs typeface="Calibri"/>
            </a:rPr>
            <a:t>Welcome</a:t>
          </a:r>
        </a:p>
      </dsp:txBody>
      <dsp:txXfrm>
        <a:off x="33812" y="82338"/>
        <a:ext cx="8290284" cy="625016"/>
      </dsp:txXfrm>
    </dsp:sp>
    <dsp:sp modelId="{7EA43CF0-819C-484D-B40A-61BEA2610395}">
      <dsp:nvSpPr>
        <dsp:cNvPr id="0" name=""/>
        <dsp:cNvSpPr/>
      </dsp:nvSpPr>
      <dsp:spPr>
        <a:xfrm>
          <a:off x="0" y="847726"/>
          <a:ext cx="8357908" cy="6926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rgbClr val="002060"/>
              </a:solidFill>
              <a:latin typeface="Calibri"/>
              <a:ea typeface="Calibri"/>
              <a:cs typeface="Calibri"/>
            </a:rPr>
            <a:t>Continuous Growth &amp; Improvement</a:t>
          </a:r>
        </a:p>
      </dsp:txBody>
      <dsp:txXfrm>
        <a:off x="33812" y="881538"/>
        <a:ext cx="8290284" cy="625016"/>
      </dsp:txXfrm>
    </dsp:sp>
    <dsp:sp modelId="{9411D2D4-F306-4A19-AB88-FAA18962616A}">
      <dsp:nvSpPr>
        <dsp:cNvPr id="0" name=""/>
        <dsp:cNvSpPr/>
      </dsp:nvSpPr>
      <dsp:spPr>
        <a:xfrm>
          <a:off x="0" y="1646926"/>
          <a:ext cx="8357908" cy="6926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002060"/>
              </a:solidFill>
              <a:latin typeface="Calibri"/>
              <a:ea typeface="Calibri"/>
              <a:cs typeface="Calibri"/>
            </a:rPr>
            <a:t>Attendance for Success Act: Shifting to Prevention &amp; Intervention</a:t>
          </a:r>
        </a:p>
      </dsp:txBody>
      <dsp:txXfrm>
        <a:off x="33812" y="1680738"/>
        <a:ext cx="8290284" cy="625016"/>
      </dsp:txXfrm>
    </dsp:sp>
    <dsp:sp modelId="{3A300422-E221-4C6D-907F-F93BBECE6A03}">
      <dsp:nvSpPr>
        <dsp:cNvPr id="0" name=""/>
        <dsp:cNvSpPr/>
      </dsp:nvSpPr>
      <dsp:spPr>
        <a:xfrm>
          <a:off x="0" y="2446126"/>
          <a:ext cx="8357908" cy="6926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002060"/>
              </a:solidFill>
              <a:latin typeface="Calibri"/>
              <a:ea typeface="Calibri"/>
              <a:cs typeface="Calibri"/>
            </a:rPr>
            <a:t>An Effective School Team to Improve Attendance</a:t>
          </a:r>
        </a:p>
      </dsp:txBody>
      <dsp:txXfrm>
        <a:off x="33812" y="2479938"/>
        <a:ext cx="8290284" cy="625016"/>
      </dsp:txXfrm>
    </dsp:sp>
    <dsp:sp modelId="{6C0C622B-7B33-4692-9D35-156D716F3C0A}">
      <dsp:nvSpPr>
        <dsp:cNvPr id="0" name=""/>
        <dsp:cNvSpPr/>
      </dsp:nvSpPr>
      <dsp:spPr>
        <a:xfrm>
          <a:off x="0" y="3245326"/>
          <a:ext cx="8357908" cy="692640"/>
        </a:xfrm>
        <a:prstGeom prst="roundRect">
          <a:avLst/>
        </a:prstGeom>
        <a:solidFill>
          <a:srgbClr val="CCFF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002060"/>
              </a:solidFill>
              <a:latin typeface="Calibri"/>
              <a:ea typeface="Calibri"/>
              <a:cs typeface="Calibri"/>
            </a:rPr>
            <a:t>Attendance Teams at Work</a:t>
          </a:r>
        </a:p>
      </dsp:txBody>
      <dsp:txXfrm>
        <a:off x="33812" y="3279138"/>
        <a:ext cx="8290284" cy="625016"/>
      </dsp:txXfrm>
    </dsp:sp>
    <dsp:sp modelId="{A2B1C91D-EC9B-41DF-90AD-14EF65268356}">
      <dsp:nvSpPr>
        <dsp:cNvPr id="0" name=""/>
        <dsp:cNvSpPr/>
      </dsp:nvSpPr>
      <dsp:spPr>
        <a:xfrm>
          <a:off x="0" y="4044526"/>
          <a:ext cx="8357908" cy="6926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solidFill>
                <a:srgbClr val="002060"/>
              </a:solidFill>
              <a:latin typeface="Calibri"/>
              <a:cs typeface="Calibri"/>
            </a:rPr>
            <a:t>Wrap Up</a:t>
          </a:r>
        </a:p>
      </dsp:txBody>
      <dsp:txXfrm>
        <a:off x="33812" y="4078338"/>
        <a:ext cx="8290284" cy="6250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BF612-C282-4172-8214-6DB2AC0A36DF}">
      <dsp:nvSpPr>
        <dsp:cNvPr id="0" name=""/>
        <dsp:cNvSpPr/>
      </dsp:nvSpPr>
      <dsp:spPr>
        <a:xfrm rot="10800000">
          <a:off x="1642179" y="1869"/>
          <a:ext cx="5346284" cy="1182238"/>
        </a:xfrm>
        <a:prstGeom prst="homePlat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1334"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002060"/>
              </a:solidFill>
              <a:latin typeface="Calibri" panose="020F0502020204030204" pitchFamily="34" charset="0"/>
              <a:cs typeface="Calibri" panose="020F0502020204030204" pitchFamily="34" charset="0"/>
            </a:rPr>
            <a:t>Students who </a:t>
          </a:r>
          <a:r>
            <a:rPr lang="en-US" sz="1400" b="1" kern="1200">
              <a:solidFill>
                <a:srgbClr val="002060"/>
              </a:solidFill>
              <a:latin typeface="Calibri" panose="020F0502020204030204" pitchFamily="34" charset="0"/>
              <a:cs typeface="Calibri" panose="020F0502020204030204" pitchFamily="34" charset="0"/>
            </a:rPr>
            <a:t>missed 10% of school in the prior school year should be prioritized for extra outreach and support </a:t>
          </a:r>
          <a:r>
            <a:rPr lang="en-US" sz="1400" kern="1200">
              <a:solidFill>
                <a:srgbClr val="002060"/>
              </a:solidFill>
              <a:latin typeface="Calibri" panose="020F0502020204030204" pitchFamily="34" charset="0"/>
              <a:cs typeface="Calibri" panose="020F0502020204030204" pitchFamily="34" charset="0"/>
            </a:rPr>
            <a:t>for the current school year and the upcoming summer.</a:t>
          </a:r>
          <a:endParaRPr lang="en-US" sz="1400" kern="1200">
            <a:solidFill>
              <a:srgbClr val="002060"/>
            </a:solidFill>
          </a:endParaRPr>
        </a:p>
      </dsp:txBody>
      <dsp:txXfrm rot="10800000">
        <a:off x="1937738" y="1869"/>
        <a:ext cx="5050725" cy="1182238"/>
      </dsp:txXfrm>
    </dsp:sp>
    <dsp:sp modelId="{EA62493A-7A01-41CB-B467-F124FB1FC78C}">
      <dsp:nvSpPr>
        <dsp:cNvPr id="0" name=""/>
        <dsp:cNvSpPr/>
      </dsp:nvSpPr>
      <dsp:spPr>
        <a:xfrm>
          <a:off x="1051060" y="1869"/>
          <a:ext cx="1182238" cy="118223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1B551FA-41DC-4023-93DB-5BA092DFD976}">
      <dsp:nvSpPr>
        <dsp:cNvPr id="0" name=""/>
        <dsp:cNvSpPr/>
      </dsp:nvSpPr>
      <dsp:spPr>
        <a:xfrm rot="10800000">
          <a:off x="1642179" y="1537014"/>
          <a:ext cx="5346284" cy="1182238"/>
        </a:xfrm>
        <a:prstGeom prst="homePlat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1334"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002060"/>
              </a:solidFill>
              <a:latin typeface="Calibri" panose="020F0502020204030204" pitchFamily="34" charset="0"/>
              <a:cs typeface="Calibri" panose="020F0502020204030204" pitchFamily="34" charset="0"/>
            </a:rPr>
            <a:t> A </a:t>
          </a:r>
          <a:r>
            <a:rPr lang="en-US" sz="1400" b="1" kern="1200">
              <a:solidFill>
                <a:srgbClr val="002060"/>
              </a:solidFill>
              <a:latin typeface="Calibri" panose="020F0502020204030204" pitchFamily="34" charset="0"/>
              <a:cs typeface="Calibri" panose="020F0502020204030204" pitchFamily="34" charset="0"/>
            </a:rPr>
            <a:t>wealth of research shows that chronic absence in the prior year</a:t>
          </a:r>
          <a:r>
            <a:rPr lang="en-US" sz="1400" kern="1200">
              <a:solidFill>
                <a:srgbClr val="002060"/>
              </a:solidFill>
              <a:latin typeface="Calibri" panose="020F0502020204030204" pitchFamily="34" charset="0"/>
              <a:cs typeface="Calibri" panose="020F0502020204030204" pitchFamily="34" charset="0"/>
            </a:rPr>
            <a:t> indicates students, starting in kindergarten, were more likely to </a:t>
          </a:r>
          <a:r>
            <a:rPr lang="en-US" sz="1400" b="1" kern="1200">
              <a:solidFill>
                <a:srgbClr val="002060"/>
              </a:solidFill>
              <a:latin typeface="Calibri" panose="020F0502020204030204" pitchFamily="34" charset="0"/>
              <a:cs typeface="Calibri" panose="020F0502020204030204" pitchFamily="34" charset="0"/>
            </a:rPr>
            <a:t>fall behind in reading</a:t>
          </a:r>
          <a:r>
            <a:rPr lang="en-US" sz="1400" kern="1200">
              <a:solidFill>
                <a:srgbClr val="002060"/>
              </a:solidFill>
              <a:latin typeface="Calibri" panose="020F0502020204030204" pitchFamily="34" charset="0"/>
              <a:cs typeface="Calibri" panose="020F0502020204030204" pitchFamily="34" charset="0"/>
            </a:rPr>
            <a:t>, experience</a:t>
          </a:r>
          <a:r>
            <a:rPr lang="en-US" sz="1400" b="1" kern="1200">
              <a:solidFill>
                <a:srgbClr val="002060"/>
              </a:solidFill>
              <a:latin typeface="Calibri" panose="020F0502020204030204" pitchFamily="34" charset="0"/>
              <a:cs typeface="Calibri" panose="020F0502020204030204" pitchFamily="34" charset="0"/>
            </a:rPr>
            <a:t> lower achievement in middle school </a:t>
          </a:r>
          <a:r>
            <a:rPr lang="en-US" sz="1400" kern="1200">
              <a:solidFill>
                <a:srgbClr val="002060"/>
              </a:solidFill>
              <a:latin typeface="Calibri" panose="020F0502020204030204" pitchFamily="34" charset="0"/>
              <a:cs typeface="Calibri" panose="020F0502020204030204" pitchFamily="34" charset="0"/>
            </a:rPr>
            <a:t>and </a:t>
          </a:r>
          <a:r>
            <a:rPr lang="en-US" sz="1400" b="1" kern="1200">
              <a:solidFill>
                <a:srgbClr val="002060"/>
              </a:solidFill>
              <a:latin typeface="Calibri" panose="020F0502020204030204" pitchFamily="34" charset="0"/>
              <a:cs typeface="Calibri" panose="020F0502020204030204" pitchFamily="34" charset="0"/>
            </a:rPr>
            <a:t>less likely to graduate </a:t>
          </a:r>
          <a:r>
            <a:rPr lang="en-US" sz="1400" kern="1200">
              <a:solidFill>
                <a:srgbClr val="002060"/>
              </a:solidFill>
              <a:latin typeface="Calibri" panose="020F0502020204030204" pitchFamily="34" charset="0"/>
              <a:cs typeface="Calibri" panose="020F0502020204030204" pitchFamily="34" charset="0"/>
            </a:rPr>
            <a:t>from high school.</a:t>
          </a:r>
          <a:endParaRPr lang="en-US" sz="1400" kern="1200">
            <a:solidFill>
              <a:srgbClr val="002060"/>
            </a:solidFill>
          </a:endParaRPr>
        </a:p>
      </dsp:txBody>
      <dsp:txXfrm rot="10800000">
        <a:off x="1937738" y="1537014"/>
        <a:ext cx="5050725" cy="1182238"/>
      </dsp:txXfrm>
    </dsp:sp>
    <dsp:sp modelId="{9B4813DC-EC3A-45FD-BFD1-DFC8AE302C4A}">
      <dsp:nvSpPr>
        <dsp:cNvPr id="0" name=""/>
        <dsp:cNvSpPr/>
      </dsp:nvSpPr>
      <dsp:spPr>
        <a:xfrm>
          <a:off x="1051060" y="1537014"/>
          <a:ext cx="1182238" cy="118223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82508D7-BD80-40DA-8BA3-A6C25D4DF45E}">
      <dsp:nvSpPr>
        <dsp:cNvPr id="0" name=""/>
        <dsp:cNvSpPr/>
      </dsp:nvSpPr>
      <dsp:spPr>
        <a:xfrm rot="10800000">
          <a:off x="1642179" y="3072159"/>
          <a:ext cx="5346284" cy="1182238"/>
        </a:xfrm>
        <a:prstGeom prst="homePlat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1334"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002060"/>
              </a:solidFill>
              <a:latin typeface="Calibri" panose="020F0502020204030204" pitchFamily="34" charset="0"/>
              <a:cs typeface="Calibri" panose="020F0502020204030204" pitchFamily="34" charset="0"/>
            </a:rPr>
            <a:t>Keep in mind that </a:t>
          </a:r>
          <a:r>
            <a:rPr lang="en-US" sz="1400" b="1" kern="1200">
              <a:solidFill>
                <a:srgbClr val="002060"/>
              </a:solidFill>
              <a:latin typeface="Calibri" panose="020F0502020204030204" pitchFamily="34" charset="0"/>
              <a:cs typeface="Calibri" panose="020F0502020204030204" pitchFamily="34" charset="0"/>
            </a:rPr>
            <a:t>large numbers of students </a:t>
          </a:r>
          <a:r>
            <a:rPr lang="en-US" sz="1400" kern="1200">
              <a:solidFill>
                <a:srgbClr val="002060"/>
              </a:solidFill>
              <a:latin typeface="Calibri" panose="020F0502020204030204" pitchFamily="34" charset="0"/>
              <a:cs typeface="Calibri" panose="020F0502020204030204" pitchFamily="34" charset="0"/>
            </a:rPr>
            <a:t>chronically absent in a particular grade, student group or school can </a:t>
          </a:r>
          <a:r>
            <a:rPr lang="en-US" sz="1400" b="1" kern="1200">
              <a:solidFill>
                <a:srgbClr val="002060"/>
              </a:solidFill>
              <a:latin typeface="Calibri" panose="020F0502020204030204" pitchFamily="34" charset="0"/>
              <a:cs typeface="Calibri" panose="020F0502020204030204" pitchFamily="34" charset="0"/>
            </a:rPr>
            <a:t>indicate a need for intensified investments in foundational and tier 1 supports</a:t>
          </a:r>
          <a:r>
            <a:rPr lang="en-US" sz="1400" kern="1200">
              <a:solidFill>
                <a:srgbClr val="002060"/>
              </a:solidFill>
              <a:latin typeface="Calibri" panose="020F0502020204030204" pitchFamily="34" charset="0"/>
              <a:cs typeface="Calibri" panose="020F0502020204030204" pitchFamily="34" charset="0"/>
            </a:rPr>
            <a:t>, not just expanded early intervention. </a:t>
          </a:r>
          <a:endParaRPr lang="en-US" sz="1400" kern="1200">
            <a:solidFill>
              <a:srgbClr val="002060"/>
            </a:solidFill>
          </a:endParaRPr>
        </a:p>
      </dsp:txBody>
      <dsp:txXfrm rot="10800000">
        <a:off x="1937738" y="3072159"/>
        <a:ext cx="5050725" cy="1182238"/>
      </dsp:txXfrm>
    </dsp:sp>
    <dsp:sp modelId="{D9DD9FDC-8952-4155-B2A6-9185452C4411}">
      <dsp:nvSpPr>
        <dsp:cNvPr id="0" name=""/>
        <dsp:cNvSpPr/>
      </dsp:nvSpPr>
      <dsp:spPr>
        <a:xfrm>
          <a:off x="1051060" y="3072159"/>
          <a:ext cx="1182238" cy="118223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7734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8591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4390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9501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a:extLst>
            <a:ext uri="{FF2B5EF4-FFF2-40B4-BE49-F238E27FC236}">
              <a16:creationId xmlns:a16="http://schemas.microsoft.com/office/drawing/2014/main" id="{BC1C1163-299C-A22E-61BC-0F2AA6A61248}"/>
            </a:ext>
          </a:extLst>
        </p:cNvPr>
        <p:cNvGrpSpPr/>
        <p:nvPr/>
      </p:nvGrpSpPr>
      <p:grpSpPr>
        <a:xfrm>
          <a:off x="0" y="0"/>
          <a:ext cx="0" cy="0"/>
          <a:chOff x="0" y="0"/>
          <a:chExt cx="0" cy="0"/>
        </a:xfrm>
      </p:grpSpPr>
      <p:sp>
        <p:nvSpPr>
          <p:cNvPr id="682" name="Google Shape;682;g1c8274e491a_0_0:notes">
            <a:extLst>
              <a:ext uri="{FF2B5EF4-FFF2-40B4-BE49-F238E27FC236}">
                <a16:creationId xmlns:a16="http://schemas.microsoft.com/office/drawing/2014/main" id="{3DDC41AD-0AF0-9D3A-DE81-6088D0EF2552}"/>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g1c8274e491a_0_0:notes">
            <a:extLst>
              <a:ext uri="{FF2B5EF4-FFF2-40B4-BE49-F238E27FC236}">
                <a16:creationId xmlns:a16="http://schemas.microsoft.com/office/drawing/2014/main" id="{72AFBF9B-52B9-5614-88E9-6E7D61D7680F}"/>
              </a:ext>
            </a:extLst>
          </p:cNvPr>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171450" lvl="1" indent="-171450">
              <a:buChar char="•"/>
            </a:pPr>
            <a:endParaRPr lang="en-US" dirty="0"/>
          </a:p>
        </p:txBody>
      </p:sp>
      <p:sp>
        <p:nvSpPr>
          <p:cNvPr id="684" name="Google Shape;684;g1c8274e491a_0_0:notes">
            <a:extLst>
              <a:ext uri="{FF2B5EF4-FFF2-40B4-BE49-F238E27FC236}">
                <a16:creationId xmlns:a16="http://schemas.microsoft.com/office/drawing/2014/main" id="{F2185C32-82FA-BDE9-625F-034D2D148232}"/>
              </a:ext>
            </a:extLst>
          </p:cNvPr>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13</a:t>
            </a:fld>
            <a:endParaRPr/>
          </a:p>
        </p:txBody>
      </p:sp>
    </p:spTree>
    <p:extLst>
      <p:ext uri="{BB962C8B-B14F-4D97-AF65-F5344CB8AC3E}">
        <p14:creationId xmlns:p14="http://schemas.microsoft.com/office/powerpoint/2010/main" val="1021983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har char="•"/>
            </a:pPr>
            <a:r>
              <a:rPr lang="en-US"/>
              <a:t>As we have shared many times, Attendance Works is an outstanding resource of evidence based research, interventions and considerations for chronic absenteeism.</a:t>
            </a:r>
          </a:p>
          <a:p>
            <a:pPr>
              <a:buChar char="•"/>
            </a:pPr>
            <a:r>
              <a:rPr lang="en-US"/>
              <a:t>Attendance Works tells us that the students that have prior YEARS of chronic absenteeism should be prioritized for extra outreach and support</a:t>
            </a:r>
          </a:p>
          <a:p>
            <a:pPr>
              <a:buChar char="•"/>
            </a:pPr>
            <a:r>
              <a:rPr lang="en-US"/>
              <a:t>They also tell us that the students are more likely to experience lower achievement – and are less likely to graduate.</a:t>
            </a:r>
          </a:p>
          <a:p>
            <a:pPr>
              <a:buChar char="•"/>
            </a:pPr>
            <a:r>
              <a:rPr lang="en-US"/>
              <a:t>Finally, we know that they will indicate the need for intensified investments in the foundational work AS WELL AS the interventions.</a:t>
            </a:r>
          </a:p>
          <a:p>
            <a:pPr>
              <a:buChar char="•"/>
            </a:pPr>
            <a:r>
              <a:rPr lang="en-US"/>
              <a:t>Our work here today is based on this premise.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0725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we examined the students that were enrolled in our schools – and analyze how many years they are chronically absent it breaks down in this way.</a:t>
            </a:r>
          </a:p>
          <a:p>
            <a:r>
              <a:rPr lang="en-US"/>
              <a:t>Please note that this information is from 2017 – 2023. </a:t>
            </a:r>
          </a:p>
          <a:p>
            <a:r>
              <a:rPr lang="en-US"/>
              <a:t>This does NOT include the current school.</a:t>
            </a:r>
          </a:p>
          <a:p>
            <a:r>
              <a:rPr lang="en-US"/>
              <a:t>Of course, this is not telling us if these students are still chronically absent today (this current school year).</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9600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considered our currently enrolled students we thought about them in four categories. </a:t>
            </a:r>
          </a:p>
          <a:p>
            <a:pPr>
              <a:buAutoNum type="arabicPeriod"/>
            </a:pPr>
            <a:r>
              <a:rPr lang="en-US"/>
              <a:t>Students that are NOT 5+ years CA and NOT CA this year</a:t>
            </a:r>
          </a:p>
          <a:p>
            <a:pPr>
              <a:buAutoNum type="arabicPeriod"/>
            </a:pPr>
            <a:r>
              <a:rPr lang="en-US"/>
              <a:t>Students that are 5+ years CA and NOT CA this year</a:t>
            </a:r>
          </a:p>
          <a:p>
            <a:pPr>
              <a:buAutoNum type="arabicPeriod"/>
            </a:pPr>
            <a:r>
              <a:rPr lang="en-US"/>
              <a:t>Students that are NOT 5+ years CA but ARE CA this year</a:t>
            </a:r>
          </a:p>
          <a:p>
            <a:pPr>
              <a:buAutoNum type="arabicPeriod"/>
            </a:pPr>
            <a:r>
              <a:rPr lang="en-US"/>
              <a:t>Students that are 5+ years CA and ARE CA this year.</a:t>
            </a:r>
          </a:p>
          <a:p>
            <a:pPr>
              <a:buAutoNum type="arabicPeriod"/>
            </a:pPr>
            <a:r>
              <a:rPr lang="en-US"/>
              <a:t>It is important to understand that how we would approach each of these situations may be different. </a:t>
            </a:r>
          </a:p>
          <a:p>
            <a:pPr>
              <a:buAutoNum type="arabicPeriod"/>
            </a:pPr>
            <a:r>
              <a:rPr lang="en-US"/>
              <a:t>In fact, students we will want to break out some for prevention and monitoring and others for interventions.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958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har char="•"/>
            </a:pPr>
            <a:r>
              <a:rPr lang="en-US"/>
              <a:t>Today we will focus on those students that are 5+ years chronically absent. </a:t>
            </a:r>
          </a:p>
          <a:p>
            <a:pPr>
              <a:buChar char="•"/>
            </a:pPr>
            <a:r>
              <a:rPr lang="en-US"/>
              <a:t>We will consider students that need to be monitored because this year they are NOT CA and those students that require interventions because this year they continue to struggle and are still CA.</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188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first see the breakdown of ALL students. We see how this is just a very small portion of our enrolled students.</a:t>
            </a:r>
          </a:p>
          <a:p>
            <a:r>
              <a:rPr lang="en-US"/>
              <a:t>When we break the 5+ years CA students down by grade level we see that the upper elementary, middle school and early high school are all impacted. </a:t>
            </a:r>
          </a:p>
          <a:p>
            <a:r>
              <a:rPr lang="en-US"/>
              <a:t>This population is NOT just at our high schools.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878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first see the breakdown of ALL students. Again, this is a small portion – 4202 students. </a:t>
            </a:r>
          </a:p>
          <a:p>
            <a:r>
              <a:rPr lang="en-US"/>
              <a:t>When we break the 5+ years CA students down by ethnicity we see that our Hispanic and white subgroups are the highest. </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431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9037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Finally here we first see the breakdown of ALL students by commonly examined subgroups that are disadvantaged and require our assistance at all times. Again, this is a small portion – 4202 students. </a:t>
            </a:r>
          </a:p>
          <a:p>
            <a:r>
              <a:rPr lang="en-US"/>
              <a:t>When we break the 5+ years CA students down by each of these we see that our free and reduced lunch/economically disadvantaged subgroup the largest portion of this population. It is important to share that in the state 90% of this subgroup do NOT have a 5+ years of chronic absenteeism. It is just that when we drill into these 4202 they are 75% of the group. This is not what we see when we examine national data trends. It is critical that RI understand what is happening here and what barrier exist. </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3651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the last month we have worked with schools to drill into this 5+ years CA population.</a:t>
            </a:r>
          </a:p>
          <a:p>
            <a:r>
              <a:rPr lang="en-US"/>
              <a:t>We have sat with teams and thought about the four reasons for CA. As a reminder these are aversion, barriers, disengagement, and misconceptions.</a:t>
            </a:r>
          </a:p>
          <a:p>
            <a:r>
              <a:rPr lang="en-US"/>
              <a:t>At the beginning of this section we talked about the prior years CA considerations from attendance works.</a:t>
            </a:r>
          </a:p>
          <a:p>
            <a:r>
              <a:rPr lang="en-US"/>
              <a:t>To examine this group of students we turned this points into essential questions. These questions framed our analysis.</a:t>
            </a:r>
          </a:p>
          <a:p>
            <a:r>
              <a:rPr lang="en-US"/>
              <a:t>Today we have three principals with us that will outline their trends and takeaways. </a:t>
            </a:r>
          </a:p>
          <a:p>
            <a:r>
              <a:rPr lang="en-US"/>
              <a:t>I would like to thank them in advance and share how privileged I am to have them with us today.</a:t>
            </a:r>
          </a:p>
          <a:p>
            <a:r>
              <a:rPr lang="en-US"/>
              <a:t>Scituate High School Principal Michael Hassell is not only an amazing leader in his building but also across the state – as the President of RIASP he is inspiring and leading for an entire state. </a:t>
            </a:r>
          </a:p>
          <a:p>
            <a:r>
              <a:rPr lang="en-US"/>
              <a:t>He brought his team to the table for us and thoughtfully unpacked this in great detail. </a:t>
            </a:r>
          </a:p>
          <a:p>
            <a:r>
              <a:rPr lang="en-US"/>
              <a:t>Nowell Academy also has a remarkable leader with Michael Templeton. </a:t>
            </a:r>
          </a:p>
          <a:p>
            <a:r>
              <a:rPr lang="en-US"/>
              <a:t>You walk in the door and can immediately tell that they make magic happen for their students. </a:t>
            </a:r>
          </a:p>
          <a:p>
            <a:r>
              <a:rPr lang="en-US"/>
              <a:t>With a very challenging population, the lift is heavy but they think out of the box to bring success to their students– and he will share this with us. </a:t>
            </a:r>
          </a:p>
          <a:p>
            <a:r>
              <a:rPr lang="en-US"/>
              <a:t>First, we will be led off by Kimberly </a:t>
            </a:r>
            <a:r>
              <a:rPr lang="en-US" err="1"/>
              <a:t>Komocar</a:t>
            </a:r>
            <a:r>
              <a:rPr lang="en-US"/>
              <a:t> from Young Woods Elementary School in Providence. </a:t>
            </a:r>
          </a:p>
          <a:p>
            <a:r>
              <a:rPr lang="en-US"/>
              <a:t>Her systemic model is based on ensuring success for every student – and working with her attendance team is no different. They have already embedded the elements of the Act that we discussed early AND the best </a:t>
            </a:r>
            <a:r>
              <a:rPr lang="en-US" err="1"/>
              <a:t>prattices</a:t>
            </a:r>
            <a:r>
              <a:rPr lang="en-US"/>
              <a:t> from Attendance Works. </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6578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har char="•"/>
            </a:pPr>
            <a:r>
              <a:rPr lang="en-US"/>
              <a:t>Before I pass this off to Kim, I wanted to share what is on her whiteboard in her office –and where her Attendance Team meets.</a:t>
            </a:r>
          </a:p>
          <a:p>
            <a:pPr>
              <a:buChar char="•"/>
            </a:pPr>
            <a:r>
              <a:rPr lang="en-US"/>
              <a:t>This outlines the connections to all of her main bodies of work.</a:t>
            </a:r>
          </a:p>
          <a:p>
            <a:pPr>
              <a:buChar char="•"/>
            </a:pPr>
            <a:r>
              <a:rPr lang="en-US"/>
              <a:t>We see here attendance team in the center – as part of their beating heart!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0643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8134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Takeaways &amp; Trends</a:t>
            </a:r>
          </a:p>
          <a:p>
            <a:r>
              <a:rPr lang="en-US"/>
              <a:t>There is a need to have access to the prior year’s CA data by students for principals and teams at the beginning of the year. This will allow them to provide monitoring. It is also critical to the MTSS process to have this level of information for part of the screening process.</a:t>
            </a:r>
          </a:p>
          <a:p>
            <a:r>
              <a:rPr lang="en-US"/>
              <a:t>The process and needs – while this is focused on tier 3 students, we need to have all tiers in place for them to be successful. This year it began with an audit of what was in place and making sure that all critical areas were available at every level (see pyramid).</a:t>
            </a:r>
          </a:p>
          <a:p>
            <a:r>
              <a:rPr lang="en-US"/>
              <a:t>It is critical to have systems in place because otherwise we miss student and not be able to ensure success for all students.</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4536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Takeaways &amp; Trends</a:t>
            </a:r>
          </a:p>
          <a:p>
            <a:r>
              <a:rPr lang="en-US"/>
              <a:t>There is a stigma with seeking social-emotional/mental health supports</a:t>
            </a:r>
          </a:p>
          <a:p>
            <a:r>
              <a:rPr lang="en-US"/>
              <a:t>Mental health supports (wrap-around – IE Tides) are not often available locally. Students and families need to travel 2 to 3 towns away. This is another barrier</a:t>
            </a:r>
          </a:p>
          <a:p>
            <a:r>
              <a:rPr lang="en-US"/>
              <a:t>Counselors and mental health professionals. do not want to become the attendance police and be the only ones to have difficult conversation with parents about needing to bring their child to school.</a:t>
            </a:r>
          </a:p>
          <a:p>
            <a:r>
              <a:rPr lang="en-US"/>
              <a:t>There are not enough resources in the school for mental health support – for example, sharing across the high school and middle school.</a:t>
            </a:r>
          </a:p>
          <a:p>
            <a:r>
              <a:rPr lang="en-US"/>
              <a:t>While making up work and retakes is best practice this also gives the message that it is okay to miss the work initially. </a:t>
            </a:r>
          </a:p>
          <a:p>
            <a:r>
              <a:rPr lang="en-US"/>
              <a:t>Policy and legislation will help. Need to make sure that policy and data practices are implemented with fidelity.</a:t>
            </a:r>
          </a:p>
          <a:p>
            <a:endParaRPr lang="en-US"/>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0831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Takeaways &amp; Trends</a:t>
            </a:r>
          </a:p>
          <a:p>
            <a:r>
              <a:rPr lang="en-US"/>
              <a:t>Each student needs to be individually analyzed and then have a specific plan outlined to meet their needs. It is like writing an IEP for each student.</a:t>
            </a:r>
          </a:p>
          <a:p>
            <a:r>
              <a:rPr lang="en-US"/>
              <a:t>Staff member is each assigned a student and helps to encourage their attendance. They make phone calls home to them on the day they miss.</a:t>
            </a:r>
          </a:p>
          <a:p>
            <a:r>
              <a:rPr lang="en-US"/>
              <a:t>A large focus on incentives.</a:t>
            </a:r>
          </a:p>
          <a:p>
            <a:r>
              <a:rPr lang="en-US"/>
              <a:t>Strong attendance team oversees this work.</a:t>
            </a:r>
          </a:p>
          <a:p>
            <a:r>
              <a:rPr lang="en-US"/>
              <a:t>Most students are chronically absent for multiple years. There is a need for more partnerships. </a:t>
            </a:r>
          </a:p>
          <a:p>
            <a:r>
              <a:rPr lang="en-US"/>
              <a:t>The entire schedule is developed so that if a student misses school then can quickly catch up and not be overwhelmed.</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8214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a:extLst>
            <a:ext uri="{FF2B5EF4-FFF2-40B4-BE49-F238E27FC236}">
              <a16:creationId xmlns:a16="http://schemas.microsoft.com/office/drawing/2014/main" id="{BC1C1163-299C-A22E-61BC-0F2AA6A61248}"/>
            </a:ext>
          </a:extLst>
        </p:cNvPr>
        <p:cNvGrpSpPr/>
        <p:nvPr/>
      </p:nvGrpSpPr>
      <p:grpSpPr>
        <a:xfrm>
          <a:off x="0" y="0"/>
          <a:ext cx="0" cy="0"/>
          <a:chOff x="0" y="0"/>
          <a:chExt cx="0" cy="0"/>
        </a:xfrm>
      </p:grpSpPr>
      <p:sp>
        <p:nvSpPr>
          <p:cNvPr id="682" name="Google Shape;682;g1c8274e491a_0_0:notes">
            <a:extLst>
              <a:ext uri="{FF2B5EF4-FFF2-40B4-BE49-F238E27FC236}">
                <a16:creationId xmlns:a16="http://schemas.microsoft.com/office/drawing/2014/main" id="{3DDC41AD-0AF0-9D3A-DE81-6088D0EF2552}"/>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g1c8274e491a_0_0:notes">
            <a:extLst>
              <a:ext uri="{FF2B5EF4-FFF2-40B4-BE49-F238E27FC236}">
                <a16:creationId xmlns:a16="http://schemas.microsoft.com/office/drawing/2014/main" id="{72AFBF9B-52B9-5614-88E9-6E7D61D7680F}"/>
              </a:ext>
            </a:extLst>
          </p:cNvPr>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171450" lvl="1" indent="-171450">
              <a:buChar char="•"/>
            </a:pPr>
            <a:endParaRPr lang="en-US" dirty="0"/>
          </a:p>
        </p:txBody>
      </p:sp>
      <p:sp>
        <p:nvSpPr>
          <p:cNvPr id="684" name="Google Shape;684;g1c8274e491a_0_0:notes">
            <a:extLst>
              <a:ext uri="{FF2B5EF4-FFF2-40B4-BE49-F238E27FC236}">
                <a16:creationId xmlns:a16="http://schemas.microsoft.com/office/drawing/2014/main" id="{F2185C32-82FA-BDE9-625F-034D2D148232}"/>
              </a:ext>
            </a:extLst>
          </p:cNvPr>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29</a:t>
            </a:fld>
            <a:endParaRPr/>
          </a:p>
        </p:txBody>
      </p:sp>
    </p:spTree>
    <p:extLst>
      <p:ext uri="{BB962C8B-B14F-4D97-AF65-F5344CB8AC3E}">
        <p14:creationId xmlns:p14="http://schemas.microsoft.com/office/powerpoint/2010/main" val="1400132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3153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5114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8294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993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514350" indent="-285750" fontAlgn="base">
              <a:buChar char="•"/>
            </a:pPr>
            <a:endParaRPr lang="en-US" sz="1800" dirty="0">
              <a:solidFill>
                <a:srgbClr val="0F4761"/>
              </a:solidFill>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3740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514350" indent="-285750" fontAlgn="base">
              <a:buChar char="•"/>
            </a:pPr>
            <a:endParaRPr lang="en-US" sz="1800" dirty="0">
              <a:solidFill>
                <a:srgbClr val="0F4761"/>
              </a:solidFill>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5008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5722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3899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1518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mage on the Right">
  <p:cSld name="Image on the Right">
    <p:spTree>
      <p:nvGrpSpPr>
        <p:cNvPr id="1" name="Shape 109"/>
        <p:cNvGrpSpPr/>
        <p:nvPr/>
      </p:nvGrpSpPr>
      <p:grpSpPr>
        <a:xfrm>
          <a:off x="0" y="0"/>
          <a:ext cx="0" cy="0"/>
          <a:chOff x="0" y="0"/>
          <a:chExt cx="0" cy="0"/>
        </a:xfrm>
      </p:grpSpPr>
      <p:cxnSp>
        <p:nvCxnSpPr>
          <p:cNvPr id="110" name="Google Shape;110;p15"/>
          <p:cNvCxnSpPr/>
          <p:nvPr/>
        </p:nvCxnSpPr>
        <p:spPr>
          <a:xfrm>
            <a:off x="290376" y="957194"/>
            <a:ext cx="448425" cy="0"/>
          </a:xfrm>
          <a:prstGeom prst="straightConnector1">
            <a:avLst/>
          </a:prstGeom>
          <a:noFill/>
          <a:ln w="76200" cap="flat" cmpd="sng">
            <a:solidFill>
              <a:srgbClr val="EC5153"/>
            </a:solidFill>
            <a:prstDash val="solid"/>
            <a:miter lim="800000"/>
            <a:headEnd type="none" w="sm" len="sm"/>
            <a:tailEnd type="none" w="sm" len="sm"/>
          </a:ln>
        </p:spPr>
      </p:cxnSp>
      <p:grpSp>
        <p:nvGrpSpPr>
          <p:cNvPr id="111" name="Google Shape;111;p15"/>
          <p:cNvGrpSpPr/>
          <p:nvPr/>
        </p:nvGrpSpPr>
        <p:grpSpPr>
          <a:xfrm>
            <a:off x="228601" y="6126480"/>
            <a:ext cx="8686800" cy="426600"/>
            <a:chOff x="304801" y="6126480"/>
            <a:chExt cx="11582400" cy="426600"/>
          </a:xfrm>
        </p:grpSpPr>
        <p:sp>
          <p:nvSpPr>
            <p:cNvPr id="112" name="Google Shape;112;p15"/>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113" name="Google Shape;113;p15"/>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114" name="Google Shape;114;p15"/>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115" name="Google Shape;115;p15"/>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116" name="Google Shape;116;p15"/>
          <p:cNvSpPr txBox="1">
            <a:spLocks noGrp="1"/>
          </p:cNvSpPr>
          <p:nvPr>
            <p:ph type="title"/>
          </p:nvPr>
        </p:nvSpPr>
        <p:spPr>
          <a:xfrm>
            <a:off x="228600" y="172857"/>
            <a:ext cx="4114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5"/>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5"/>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5"/>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120" name="Google Shape;120;p15"/>
          <p:cNvSpPr txBox="1">
            <a:spLocks noGrp="1"/>
          </p:cNvSpPr>
          <p:nvPr>
            <p:ph type="body" idx="1"/>
          </p:nvPr>
        </p:nvSpPr>
        <p:spPr>
          <a:xfrm>
            <a:off x="228600" y="1031273"/>
            <a:ext cx="4114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15"/>
          <p:cNvSpPr>
            <a:spLocks noGrp="1"/>
          </p:cNvSpPr>
          <p:nvPr>
            <p:ph type="pic" idx="2"/>
          </p:nvPr>
        </p:nvSpPr>
        <p:spPr>
          <a:xfrm>
            <a:off x="4574286" y="304805"/>
            <a:ext cx="4341150" cy="54906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lumns Bullet Points">
  <p:cSld name="Two Columns Bullet Points">
    <p:spTree>
      <p:nvGrpSpPr>
        <p:cNvPr id="1" name="Shape 235"/>
        <p:cNvGrpSpPr/>
        <p:nvPr/>
      </p:nvGrpSpPr>
      <p:grpSpPr>
        <a:xfrm>
          <a:off x="0" y="0"/>
          <a:ext cx="0" cy="0"/>
          <a:chOff x="0" y="0"/>
          <a:chExt cx="0" cy="0"/>
        </a:xfrm>
      </p:grpSpPr>
      <p:sp>
        <p:nvSpPr>
          <p:cNvPr id="236" name="Google Shape;236;p30"/>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p30"/>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30"/>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30"/>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240" name="Google Shape;240;p30"/>
          <p:cNvSpPr txBox="1">
            <a:spLocks noGrp="1"/>
          </p:cNvSpPr>
          <p:nvPr>
            <p:ph type="body" idx="1"/>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30"/>
          <p:cNvSpPr txBox="1">
            <a:spLocks noGrp="1"/>
          </p:cNvSpPr>
          <p:nvPr>
            <p:ph type="body" idx="2"/>
          </p:nvPr>
        </p:nvSpPr>
        <p:spPr>
          <a:xfrm>
            <a:off x="228600" y="2085975"/>
            <a:ext cx="4157550" cy="3705300"/>
          </a:xfrm>
          <a:prstGeom prst="rect">
            <a:avLst/>
          </a:prstGeom>
          <a:noFill/>
          <a:ln>
            <a:noFill/>
          </a:ln>
        </p:spPr>
        <p:txBody>
          <a:bodyPr spcFirstLastPara="1" wrap="square" lIns="91425" tIns="45700" rIns="91425" bIns="45700" anchor="t" anchorCtr="0">
            <a:noAutofit/>
          </a:bodyPr>
          <a:lstStyle>
            <a:lvl1pPr marL="457200" lvl="0" indent="-342900" algn="l">
              <a:lnSpc>
                <a:spcPct val="123000"/>
              </a:lnSpc>
              <a:spcBef>
                <a:spcPts val="600"/>
              </a:spcBef>
              <a:spcAft>
                <a:spcPts val="0"/>
              </a:spcAft>
              <a:buSzPts val="1800"/>
              <a:buChar char="•"/>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30"/>
          <p:cNvSpPr txBox="1">
            <a:spLocks noGrp="1"/>
          </p:cNvSpPr>
          <p:nvPr>
            <p:ph type="body" idx="3"/>
          </p:nvPr>
        </p:nvSpPr>
        <p:spPr>
          <a:xfrm>
            <a:off x="4755452" y="2085975"/>
            <a:ext cx="4160025" cy="3705300"/>
          </a:xfrm>
          <a:prstGeom prst="rect">
            <a:avLst/>
          </a:prstGeom>
          <a:noFill/>
          <a:ln>
            <a:noFill/>
          </a:ln>
        </p:spPr>
        <p:txBody>
          <a:bodyPr spcFirstLastPara="1" wrap="square" lIns="91425" tIns="45700" rIns="91425" bIns="45700" anchor="t" anchorCtr="0">
            <a:noAutofit/>
          </a:bodyPr>
          <a:lstStyle>
            <a:lvl1pPr marL="457200" lvl="0" indent="-342900" algn="l">
              <a:lnSpc>
                <a:spcPct val="123000"/>
              </a:lnSpc>
              <a:spcBef>
                <a:spcPts val="600"/>
              </a:spcBef>
              <a:spcAft>
                <a:spcPts val="0"/>
              </a:spcAft>
              <a:buSzPts val="1800"/>
              <a:buChar char="•"/>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s and Image on the Right 1">
  <p:cSld name="Texts and Image on the Right 1">
    <p:spTree>
      <p:nvGrpSpPr>
        <p:cNvPr id="1" name="Shape 243"/>
        <p:cNvGrpSpPr/>
        <p:nvPr/>
      </p:nvGrpSpPr>
      <p:grpSpPr>
        <a:xfrm>
          <a:off x="0" y="0"/>
          <a:ext cx="0" cy="0"/>
          <a:chOff x="0" y="0"/>
          <a:chExt cx="0" cy="0"/>
        </a:xfrm>
      </p:grpSpPr>
      <p:sp>
        <p:nvSpPr>
          <p:cNvPr id="244" name="Google Shape;244;p31"/>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31"/>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31"/>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31"/>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248" name="Google Shape;248;p31"/>
          <p:cNvSpPr txBox="1">
            <a:spLocks noGrp="1"/>
          </p:cNvSpPr>
          <p:nvPr>
            <p:ph type="body" idx="1"/>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p31"/>
          <p:cNvSpPr txBox="1">
            <a:spLocks noGrp="1"/>
          </p:cNvSpPr>
          <p:nvPr>
            <p:ph type="body" idx="2"/>
          </p:nvPr>
        </p:nvSpPr>
        <p:spPr>
          <a:xfrm>
            <a:off x="228600" y="2087878"/>
            <a:ext cx="4112550" cy="370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p31"/>
          <p:cNvSpPr>
            <a:spLocks noGrp="1"/>
          </p:cNvSpPr>
          <p:nvPr>
            <p:ph type="pic" idx="3"/>
          </p:nvPr>
        </p:nvSpPr>
        <p:spPr>
          <a:xfrm>
            <a:off x="4572000" y="2085974"/>
            <a:ext cx="4343400" cy="37032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s and Image on the Right 2">
  <p:cSld name="Texts and Image on the Right 2">
    <p:spTree>
      <p:nvGrpSpPr>
        <p:cNvPr id="1" name="Shape 251"/>
        <p:cNvGrpSpPr/>
        <p:nvPr/>
      </p:nvGrpSpPr>
      <p:grpSpPr>
        <a:xfrm>
          <a:off x="0" y="0"/>
          <a:ext cx="0" cy="0"/>
          <a:chOff x="0" y="0"/>
          <a:chExt cx="0" cy="0"/>
        </a:xfrm>
      </p:grpSpPr>
      <p:sp>
        <p:nvSpPr>
          <p:cNvPr id="252" name="Google Shape;252;p32"/>
          <p:cNvSpPr txBox="1">
            <a:spLocks noGrp="1"/>
          </p:cNvSpPr>
          <p:nvPr>
            <p:ph type="title"/>
          </p:nvPr>
        </p:nvSpPr>
        <p:spPr>
          <a:xfrm>
            <a:off x="228600" y="172857"/>
            <a:ext cx="411255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Libre Frankli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32"/>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p32"/>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32"/>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256" name="Google Shape;256;p32"/>
          <p:cNvSpPr txBox="1">
            <a:spLocks noGrp="1"/>
          </p:cNvSpPr>
          <p:nvPr>
            <p:ph type="body" idx="1"/>
          </p:nvPr>
        </p:nvSpPr>
        <p:spPr>
          <a:xfrm>
            <a:off x="228600" y="1031273"/>
            <a:ext cx="411255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7" name="Google Shape;257;p32"/>
          <p:cNvSpPr txBox="1">
            <a:spLocks noGrp="1"/>
          </p:cNvSpPr>
          <p:nvPr>
            <p:ph type="body" idx="2"/>
          </p:nvPr>
        </p:nvSpPr>
        <p:spPr>
          <a:xfrm>
            <a:off x="228600" y="2087878"/>
            <a:ext cx="4112550" cy="370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8" name="Google Shape;258;p32"/>
          <p:cNvSpPr>
            <a:spLocks noGrp="1"/>
          </p:cNvSpPr>
          <p:nvPr>
            <p:ph type="pic" idx="3"/>
          </p:nvPr>
        </p:nvSpPr>
        <p:spPr>
          <a:xfrm>
            <a:off x="4574286" y="304800"/>
            <a:ext cx="4341150" cy="54864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s and Image on the Right 3">
  <p:cSld name="Texts and Image on the Right 3">
    <p:spTree>
      <p:nvGrpSpPr>
        <p:cNvPr id="1" name="Shape 259"/>
        <p:cNvGrpSpPr/>
        <p:nvPr/>
      </p:nvGrpSpPr>
      <p:grpSpPr>
        <a:xfrm>
          <a:off x="0" y="0"/>
          <a:ext cx="0" cy="0"/>
          <a:chOff x="0" y="0"/>
          <a:chExt cx="0" cy="0"/>
        </a:xfrm>
      </p:grpSpPr>
      <p:sp>
        <p:nvSpPr>
          <p:cNvPr id="260" name="Google Shape;260;p33"/>
          <p:cNvSpPr/>
          <p:nvPr/>
        </p:nvSpPr>
        <p:spPr>
          <a:xfrm>
            <a:off x="228600" y="304800"/>
            <a:ext cx="4343400" cy="5486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sp>
        <p:nvSpPr>
          <p:cNvPr id="261" name="Google Shape;261;p33"/>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2" name="Google Shape;262;p33"/>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p33"/>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264" name="Google Shape;264;p33"/>
          <p:cNvSpPr txBox="1">
            <a:spLocks noGrp="1"/>
          </p:cNvSpPr>
          <p:nvPr>
            <p:ph type="body" idx="1"/>
          </p:nvPr>
        </p:nvSpPr>
        <p:spPr>
          <a:xfrm>
            <a:off x="586931" y="724109"/>
            <a:ext cx="3552075" cy="12339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lt1"/>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5" name="Google Shape;265;p33"/>
          <p:cNvSpPr>
            <a:spLocks noGrp="1"/>
          </p:cNvSpPr>
          <p:nvPr>
            <p:ph type="pic" idx="2"/>
          </p:nvPr>
        </p:nvSpPr>
        <p:spPr>
          <a:xfrm>
            <a:off x="4574286" y="304800"/>
            <a:ext cx="4341150" cy="54864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s and Image on the Left 1">
  <p:cSld name="Texts and Image on the Left 1">
    <p:spTree>
      <p:nvGrpSpPr>
        <p:cNvPr id="1" name="Shape 266"/>
        <p:cNvGrpSpPr/>
        <p:nvPr/>
      </p:nvGrpSpPr>
      <p:grpSpPr>
        <a:xfrm>
          <a:off x="0" y="0"/>
          <a:ext cx="0" cy="0"/>
          <a:chOff x="0" y="0"/>
          <a:chExt cx="0" cy="0"/>
        </a:xfrm>
      </p:grpSpPr>
      <p:sp>
        <p:nvSpPr>
          <p:cNvPr id="267" name="Google Shape;267;p34"/>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p34"/>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 name="Google Shape;269;p34"/>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34"/>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271" name="Google Shape;271;p34"/>
          <p:cNvSpPr txBox="1">
            <a:spLocks noGrp="1"/>
          </p:cNvSpPr>
          <p:nvPr>
            <p:ph type="body" idx="1"/>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2" name="Google Shape;272;p34"/>
          <p:cNvSpPr txBox="1">
            <a:spLocks noGrp="1"/>
          </p:cNvSpPr>
          <p:nvPr>
            <p:ph type="body" idx="2"/>
          </p:nvPr>
        </p:nvSpPr>
        <p:spPr>
          <a:xfrm>
            <a:off x="4800600" y="2087878"/>
            <a:ext cx="4114800" cy="370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3" name="Google Shape;273;p34"/>
          <p:cNvSpPr>
            <a:spLocks noGrp="1"/>
          </p:cNvSpPr>
          <p:nvPr>
            <p:ph type="pic" idx="3"/>
          </p:nvPr>
        </p:nvSpPr>
        <p:spPr>
          <a:xfrm>
            <a:off x="228600" y="2085974"/>
            <a:ext cx="4343400" cy="37032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exts and Image on the Left 2">
  <p:cSld name="Texts and Image on the Left 2">
    <p:spTree>
      <p:nvGrpSpPr>
        <p:cNvPr id="1" name="Shape 274"/>
        <p:cNvGrpSpPr/>
        <p:nvPr/>
      </p:nvGrpSpPr>
      <p:grpSpPr>
        <a:xfrm>
          <a:off x="0" y="0"/>
          <a:ext cx="0" cy="0"/>
          <a:chOff x="0" y="0"/>
          <a:chExt cx="0" cy="0"/>
        </a:xfrm>
      </p:grpSpPr>
      <p:cxnSp>
        <p:nvCxnSpPr>
          <p:cNvPr id="275" name="Google Shape;275;p35"/>
          <p:cNvCxnSpPr/>
          <p:nvPr/>
        </p:nvCxnSpPr>
        <p:spPr>
          <a:xfrm>
            <a:off x="4862375" y="957194"/>
            <a:ext cx="448425" cy="0"/>
          </a:xfrm>
          <a:prstGeom prst="straightConnector1">
            <a:avLst/>
          </a:prstGeom>
          <a:noFill/>
          <a:ln w="76200" cap="flat" cmpd="sng">
            <a:solidFill>
              <a:srgbClr val="EC5153"/>
            </a:solidFill>
            <a:prstDash val="solid"/>
            <a:miter lim="800000"/>
            <a:headEnd type="none" w="sm" len="sm"/>
            <a:tailEnd type="none" w="sm" len="sm"/>
          </a:ln>
        </p:spPr>
      </p:cxnSp>
      <p:grpSp>
        <p:nvGrpSpPr>
          <p:cNvPr id="276" name="Google Shape;276;p35"/>
          <p:cNvGrpSpPr/>
          <p:nvPr/>
        </p:nvGrpSpPr>
        <p:grpSpPr>
          <a:xfrm>
            <a:off x="228601" y="6126480"/>
            <a:ext cx="8686800" cy="426600"/>
            <a:chOff x="304801" y="6126480"/>
            <a:chExt cx="11582400" cy="426600"/>
          </a:xfrm>
        </p:grpSpPr>
        <p:sp>
          <p:nvSpPr>
            <p:cNvPr id="277" name="Google Shape;277;p35"/>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278" name="Google Shape;278;p35"/>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279" name="Google Shape;279;p35"/>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280" name="Google Shape;280;p35"/>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281" name="Google Shape;281;p35"/>
          <p:cNvSpPr txBox="1">
            <a:spLocks noGrp="1"/>
          </p:cNvSpPr>
          <p:nvPr>
            <p:ph type="title"/>
          </p:nvPr>
        </p:nvSpPr>
        <p:spPr>
          <a:xfrm>
            <a:off x="4800599" y="172857"/>
            <a:ext cx="4114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p35"/>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p35"/>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p35"/>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285" name="Google Shape;285;p35"/>
          <p:cNvSpPr txBox="1">
            <a:spLocks noGrp="1"/>
          </p:cNvSpPr>
          <p:nvPr>
            <p:ph type="body" idx="1"/>
          </p:nvPr>
        </p:nvSpPr>
        <p:spPr>
          <a:xfrm>
            <a:off x="4800599" y="1031273"/>
            <a:ext cx="4114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6" name="Google Shape;286;p35"/>
          <p:cNvSpPr txBox="1">
            <a:spLocks noGrp="1"/>
          </p:cNvSpPr>
          <p:nvPr>
            <p:ph type="body" idx="2"/>
          </p:nvPr>
        </p:nvSpPr>
        <p:spPr>
          <a:xfrm>
            <a:off x="4800600" y="2087878"/>
            <a:ext cx="4114800" cy="370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7" name="Google Shape;287;p35"/>
          <p:cNvSpPr>
            <a:spLocks noGrp="1"/>
          </p:cNvSpPr>
          <p:nvPr>
            <p:ph type="pic" idx="3"/>
          </p:nvPr>
        </p:nvSpPr>
        <p:spPr>
          <a:xfrm>
            <a:off x="228600" y="304805"/>
            <a:ext cx="4341150" cy="54906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exts and Image on the Left 3">
  <p:cSld name="Texts and Image on the Left 3">
    <p:spTree>
      <p:nvGrpSpPr>
        <p:cNvPr id="1" name="Shape 288"/>
        <p:cNvGrpSpPr/>
        <p:nvPr/>
      </p:nvGrpSpPr>
      <p:grpSpPr>
        <a:xfrm>
          <a:off x="0" y="0"/>
          <a:ext cx="0" cy="0"/>
          <a:chOff x="0" y="0"/>
          <a:chExt cx="0" cy="0"/>
        </a:xfrm>
      </p:grpSpPr>
      <p:cxnSp>
        <p:nvCxnSpPr>
          <p:cNvPr id="289" name="Google Shape;289;p36"/>
          <p:cNvCxnSpPr/>
          <p:nvPr/>
        </p:nvCxnSpPr>
        <p:spPr>
          <a:xfrm>
            <a:off x="4862375" y="957194"/>
            <a:ext cx="448425" cy="0"/>
          </a:xfrm>
          <a:prstGeom prst="straightConnector1">
            <a:avLst/>
          </a:prstGeom>
          <a:noFill/>
          <a:ln w="76200" cap="flat" cmpd="sng">
            <a:solidFill>
              <a:srgbClr val="EC5153"/>
            </a:solidFill>
            <a:prstDash val="solid"/>
            <a:miter lim="800000"/>
            <a:headEnd type="none" w="sm" len="sm"/>
            <a:tailEnd type="none" w="sm" len="sm"/>
          </a:ln>
        </p:spPr>
      </p:cxnSp>
      <p:grpSp>
        <p:nvGrpSpPr>
          <p:cNvPr id="290" name="Google Shape;290;p36"/>
          <p:cNvGrpSpPr/>
          <p:nvPr/>
        </p:nvGrpSpPr>
        <p:grpSpPr>
          <a:xfrm>
            <a:off x="228601" y="6126480"/>
            <a:ext cx="8686800" cy="426600"/>
            <a:chOff x="304801" y="6126480"/>
            <a:chExt cx="11582400" cy="426600"/>
          </a:xfrm>
        </p:grpSpPr>
        <p:sp>
          <p:nvSpPr>
            <p:cNvPr id="291" name="Google Shape;291;p36"/>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292" name="Google Shape;292;p36"/>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293" name="Google Shape;293;p36"/>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294" name="Google Shape;294;p36"/>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295" name="Google Shape;295;p36"/>
          <p:cNvSpPr txBox="1">
            <a:spLocks noGrp="1"/>
          </p:cNvSpPr>
          <p:nvPr>
            <p:ph type="title"/>
          </p:nvPr>
        </p:nvSpPr>
        <p:spPr>
          <a:xfrm>
            <a:off x="4800599" y="172857"/>
            <a:ext cx="4114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p36"/>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p36"/>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p36"/>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299" name="Google Shape;299;p36"/>
          <p:cNvSpPr txBox="1">
            <a:spLocks noGrp="1"/>
          </p:cNvSpPr>
          <p:nvPr>
            <p:ph type="body" idx="1"/>
          </p:nvPr>
        </p:nvSpPr>
        <p:spPr>
          <a:xfrm>
            <a:off x="4800599" y="1031273"/>
            <a:ext cx="4114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0" name="Google Shape;300;p36"/>
          <p:cNvSpPr>
            <a:spLocks noGrp="1"/>
          </p:cNvSpPr>
          <p:nvPr>
            <p:ph type="pic" idx="2"/>
          </p:nvPr>
        </p:nvSpPr>
        <p:spPr>
          <a:xfrm>
            <a:off x="228600" y="304805"/>
            <a:ext cx="4341150" cy="54906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Placeholder – Full Slide">
  <p:cSld name="Content Placeholder – Full Slide">
    <p:spTree>
      <p:nvGrpSpPr>
        <p:cNvPr id="1" name="Shape 301"/>
        <p:cNvGrpSpPr/>
        <p:nvPr/>
      </p:nvGrpSpPr>
      <p:grpSpPr>
        <a:xfrm>
          <a:off x="0" y="0"/>
          <a:ext cx="0" cy="0"/>
          <a:chOff x="0" y="0"/>
          <a:chExt cx="0" cy="0"/>
        </a:xfrm>
      </p:grpSpPr>
      <p:sp>
        <p:nvSpPr>
          <p:cNvPr id="302" name="Google Shape;302;p37"/>
          <p:cNvSpPr txBox="1">
            <a:spLocks noGrp="1"/>
          </p:cNvSpPr>
          <p:nvPr>
            <p:ph type="body" idx="1"/>
          </p:nvPr>
        </p:nvSpPr>
        <p:spPr>
          <a:xfrm>
            <a:off x="228600" y="2085975"/>
            <a:ext cx="8686800" cy="370320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3" name="Google Shape;303;p37"/>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p37"/>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 name="Google Shape;305;p37"/>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6" name="Google Shape;306;p37"/>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307" name="Google Shape;307;p37"/>
          <p:cNvSpPr txBox="1">
            <a:spLocks noGrp="1"/>
          </p:cNvSpPr>
          <p:nvPr>
            <p:ph type="body" idx="2"/>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marR="0" lvl="0" indent="-228600" algn="l">
              <a:lnSpc>
                <a:spcPct val="123000"/>
              </a:lnSpc>
              <a:spcBef>
                <a:spcPts val="600"/>
              </a:spcBef>
              <a:spcAft>
                <a:spcPts val="0"/>
              </a:spcAft>
              <a:buClr>
                <a:schemeClr val="accent1"/>
              </a:buClr>
              <a:buSzPts val="2100"/>
              <a:buFont typeface="Arial"/>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Placeholder – Right Commentary Box">
  <p:cSld name="Content Placeholder – Right Commentary Box">
    <p:spTree>
      <p:nvGrpSpPr>
        <p:cNvPr id="1" name="Shape 308"/>
        <p:cNvGrpSpPr/>
        <p:nvPr/>
      </p:nvGrpSpPr>
      <p:grpSpPr>
        <a:xfrm>
          <a:off x="0" y="0"/>
          <a:ext cx="0" cy="0"/>
          <a:chOff x="0" y="0"/>
          <a:chExt cx="0" cy="0"/>
        </a:xfrm>
      </p:grpSpPr>
      <p:sp>
        <p:nvSpPr>
          <p:cNvPr id="309" name="Google Shape;309;p38"/>
          <p:cNvSpPr txBox="1">
            <a:spLocks noGrp="1"/>
          </p:cNvSpPr>
          <p:nvPr>
            <p:ph type="body" idx="1"/>
          </p:nvPr>
        </p:nvSpPr>
        <p:spPr>
          <a:xfrm>
            <a:off x="228601" y="2085975"/>
            <a:ext cx="4751775" cy="370320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0" name="Google Shape;310;p38"/>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1" name="Google Shape;311;p38"/>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38"/>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 name="Google Shape;313;p38"/>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314" name="Google Shape;314;p38"/>
          <p:cNvSpPr txBox="1">
            <a:spLocks noGrp="1"/>
          </p:cNvSpPr>
          <p:nvPr>
            <p:ph type="body" idx="2"/>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5" name="Google Shape;315;p38"/>
          <p:cNvSpPr txBox="1">
            <a:spLocks noGrp="1"/>
          </p:cNvSpPr>
          <p:nvPr>
            <p:ph type="body" idx="3"/>
          </p:nvPr>
        </p:nvSpPr>
        <p:spPr>
          <a:xfrm>
            <a:off x="5362112" y="2261138"/>
            <a:ext cx="3400200" cy="3353100"/>
          </a:xfrm>
          <a:prstGeom prst="rect">
            <a:avLst/>
          </a:prstGeom>
          <a:noFill/>
          <a:ln>
            <a:noFill/>
          </a:ln>
        </p:spPr>
        <p:txBody>
          <a:bodyPr spcFirstLastPara="1" wrap="square" lIns="91425" tIns="45700" rIns="91425" bIns="45700" anchor="t" anchorCtr="0">
            <a:noAutofit/>
          </a:bodyPr>
          <a:lstStyle>
            <a:lvl1pPr marL="457200" lvl="0" indent="-330200" algn="l">
              <a:lnSpc>
                <a:spcPct val="123000"/>
              </a:lnSpc>
              <a:spcBef>
                <a:spcPts val="600"/>
              </a:spcBef>
              <a:spcAft>
                <a:spcPts val="0"/>
              </a:spcAft>
              <a:buSzPts val="1600"/>
              <a:buChar char="•"/>
              <a:defRPr>
                <a:solidFill>
                  <a:schemeClr val="lt1"/>
                </a:solidFill>
              </a:defRPr>
            </a:lvl1pPr>
            <a:lvl2pPr marL="914400" lvl="1" indent="-330200" algn="l">
              <a:lnSpc>
                <a:spcPct val="123000"/>
              </a:lnSpc>
              <a:spcBef>
                <a:spcPts val="600"/>
              </a:spcBef>
              <a:spcAft>
                <a:spcPts val="0"/>
              </a:spcAft>
              <a:buSzPts val="1600"/>
              <a:buChar char="•"/>
              <a:defRPr>
                <a:solidFill>
                  <a:schemeClr val="lt1"/>
                </a:solidFill>
              </a:defRPr>
            </a:lvl2pPr>
            <a:lvl3pPr marL="1371600" lvl="2" indent="-330200" algn="l">
              <a:lnSpc>
                <a:spcPct val="123000"/>
              </a:lnSpc>
              <a:spcBef>
                <a:spcPts val="600"/>
              </a:spcBef>
              <a:spcAft>
                <a:spcPts val="0"/>
              </a:spcAft>
              <a:buSzPts val="1600"/>
              <a:buChar char="•"/>
              <a:defRPr>
                <a:solidFill>
                  <a:schemeClr val="lt1"/>
                </a:solidFill>
              </a:defRPr>
            </a:lvl3pPr>
            <a:lvl4pPr marL="1828800" lvl="3" indent="-330200" algn="l">
              <a:lnSpc>
                <a:spcPct val="123000"/>
              </a:lnSpc>
              <a:spcBef>
                <a:spcPts val="600"/>
              </a:spcBef>
              <a:spcAft>
                <a:spcPts val="0"/>
              </a:spcAft>
              <a:buSzPts val="1600"/>
              <a:buChar char="•"/>
              <a:defRPr>
                <a:solidFill>
                  <a:schemeClr val="lt1"/>
                </a:solidFill>
              </a:defRPr>
            </a:lvl4pPr>
            <a:lvl5pPr marL="2286000" lvl="4" indent="-330200" algn="l">
              <a:lnSpc>
                <a:spcPct val="123000"/>
              </a:lnSpc>
              <a:spcBef>
                <a:spcPts val="600"/>
              </a:spcBef>
              <a:spcAft>
                <a:spcPts val="0"/>
              </a:spcAft>
              <a:buSzPts val="16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Placeholder – Left Commentary Box">
  <p:cSld name="Content Placeholder – Left Commentary Box">
    <p:spTree>
      <p:nvGrpSpPr>
        <p:cNvPr id="1" name="Shape 316"/>
        <p:cNvGrpSpPr/>
        <p:nvPr/>
      </p:nvGrpSpPr>
      <p:grpSpPr>
        <a:xfrm>
          <a:off x="0" y="0"/>
          <a:ext cx="0" cy="0"/>
          <a:chOff x="0" y="0"/>
          <a:chExt cx="0" cy="0"/>
        </a:xfrm>
      </p:grpSpPr>
      <p:sp>
        <p:nvSpPr>
          <p:cNvPr id="317" name="Google Shape;317;p39"/>
          <p:cNvSpPr txBox="1">
            <a:spLocks noGrp="1"/>
          </p:cNvSpPr>
          <p:nvPr>
            <p:ph type="body" idx="1"/>
          </p:nvPr>
        </p:nvSpPr>
        <p:spPr>
          <a:xfrm>
            <a:off x="4163628" y="2085975"/>
            <a:ext cx="4751775" cy="370320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8" name="Google Shape;318;p39"/>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9" name="Google Shape;319;p39"/>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0" name="Google Shape;320;p39"/>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p39"/>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322" name="Google Shape;322;p39"/>
          <p:cNvSpPr txBox="1">
            <a:spLocks noGrp="1"/>
          </p:cNvSpPr>
          <p:nvPr>
            <p:ph type="body" idx="2"/>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3" name="Google Shape;323;p39"/>
          <p:cNvSpPr txBox="1">
            <a:spLocks noGrp="1"/>
          </p:cNvSpPr>
          <p:nvPr>
            <p:ph type="body" idx="3"/>
          </p:nvPr>
        </p:nvSpPr>
        <p:spPr>
          <a:xfrm>
            <a:off x="357240" y="2261138"/>
            <a:ext cx="3400200" cy="3353100"/>
          </a:xfrm>
          <a:prstGeom prst="rect">
            <a:avLst/>
          </a:prstGeom>
          <a:noFill/>
          <a:ln>
            <a:noFill/>
          </a:ln>
        </p:spPr>
        <p:txBody>
          <a:bodyPr spcFirstLastPara="1" wrap="square" lIns="91425" tIns="45700" rIns="91425" bIns="45700" anchor="t" anchorCtr="0">
            <a:noAutofit/>
          </a:bodyPr>
          <a:lstStyle>
            <a:lvl1pPr marL="457200" lvl="0" indent="-330200" algn="l">
              <a:lnSpc>
                <a:spcPct val="123000"/>
              </a:lnSpc>
              <a:spcBef>
                <a:spcPts val="600"/>
              </a:spcBef>
              <a:spcAft>
                <a:spcPts val="0"/>
              </a:spcAft>
              <a:buSzPts val="1600"/>
              <a:buChar char="•"/>
              <a:defRPr>
                <a:solidFill>
                  <a:schemeClr val="lt1"/>
                </a:solidFill>
              </a:defRPr>
            </a:lvl1pPr>
            <a:lvl2pPr marL="914400" lvl="1" indent="-330200" algn="l">
              <a:lnSpc>
                <a:spcPct val="123000"/>
              </a:lnSpc>
              <a:spcBef>
                <a:spcPts val="600"/>
              </a:spcBef>
              <a:spcAft>
                <a:spcPts val="0"/>
              </a:spcAft>
              <a:buSzPts val="1600"/>
              <a:buChar char="•"/>
              <a:defRPr>
                <a:solidFill>
                  <a:schemeClr val="lt1"/>
                </a:solidFill>
              </a:defRPr>
            </a:lvl2pPr>
            <a:lvl3pPr marL="1371600" lvl="2" indent="-330200" algn="l">
              <a:lnSpc>
                <a:spcPct val="123000"/>
              </a:lnSpc>
              <a:spcBef>
                <a:spcPts val="600"/>
              </a:spcBef>
              <a:spcAft>
                <a:spcPts val="0"/>
              </a:spcAft>
              <a:buSzPts val="1600"/>
              <a:buChar char="•"/>
              <a:defRPr>
                <a:solidFill>
                  <a:schemeClr val="lt1"/>
                </a:solidFill>
              </a:defRPr>
            </a:lvl3pPr>
            <a:lvl4pPr marL="1828800" lvl="3" indent="-330200" algn="l">
              <a:lnSpc>
                <a:spcPct val="123000"/>
              </a:lnSpc>
              <a:spcBef>
                <a:spcPts val="600"/>
              </a:spcBef>
              <a:spcAft>
                <a:spcPts val="0"/>
              </a:spcAft>
              <a:buSzPts val="1600"/>
              <a:buChar char="•"/>
              <a:defRPr>
                <a:solidFill>
                  <a:schemeClr val="lt1"/>
                </a:solidFill>
              </a:defRPr>
            </a:lvl4pPr>
            <a:lvl5pPr marL="2286000" lvl="4" indent="-330200" algn="l">
              <a:lnSpc>
                <a:spcPct val="123000"/>
              </a:lnSpc>
              <a:spcBef>
                <a:spcPts val="600"/>
              </a:spcBef>
              <a:spcAft>
                <a:spcPts val="0"/>
              </a:spcAft>
              <a:buSzPts val="16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7"/>
        <p:cNvGrpSpPr/>
        <p:nvPr/>
      </p:nvGrpSpPr>
      <p:grpSpPr>
        <a:xfrm>
          <a:off x="0" y="0"/>
          <a:ext cx="0" cy="0"/>
          <a:chOff x="0" y="0"/>
          <a:chExt cx="0" cy="0"/>
        </a:xfrm>
      </p:grpSpPr>
      <p:sp>
        <p:nvSpPr>
          <p:cNvPr id="138" name="Google Shape;138;p18"/>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8"/>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8"/>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18"/>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ree Topics and Right Image">
  <p:cSld name="Three Topics and Right Image">
    <p:spTree>
      <p:nvGrpSpPr>
        <p:cNvPr id="1" name="Shape 324"/>
        <p:cNvGrpSpPr/>
        <p:nvPr/>
      </p:nvGrpSpPr>
      <p:grpSpPr>
        <a:xfrm>
          <a:off x="0" y="0"/>
          <a:ext cx="0" cy="0"/>
          <a:chOff x="0" y="0"/>
          <a:chExt cx="0" cy="0"/>
        </a:xfrm>
      </p:grpSpPr>
      <p:sp>
        <p:nvSpPr>
          <p:cNvPr id="325" name="Google Shape;325;p40"/>
          <p:cNvSpPr txBox="1">
            <a:spLocks noGrp="1"/>
          </p:cNvSpPr>
          <p:nvPr>
            <p:ph type="body" idx="1"/>
          </p:nvPr>
        </p:nvSpPr>
        <p:spPr>
          <a:xfrm>
            <a:off x="5706122" y="2085975"/>
            <a:ext cx="3209175" cy="370320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6" name="Google Shape;326;p40"/>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7" name="Google Shape;327;p40"/>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40"/>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p40"/>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330" name="Google Shape;330;p40"/>
          <p:cNvSpPr txBox="1">
            <a:spLocks noGrp="1"/>
          </p:cNvSpPr>
          <p:nvPr>
            <p:ph type="body" idx="2"/>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Image Top Center 1">
  <p:cSld name="Big Image Top Center 1">
    <p:spTree>
      <p:nvGrpSpPr>
        <p:cNvPr id="1" name="Shape 331"/>
        <p:cNvGrpSpPr/>
        <p:nvPr/>
      </p:nvGrpSpPr>
      <p:grpSpPr>
        <a:xfrm>
          <a:off x="0" y="0"/>
          <a:ext cx="0" cy="0"/>
          <a:chOff x="0" y="0"/>
          <a:chExt cx="0" cy="0"/>
        </a:xfrm>
      </p:grpSpPr>
      <p:sp>
        <p:nvSpPr>
          <p:cNvPr id="332" name="Google Shape;332;p41"/>
          <p:cNvSpPr>
            <a:spLocks noGrp="1"/>
          </p:cNvSpPr>
          <p:nvPr>
            <p:ph type="pic" idx="2"/>
          </p:nvPr>
        </p:nvSpPr>
        <p:spPr>
          <a:xfrm>
            <a:off x="0" y="0"/>
            <a:ext cx="9144000" cy="4119300"/>
          </a:xfrm>
          <a:prstGeom prst="rect">
            <a:avLst/>
          </a:prstGeom>
          <a:gradFill>
            <a:gsLst>
              <a:gs pos="0">
                <a:srgbClr val="D8D8D8"/>
              </a:gs>
              <a:gs pos="72000">
                <a:srgbClr val="B2B2B2"/>
              </a:gs>
              <a:gs pos="100000">
                <a:srgbClr val="B2B2B2"/>
              </a:gs>
            </a:gsLst>
            <a:lin ang="2700000" scaled="0"/>
          </a:gradFill>
          <a:ln>
            <a:noFill/>
          </a:ln>
        </p:spPr>
      </p:sp>
      <p:sp>
        <p:nvSpPr>
          <p:cNvPr id="333" name="Google Shape;333;p41"/>
          <p:cNvSpPr txBox="1">
            <a:spLocks noGrp="1"/>
          </p:cNvSpPr>
          <p:nvPr>
            <p:ph type="title"/>
          </p:nvPr>
        </p:nvSpPr>
        <p:spPr>
          <a:xfrm>
            <a:off x="228600" y="1299556"/>
            <a:ext cx="8686800" cy="70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400"/>
              <a:buFont typeface="Libre Franklin"/>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4" name="Google Shape;334;p41"/>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5" name="Google Shape;335;p41"/>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6" name="Google Shape;336;p41"/>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337" name="Google Shape;337;p41"/>
          <p:cNvSpPr txBox="1">
            <a:spLocks noGrp="1"/>
          </p:cNvSpPr>
          <p:nvPr>
            <p:ph type="body" idx="1"/>
          </p:nvPr>
        </p:nvSpPr>
        <p:spPr>
          <a:xfrm>
            <a:off x="980326" y="2157972"/>
            <a:ext cx="7181100" cy="850500"/>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2100"/>
              <a:buNone/>
              <a:defRPr sz="2100">
                <a:solidFill>
                  <a:schemeClr val="lt1"/>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8" name="Google Shape;338;p41"/>
          <p:cNvSpPr txBox="1">
            <a:spLocks noGrp="1"/>
          </p:cNvSpPr>
          <p:nvPr>
            <p:ph type="body" idx="3"/>
          </p:nvPr>
        </p:nvSpPr>
        <p:spPr>
          <a:xfrm>
            <a:off x="226314" y="4456590"/>
            <a:ext cx="8689050" cy="1334700"/>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228600" algn="ctr">
              <a:lnSpc>
                <a:spcPct val="123000"/>
              </a:lnSpc>
              <a:spcBef>
                <a:spcPts val="600"/>
              </a:spcBef>
              <a:spcAft>
                <a:spcPts val="0"/>
              </a:spcAft>
              <a:buSzPts val="1600"/>
              <a:buNone/>
              <a:defRPr/>
            </a:lvl2pPr>
            <a:lvl3pPr marL="1371600" lvl="2" indent="-228600" algn="ctr">
              <a:lnSpc>
                <a:spcPct val="123000"/>
              </a:lnSpc>
              <a:spcBef>
                <a:spcPts val="600"/>
              </a:spcBef>
              <a:spcAft>
                <a:spcPts val="0"/>
              </a:spcAft>
              <a:buSzPts val="1600"/>
              <a:buNone/>
              <a:defRPr/>
            </a:lvl3pPr>
            <a:lvl4pPr marL="1828800" lvl="3" indent="-228600" algn="ctr">
              <a:lnSpc>
                <a:spcPct val="123000"/>
              </a:lnSpc>
              <a:spcBef>
                <a:spcPts val="600"/>
              </a:spcBef>
              <a:spcAft>
                <a:spcPts val="0"/>
              </a:spcAft>
              <a:buSzPts val="1600"/>
              <a:buNone/>
              <a:defRPr/>
            </a:lvl4pPr>
            <a:lvl5pPr marL="2286000" lvl="4" indent="-228600" algn="ctr">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Image Top Center 2">
  <p:cSld name="Big Image Top Center 2">
    <p:spTree>
      <p:nvGrpSpPr>
        <p:cNvPr id="1" name="Shape 339"/>
        <p:cNvGrpSpPr/>
        <p:nvPr/>
      </p:nvGrpSpPr>
      <p:grpSpPr>
        <a:xfrm>
          <a:off x="0" y="0"/>
          <a:ext cx="0" cy="0"/>
          <a:chOff x="0" y="0"/>
          <a:chExt cx="0" cy="0"/>
        </a:xfrm>
      </p:grpSpPr>
      <p:sp>
        <p:nvSpPr>
          <p:cNvPr id="340" name="Google Shape;340;p42"/>
          <p:cNvSpPr/>
          <p:nvPr/>
        </p:nvSpPr>
        <p:spPr>
          <a:xfrm>
            <a:off x="0" y="0"/>
            <a:ext cx="9144000" cy="2476500"/>
          </a:xfrm>
          <a:prstGeom prst="rect">
            <a:avLst/>
          </a:prstGeom>
          <a:solidFill>
            <a:srgbClr val="E7F0F9"/>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sp>
        <p:nvSpPr>
          <p:cNvPr id="341" name="Google Shape;341;p42"/>
          <p:cNvSpPr>
            <a:spLocks noGrp="1"/>
          </p:cNvSpPr>
          <p:nvPr>
            <p:ph type="pic" idx="2"/>
          </p:nvPr>
        </p:nvSpPr>
        <p:spPr>
          <a:xfrm>
            <a:off x="521494" y="762000"/>
            <a:ext cx="8100900" cy="3357300"/>
          </a:xfrm>
          <a:prstGeom prst="rect">
            <a:avLst/>
          </a:prstGeom>
          <a:gradFill>
            <a:gsLst>
              <a:gs pos="0">
                <a:srgbClr val="D8D8D8"/>
              </a:gs>
              <a:gs pos="72000">
                <a:srgbClr val="B2B2B2"/>
              </a:gs>
              <a:gs pos="100000">
                <a:srgbClr val="B2B2B2"/>
              </a:gs>
            </a:gsLst>
            <a:lin ang="2700000" scaled="0"/>
          </a:gradFill>
          <a:ln>
            <a:noFill/>
          </a:ln>
        </p:spPr>
      </p:sp>
      <p:sp>
        <p:nvSpPr>
          <p:cNvPr id="342" name="Google Shape;342;p42"/>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3" name="Google Shape;343;p42"/>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4" name="Google Shape;344;p42"/>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345" name="Google Shape;345;p42"/>
          <p:cNvSpPr txBox="1">
            <a:spLocks noGrp="1"/>
          </p:cNvSpPr>
          <p:nvPr>
            <p:ph type="body" idx="1"/>
          </p:nvPr>
        </p:nvSpPr>
        <p:spPr>
          <a:xfrm>
            <a:off x="521494" y="4456590"/>
            <a:ext cx="8098650" cy="1334700"/>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228600" algn="ctr">
              <a:lnSpc>
                <a:spcPct val="123000"/>
              </a:lnSpc>
              <a:spcBef>
                <a:spcPts val="600"/>
              </a:spcBef>
              <a:spcAft>
                <a:spcPts val="0"/>
              </a:spcAft>
              <a:buSzPts val="1600"/>
              <a:buNone/>
              <a:defRPr/>
            </a:lvl2pPr>
            <a:lvl3pPr marL="1371600" lvl="2" indent="-228600" algn="ctr">
              <a:lnSpc>
                <a:spcPct val="123000"/>
              </a:lnSpc>
              <a:spcBef>
                <a:spcPts val="600"/>
              </a:spcBef>
              <a:spcAft>
                <a:spcPts val="0"/>
              </a:spcAft>
              <a:buSzPts val="1600"/>
              <a:buNone/>
              <a:defRPr/>
            </a:lvl3pPr>
            <a:lvl4pPr marL="1828800" lvl="3" indent="-228600" algn="ctr">
              <a:lnSpc>
                <a:spcPct val="123000"/>
              </a:lnSpc>
              <a:spcBef>
                <a:spcPts val="600"/>
              </a:spcBef>
              <a:spcAft>
                <a:spcPts val="0"/>
              </a:spcAft>
              <a:buSzPts val="1600"/>
              <a:buNone/>
              <a:defRPr/>
            </a:lvl4pPr>
            <a:lvl5pPr marL="2286000" lvl="4" indent="-228600" algn="ctr">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Image Full">
  <p:cSld name="Big Image Full">
    <p:spTree>
      <p:nvGrpSpPr>
        <p:cNvPr id="1" name="Shape 346"/>
        <p:cNvGrpSpPr/>
        <p:nvPr/>
      </p:nvGrpSpPr>
      <p:grpSpPr>
        <a:xfrm>
          <a:off x="0" y="0"/>
          <a:ext cx="0" cy="0"/>
          <a:chOff x="0" y="0"/>
          <a:chExt cx="0" cy="0"/>
        </a:xfrm>
      </p:grpSpPr>
      <p:sp>
        <p:nvSpPr>
          <p:cNvPr id="347" name="Google Shape;347;p43"/>
          <p:cNvSpPr>
            <a:spLocks noGrp="1"/>
          </p:cNvSpPr>
          <p:nvPr>
            <p:ph type="pic" idx="2"/>
          </p:nvPr>
        </p:nvSpPr>
        <p:spPr>
          <a:xfrm>
            <a:off x="0" y="0"/>
            <a:ext cx="9144000" cy="6858000"/>
          </a:xfrm>
          <a:prstGeom prst="rect">
            <a:avLst/>
          </a:prstGeom>
          <a:gradFill>
            <a:gsLst>
              <a:gs pos="0">
                <a:srgbClr val="D8D8D8"/>
              </a:gs>
              <a:gs pos="72000">
                <a:srgbClr val="B2B2B2"/>
              </a:gs>
              <a:gs pos="100000">
                <a:srgbClr val="B2B2B2"/>
              </a:gs>
            </a:gsLst>
            <a:lin ang="2700000" scaled="0"/>
          </a:gradFill>
          <a:ln>
            <a:noFill/>
          </a:ln>
        </p:spPr>
      </p:sp>
      <p:sp>
        <p:nvSpPr>
          <p:cNvPr id="348" name="Google Shape;348;p43"/>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9" name="Google Shape;349;p43"/>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0" name="Google Shape;350;p43"/>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351"/>
        <p:cNvGrpSpPr/>
        <p:nvPr/>
      </p:nvGrpSpPr>
      <p:grpSpPr>
        <a:xfrm>
          <a:off x="0" y="0"/>
          <a:ext cx="0" cy="0"/>
          <a:chOff x="0" y="0"/>
          <a:chExt cx="0" cy="0"/>
        </a:xfrm>
      </p:grpSpPr>
      <p:sp>
        <p:nvSpPr>
          <p:cNvPr id="352" name="Google Shape;352;p44"/>
          <p:cNvSpPr>
            <a:spLocks noGrp="1"/>
          </p:cNvSpPr>
          <p:nvPr>
            <p:ph type="pic" idx="2"/>
          </p:nvPr>
        </p:nvSpPr>
        <p:spPr>
          <a:xfrm>
            <a:off x="228600" y="304799"/>
            <a:ext cx="4229100" cy="2590800"/>
          </a:xfrm>
          <a:prstGeom prst="rect">
            <a:avLst/>
          </a:prstGeom>
          <a:gradFill>
            <a:gsLst>
              <a:gs pos="0">
                <a:srgbClr val="D8D8D8"/>
              </a:gs>
              <a:gs pos="72000">
                <a:srgbClr val="B2B2B2"/>
              </a:gs>
              <a:gs pos="100000">
                <a:srgbClr val="B2B2B2"/>
              </a:gs>
            </a:gsLst>
            <a:lin ang="2700000" scaled="0"/>
          </a:gradFill>
          <a:ln>
            <a:noFill/>
          </a:ln>
        </p:spPr>
      </p:sp>
      <p:sp>
        <p:nvSpPr>
          <p:cNvPr id="353" name="Google Shape;353;p44"/>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4" name="Google Shape;354;p44"/>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5" name="Google Shape;355;p44"/>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356" name="Google Shape;356;p44"/>
          <p:cNvSpPr>
            <a:spLocks noGrp="1"/>
          </p:cNvSpPr>
          <p:nvPr>
            <p:ph type="pic" idx="3"/>
          </p:nvPr>
        </p:nvSpPr>
        <p:spPr>
          <a:xfrm>
            <a:off x="4686300" y="304799"/>
            <a:ext cx="4229100" cy="2590800"/>
          </a:xfrm>
          <a:prstGeom prst="rect">
            <a:avLst/>
          </a:prstGeom>
          <a:gradFill>
            <a:gsLst>
              <a:gs pos="0">
                <a:srgbClr val="D8D8D8"/>
              </a:gs>
              <a:gs pos="72000">
                <a:srgbClr val="B2B2B2"/>
              </a:gs>
              <a:gs pos="100000">
                <a:srgbClr val="B2B2B2"/>
              </a:gs>
            </a:gsLst>
            <a:lin ang="2700000" scaled="0"/>
          </a:gradFill>
          <a:ln>
            <a:noFill/>
          </a:ln>
        </p:spPr>
      </p:sp>
      <p:sp>
        <p:nvSpPr>
          <p:cNvPr id="357" name="Google Shape;357;p44"/>
          <p:cNvSpPr>
            <a:spLocks noGrp="1"/>
          </p:cNvSpPr>
          <p:nvPr>
            <p:ph type="pic" idx="4"/>
          </p:nvPr>
        </p:nvSpPr>
        <p:spPr>
          <a:xfrm>
            <a:off x="228600" y="3200400"/>
            <a:ext cx="4229100" cy="2590800"/>
          </a:xfrm>
          <a:prstGeom prst="rect">
            <a:avLst/>
          </a:prstGeom>
          <a:gradFill>
            <a:gsLst>
              <a:gs pos="0">
                <a:srgbClr val="D8D8D8"/>
              </a:gs>
              <a:gs pos="72000">
                <a:srgbClr val="B2B2B2"/>
              </a:gs>
              <a:gs pos="100000">
                <a:srgbClr val="B2B2B2"/>
              </a:gs>
            </a:gsLst>
            <a:lin ang="2700000" scaled="0"/>
          </a:gradFill>
          <a:ln>
            <a:noFill/>
          </a:ln>
        </p:spPr>
      </p:sp>
      <p:sp>
        <p:nvSpPr>
          <p:cNvPr id="358" name="Google Shape;358;p44"/>
          <p:cNvSpPr>
            <a:spLocks noGrp="1"/>
          </p:cNvSpPr>
          <p:nvPr>
            <p:ph type="pic" idx="5"/>
          </p:nvPr>
        </p:nvSpPr>
        <p:spPr>
          <a:xfrm>
            <a:off x="4686300" y="3200400"/>
            <a:ext cx="4229100" cy="25908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ix Images">
  <p:cSld name="Six Images">
    <p:spTree>
      <p:nvGrpSpPr>
        <p:cNvPr id="1" name="Shape 359"/>
        <p:cNvGrpSpPr/>
        <p:nvPr/>
      </p:nvGrpSpPr>
      <p:grpSpPr>
        <a:xfrm>
          <a:off x="0" y="0"/>
          <a:ext cx="0" cy="0"/>
          <a:chOff x="0" y="0"/>
          <a:chExt cx="0" cy="0"/>
        </a:xfrm>
      </p:grpSpPr>
      <p:sp>
        <p:nvSpPr>
          <p:cNvPr id="360" name="Google Shape;360;p45"/>
          <p:cNvSpPr>
            <a:spLocks noGrp="1"/>
          </p:cNvSpPr>
          <p:nvPr>
            <p:ph type="pic" idx="2"/>
          </p:nvPr>
        </p:nvSpPr>
        <p:spPr>
          <a:xfrm>
            <a:off x="228601" y="3200400"/>
            <a:ext cx="2743200" cy="2590800"/>
          </a:xfrm>
          <a:prstGeom prst="rect">
            <a:avLst/>
          </a:prstGeom>
          <a:gradFill>
            <a:gsLst>
              <a:gs pos="0">
                <a:srgbClr val="D8D8D8"/>
              </a:gs>
              <a:gs pos="72000">
                <a:srgbClr val="B2B2B2"/>
              </a:gs>
              <a:gs pos="100000">
                <a:srgbClr val="B2B2B2"/>
              </a:gs>
            </a:gsLst>
            <a:lin ang="2700000" scaled="0"/>
          </a:gradFill>
          <a:ln>
            <a:noFill/>
          </a:ln>
        </p:spPr>
      </p:sp>
      <p:sp>
        <p:nvSpPr>
          <p:cNvPr id="361" name="Google Shape;361;p45"/>
          <p:cNvSpPr>
            <a:spLocks noGrp="1"/>
          </p:cNvSpPr>
          <p:nvPr>
            <p:ph type="pic" idx="3"/>
          </p:nvPr>
        </p:nvSpPr>
        <p:spPr>
          <a:xfrm>
            <a:off x="3200401" y="3200400"/>
            <a:ext cx="2743200" cy="2590800"/>
          </a:xfrm>
          <a:prstGeom prst="rect">
            <a:avLst/>
          </a:prstGeom>
          <a:gradFill>
            <a:gsLst>
              <a:gs pos="0">
                <a:srgbClr val="D8D8D8"/>
              </a:gs>
              <a:gs pos="72000">
                <a:srgbClr val="B2B2B2"/>
              </a:gs>
              <a:gs pos="100000">
                <a:srgbClr val="B2B2B2"/>
              </a:gs>
            </a:gsLst>
            <a:lin ang="2700000" scaled="0"/>
          </a:gradFill>
          <a:ln>
            <a:noFill/>
          </a:ln>
        </p:spPr>
      </p:sp>
      <p:sp>
        <p:nvSpPr>
          <p:cNvPr id="362" name="Google Shape;362;p45"/>
          <p:cNvSpPr>
            <a:spLocks noGrp="1"/>
          </p:cNvSpPr>
          <p:nvPr>
            <p:ph type="pic" idx="4"/>
          </p:nvPr>
        </p:nvSpPr>
        <p:spPr>
          <a:xfrm>
            <a:off x="6172200" y="3200400"/>
            <a:ext cx="2743200" cy="2590800"/>
          </a:xfrm>
          <a:prstGeom prst="rect">
            <a:avLst/>
          </a:prstGeom>
          <a:gradFill>
            <a:gsLst>
              <a:gs pos="0">
                <a:srgbClr val="D8D8D8"/>
              </a:gs>
              <a:gs pos="72000">
                <a:srgbClr val="B2B2B2"/>
              </a:gs>
              <a:gs pos="100000">
                <a:srgbClr val="B2B2B2"/>
              </a:gs>
            </a:gsLst>
            <a:lin ang="2700000" scaled="0"/>
          </a:gradFill>
          <a:ln>
            <a:noFill/>
          </a:ln>
        </p:spPr>
      </p:sp>
      <p:sp>
        <p:nvSpPr>
          <p:cNvPr id="363" name="Google Shape;363;p45"/>
          <p:cNvSpPr>
            <a:spLocks noGrp="1"/>
          </p:cNvSpPr>
          <p:nvPr>
            <p:ph type="pic" idx="5"/>
          </p:nvPr>
        </p:nvSpPr>
        <p:spPr>
          <a:xfrm>
            <a:off x="228601" y="304799"/>
            <a:ext cx="2743200" cy="2590800"/>
          </a:xfrm>
          <a:prstGeom prst="rect">
            <a:avLst/>
          </a:prstGeom>
          <a:gradFill>
            <a:gsLst>
              <a:gs pos="0">
                <a:srgbClr val="D8D8D8"/>
              </a:gs>
              <a:gs pos="72000">
                <a:srgbClr val="B2B2B2"/>
              </a:gs>
              <a:gs pos="100000">
                <a:srgbClr val="B2B2B2"/>
              </a:gs>
            </a:gsLst>
            <a:lin ang="2700000" scaled="0"/>
          </a:gradFill>
          <a:ln>
            <a:noFill/>
          </a:ln>
        </p:spPr>
      </p:sp>
      <p:sp>
        <p:nvSpPr>
          <p:cNvPr id="364" name="Google Shape;364;p45"/>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5" name="Google Shape;365;p45"/>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6" name="Google Shape;366;p45"/>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367" name="Google Shape;367;p45"/>
          <p:cNvSpPr>
            <a:spLocks noGrp="1"/>
          </p:cNvSpPr>
          <p:nvPr>
            <p:ph type="pic" idx="6"/>
          </p:nvPr>
        </p:nvSpPr>
        <p:spPr>
          <a:xfrm>
            <a:off x="3200401" y="304799"/>
            <a:ext cx="2743200" cy="2590800"/>
          </a:xfrm>
          <a:prstGeom prst="rect">
            <a:avLst/>
          </a:prstGeom>
          <a:gradFill>
            <a:gsLst>
              <a:gs pos="0">
                <a:srgbClr val="D8D8D8"/>
              </a:gs>
              <a:gs pos="72000">
                <a:srgbClr val="B2B2B2"/>
              </a:gs>
              <a:gs pos="100000">
                <a:srgbClr val="B2B2B2"/>
              </a:gs>
            </a:gsLst>
            <a:lin ang="2700000" scaled="0"/>
          </a:gradFill>
          <a:ln>
            <a:noFill/>
          </a:ln>
        </p:spPr>
      </p:sp>
      <p:sp>
        <p:nvSpPr>
          <p:cNvPr id="368" name="Google Shape;368;p45"/>
          <p:cNvSpPr>
            <a:spLocks noGrp="1"/>
          </p:cNvSpPr>
          <p:nvPr>
            <p:ph type="pic" idx="7"/>
          </p:nvPr>
        </p:nvSpPr>
        <p:spPr>
          <a:xfrm>
            <a:off x="6172200" y="304799"/>
            <a:ext cx="2743200" cy="25908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369"/>
        <p:cNvGrpSpPr/>
        <p:nvPr/>
      </p:nvGrpSpPr>
      <p:grpSpPr>
        <a:xfrm>
          <a:off x="0" y="0"/>
          <a:ext cx="0" cy="0"/>
          <a:chOff x="0" y="0"/>
          <a:chExt cx="0" cy="0"/>
        </a:xfrm>
      </p:grpSpPr>
      <p:sp>
        <p:nvSpPr>
          <p:cNvPr id="370" name="Google Shape;370;p46"/>
          <p:cNvSpPr>
            <a:spLocks noGrp="1"/>
          </p:cNvSpPr>
          <p:nvPr>
            <p:ph type="pic" idx="2"/>
          </p:nvPr>
        </p:nvSpPr>
        <p:spPr>
          <a:xfrm>
            <a:off x="228600" y="304800"/>
            <a:ext cx="4229100" cy="3524400"/>
          </a:xfrm>
          <a:prstGeom prst="rect">
            <a:avLst/>
          </a:prstGeom>
          <a:gradFill>
            <a:gsLst>
              <a:gs pos="0">
                <a:srgbClr val="D8D8D8"/>
              </a:gs>
              <a:gs pos="72000">
                <a:srgbClr val="B2B2B2"/>
              </a:gs>
              <a:gs pos="100000">
                <a:srgbClr val="B2B2B2"/>
              </a:gs>
            </a:gsLst>
            <a:lin ang="2700000" scaled="0"/>
          </a:gradFill>
          <a:ln>
            <a:noFill/>
          </a:ln>
        </p:spPr>
      </p:sp>
      <p:sp>
        <p:nvSpPr>
          <p:cNvPr id="371" name="Google Shape;371;p46"/>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2" name="Google Shape;372;p46"/>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3" name="Google Shape;373;p46"/>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374" name="Google Shape;374;p46"/>
          <p:cNvSpPr>
            <a:spLocks noGrp="1"/>
          </p:cNvSpPr>
          <p:nvPr>
            <p:ph type="pic" idx="3"/>
          </p:nvPr>
        </p:nvSpPr>
        <p:spPr>
          <a:xfrm>
            <a:off x="4686300" y="304800"/>
            <a:ext cx="4229100" cy="35244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ig Image">
  <p:cSld name="Title and Big Image">
    <p:spTree>
      <p:nvGrpSpPr>
        <p:cNvPr id="1" name="Shape 375"/>
        <p:cNvGrpSpPr/>
        <p:nvPr/>
      </p:nvGrpSpPr>
      <p:grpSpPr>
        <a:xfrm>
          <a:off x="0" y="0"/>
          <a:ext cx="0" cy="0"/>
          <a:chOff x="0" y="0"/>
          <a:chExt cx="0" cy="0"/>
        </a:xfrm>
      </p:grpSpPr>
      <p:sp>
        <p:nvSpPr>
          <p:cNvPr id="376" name="Google Shape;376;p47"/>
          <p:cNvSpPr txBox="1">
            <a:spLocks noGrp="1"/>
          </p:cNvSpPr>
          <p:nvPr>
            <p:ph type="body" idx="1"/>
          </p:nvPr>
        </p:nvSpPr>
        <p:spPr>
          <a:xfrm>
            <a:off x="0" y="2076451"/>
            <a:ext cx="9144000" cy="478140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7" name="Google Shape;377;p47"/>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8" name="Google Shape;378;p47"/>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9" name="Google Shape;379;p47"/>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0" name="Google Shape;380;p47"/>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381" name="Google Shape;381;p47"/>
          <p:cNvSpPr txBox="1">
            <a:spLocks noGrp="1"/>
          </p:cNvSpPr>
          <p:nvPr>
            <p:ph type="body" idx="2"/>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hree Pictures 1">
  <p:cSld name="Three Pictures 1">
    <p:spTree>
      <p:nvGrpSpPr>
        <p:cNvPr id="1" name="Shape 382"/>
        <p:cNvGrpSpPr/>
        <p:nvPr/>
      </p:nvGrpSpPr>
      <p:grpSpPr>
        <a:xfrm>
          <a:off x="0" y="0"/>
          <a:ext cx="0" cy="0"/>
          <a:chOff x="0" y="0"/>
          <a:chExt cx="0" cy="0"/>
        </a:xfrm>
      </p:grpSpPr>
      <p:sp>
        <p:nvSpPr>
          <p:cNvPr id="383" name="Google Shape;383;p48"/>
          <p:cNvSpPr/>
          <p:nvPr/>
        </p:nvSpPr>
        <p:spPr>
          <a:xfrm>
            <a:off x="228601" y="6126480"/>
            <a:ext cx="86868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384" name="Google Shape;384;p48"/>
          <p:cNvPicPr preferRelativeResize="0"/>
          <p:nvPr/>
        </p:nvPicPr>
        <p:blipFill rotWithShape="1">
          <a:blip r:embed="rId2">
            <a:alphaModFix/>
          </a:blip>
          <a:srcRect/>
          <a:stretch/>
        </p:blipFill>
        <p:spPr>
          <a:xfrm>
            <a:off x="8113902" y="6181797"/>
            <a:ext cx="558010" cy="316080"/>
          </a:xfrm>
          <a:prstGeom prst="rect">
            <a:avLst/>
          </a:prstGeom>
          <a:noFill/>
          <a:ln>
            <a:noFill/>
          </a:ln>
        </p:spPr>
      </p:pic>
      <p:cxnSp>
        <p:nvCxnSpPr>
          <p:cNvPr id="385" name="Google Shape;385;p48"/>
          <p:cNvCxnSpPr/>
          <p:nvPr/>
        </p:nvCxnSpPr>
        <p:spPr>
          <a:xfrm>
            <a:off x="7868143"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386" name="Google Shape;386;p48"/>
          <p:cNvCxnSpPr/>
          <p:nvPr/>
        </p:nvCxnSpPr>
        <p:spPr>
          <a:xfrm>
            <a:off x="7142261" y="6240625"/>
            <a:ext cx="0" cy="198300"/>
          </a:xfrm>
          <a:prstGeom prst="straightConnector1">
            <a:avLst/>
          </a:prstGeom>
          <a:noFill/>
          <a:ln w="28575" cap="flat" cmpd="sng">
            <a:solidFill>
              <a:srgbClr val="EC5153"/>
            </a:solidFill>
            <a:prstDash val="solid"/>
            <a:miter lim="800000"/>
            <a:headEnd type="none" w="sm" len="sm"/>
            <a:tailEnd type="none" w="sm" len="sm"/>
          </a:ln>
        </p:spPr>
      </p:cxnSp>
      <p:sp>
        <p:nvSpPr>
          <p:cNvPr id="387" name="Google Shape;387;p48"/>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8" name="Google Shape;388;p48"/>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9" name="Google Shape;389;p48"/>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390" name="Google Shape;390;p48"/>
          <p:cNvSpPr>
            <a:spLocks noGrp="1"/>
          </p:cNvSpPr>
          <p:nvPr>
            <p:ph type="pic" idx="2"/>
          </p:nvPr>
        </p:nvSpPr>
        <p:spPr>
          <a:xfrm>
            <a:off x="228600" y="304805"/>
            <a:ext cx="2743200" cy="3494700"/>
          </a:xfrm>
          <a:prstGeom prst="rect">
            <a:avLst/>
          </a:prstGeom>
          <a:gradFill>
            <a:gsLst>
              <a:gs pos="0">
                <a:srgbClr val="D8D8D8"/>
              </a:gs>
              <a:gs pos="72000">
                <a:srgbClr val="B2B2B2"/>
              </a:gs>
              <a:gs pos="100000">
                <a:srgbClr val="B2B2B2"/>
              </a:gs>
            </a:gsLst>
            <a:lin ang="2700000" scaled="0"/>
          </a:gradFill>
          <a:ln>
            <a:noFill/>
          </a:ln>
        </p:spPr>
      </p:sp>
      <p:sp>
        <p:nvSpPr>
          <p:cNvPr id="391" name="Google Shape;391;p48"/>
          <p:cNvSpPr>
            <a:spLocks noGrp="1"/>
          </p:cNvSpPr>
          <p:nvPr>
            <p:ph type="pic" idx="3"/>
          </p:nvPr>
        </p:nvSpPr>
        <p:spPr>
          <a:xfrm>
            <a:off x="3200400" y="304805"/>
            <a:ext cx="2743200" cy="3494700"/>
          </a:xfrm>
          <a:prstGeom prst="rect">
            <a:avLst/>
          </a:prstGeom>
          <a:gradFill>
            <a:gsLst>
              <a:gs pos="0">
                <a:srgbClr val="D8D8D8"/>
              </a:gs>
              <a:gs pos="72000">
                <a:srgbClr val="B2B2B2"/>
              </a:gs>
              <a:gs pos="100000">
                <a:srgbClr val="B2B2B2"/>
              </a:gs>
            </a:gsLst>
            <a:lin ang="2700000" scaled="0"/>
          </a:gradFill>
          <a:ln>
            <a:noFill/>
          </a:ln>
        </p:spPr>
      </p:sp>
      <p:sp>
        <p:nvSpPr>
          <p:cNvPr id="392" name="Google Shape;392;p48"/>
          <p:cNvSpPr>
            <a:spLocks noGrp="1"/>
          </p:cNvSpPr>
          <p:nvPr>
            <p:ph type="pic" idx="4"/>
          </p:nvPr>
        </p:nvSpPr>
        <p:spPr>
          <a:xfrm>
            <a:off x="6172200" y="304805"/>
            <a:ext cx="2743200" cy="3494700"/>
          </a:xfrm>
          <a:prstGeom prst="rect">
            <a:avLst/>
          </a:prstGeom>
          <a:gradFill>
            <a:gsLst>
              <a:gs pos="0">
                <a:srgbClr val="D8D8D8"/>
              </a:gs>
              <a:gs pos="72000">
                <a:srgbClr val="B2B2B2"/>
              </a:gs>
              <a:gs pos="100000">
                <a:srgbClr val="B2B2B2"/>
              </a:gs>
            </a:gsLst>
            <a:lin ang="2700000" scaled="0"/>
          </a:gradFill>
          <a:ln>
            <a:noFill/>
          </a:ln>
        </p:spPr>
      </p:sp>
      <p:sp>
        <p:nvSpPr>
          <p:cNvPr id="393" name="Google Shape;393;p48"/>
          <p:cNvSpPr txBox="1">
            <a:spLocks noGrp="1"/>
          </p:cNvSpPr>
          <p:nvPr>
            <p:ph type="body" idx="1"/>
          </p:nvPr>
        </p:nvSpPr>
        <p:spPr>
          <a:xfrm>
            <a:off x="228600" y="4098508"/>
            <a:ext cx="2743200" cy="172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4" name="Google Shape;394;p48"/>
          <p:cNvSpPr txBox="1">
            <a:spLocks noGrp="1"/>
          </p:cNvSpPr>
          <p:nvPr>
            <p:ph type="body" idx="5"/>
          </p:nvPr>
        </p:nvSpPr>
        <p:spPr>
          <a:xfrm>
            <a:off x="3200400" y="4098508"/>
            <a:ext cx="2743200" cy="172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5" name="Google Shape;395;p48"/>
          <p:cNvSpPr txBox="1">
            <a:spLocks noGrp="1"/>
          </p:cNvSpPr>
          <p:nvPr>
            <p:ph type="body" idx="6"/>
          </p:nvPr>
        </p:nvSpPr>
        <p:spPr>
          <a:xfrm>
            <a:off x="6172200" y="4098508"/>
            <a:ext cx="2743200" cy="172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hree Pictures 2">
  <p:cSld name="Three Pictures 2">
    <p:spTree>
      <p:nvGrpSpPr>
        <p:cNvPr id="1" name="Shape 396"/>
        <p:cNvGrpSpPr/>
        <p:nvPr/>
      </p:nvGrpSpPr>
      <p:grpSpPr>
        <a:xfrm>
          <a:off x="0" y="0"/>
          <a:ext cx="0" cy="0"/>
          <a:chOff x="0" y="0"/>
          <a:chExt cx="0" cy="0"/>
        </a:xfrm>
      </p:grpSpPr>
      <p:sp>
        <p:nvSpPr>
          <p:cNvPr id="397" name="Google Shape;397;p49"/>
          <p:cNvSpPr/>
          <p:nvPr/>
        </p:nvSpPr>
        <p:spPr>
          <a:xfrm>
            <a:off x="228601" y="6126480"/>
            <a:ext cx="86868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398" name="Google Shape;398;p49"/>
          <p:cNvPicPr preferRelativeResize="0"/>
          <p:nvPr/>
        </p:nvPicPr>
        <p:blipFill rotWithShape="1">
          <a:blip r:embed="rId2">
            <a:alphaModFix/>
          </a:blip>
          <a:srcRect/>
          <a:stretch/>
        </p:blipFill>
        <p:spPr>
          <a:xfrm>
            <a:off x="8113902" y="6181797"/>
            <a:ext cx="558010" cy="316080"/>
          </a:xfrm>
          <a:prstGeom prst="rect">
            <a:avLst/>
          </a:prstGeom>
          <a:noFill/>
          <a:ln>
            <a:noFill/>
          </a:ln>
        </p:spPr>
      </p:pic>
      <p:cxnSp>
        <p:nvCxnSpPr>
          <p:cNvPr id="399" name="Google Shape;399;p49"/>
          <p:cNvCxnSpPr/>
          <p:nvPr/>
        </p:nvCxnSpPr>
        <p:spPr>
          <a:xfrm>
            <a:off x="7868143"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400" name="Google Shape;400;p49"/>
          <p:cNvCxnSpPr/>
          <p:nvPr/>
        </p:nvCxnSpPr>
        <p:spPr>
          <a:xfrm>
            <a:off x="7142261" y="6240625"/>
            <a:ext cx="0" cy="198300"/>
          </a:xfrm>
          <a:prstGeom prst="straightConnector1">
            <a:avLst/>
          </a:prstGeom>
          <a:noFill/>
          <a:ln w="28575" cap="flat" cmpd="sng">
            <a:solidFill>
              <a:srgbClr val="EC5153"/>
            </a:solidFill>
            <a:prstDash val="solid"/>
            <a:miter lim="800000"/>
            <a:headEnd type="none" w="sm" len="sm"/>
            <a:tailEnd type="none" w="sm" len="sm"/>
          </a:ln>
        </p:spPr>
      </p:cxnSp>
      <p:sp>
        <p:nvSpPr>
          <p:cNvPr id="401" name="Google Shape;401;p49"/>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2" name="Google Shape;402;p49"/>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3" name="Google Shape;403;p49"/>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404" name="Google Shape;404;p49"/>
          <p:cNvSpPr>
            <a:spLocks noGrp="1"/>
          </p:cNvSpPr>
          <p:nvPr>
            <p:ph type="pic" idx="2"/>
          </p:nvPr>
        </p:nvSpPr>
        <p:spPr>
          <a:xfrm>
            <a:off x="3200400" y="304805"/>
            <a:ext cx="2743200" cy="2621700"/>
          </a:xfrm>
          <a:prstGeom prst="rect">
            <a:avLst/>
          </a:prstGeom>
          <a:gradFill>
            <a:gsLst>
              <a:gs pos="0">
                <a:srgbClr val="D8D8D8"/>
              </a:gs>
              <a:gs pos="72000">
                <a:srgbClr val="B2B2B2"/>
              </a:gs>
              <a:gs pos="100000">
                <a:srgbClr val="B2B2B2"/>
              </a:gs>
            </a:gsLst>
            <a:lin ang="2700000" scaled="0"/>
          </a:gradFill>
          <a:ln>
            <a:noFill/>
          </a:ln>
        </p:spPr>
      </p:sp>
      <p:sp>
        <p:nvSpPr>
          <p:cNvPr id="405" name="Google Shape;405;p49"/>
          <p:cNvSpPr>
            <a:spLocks noGrp="1"/>
          </p:cNvSpPr>
          <p:nvPr>
            <p:ph type="pic" idx="3"/>
          </p:nvPr>
        </p:nvSpPr>
        <p:spPr>
          <a:xfrm>
            <a:off x="6172200" y="304805"/>
            <a:ext cx="2743200" cy="2621700"/>
          </a:xfrm>
          <a:prstGeom prst="rect">
            <a:avLst/>
          </a:prstGeom>
          <a:gradFill>
            <a:gsLst>
              <a:gs pos="0">
                <a:srgbClr val="D8D8D8"/>
              </a:gs>
              <a:gs pos="72000">
                <a:srgbClr val="B2B2B2"/>
              </a:gs>
              <a:gs pos="100000">
                <a:srgbClr val="B2B2B2"/>
              </a:gs>
            </a:gsLst>
            <a:lin ang="2700000" scaled="0"/>
          </a:gradFill>
          <a:ln>
            <a:noFill/>
          </a:ln>
        </p:spPr>
      </p:sp>
      <p:sp>
        <p:nvSpPr>
          <p:cNvPr id="406" name="Google Shape;406;p49"/>
          <p:cNvSpPr txBox="1">
            <a:spLocks noGrp="1"/>
          </p:cNvSpPr>
          <p:nvPr>
            <p:ph type="body" idx="1"/>
          </p:nvPr>
        </p:nvSpPr>
        <p:spPr>
          <a:xfrm>
            <a:off x="228600" y="3200092"/>
            <a:ext cx="2600325" cy="26217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7" name="Google Shape;407;p49"/>
          <p:cNvSpPr>
            <a:spLocks noGrp="1"/>
          </p:cNvSpPr>
          <p:nvPr>
            <p:ph type="pic" idx="4"/>
          </p:nvPr>
        </p:nvSpPr>
        <p:spPr>
          <a:xfrm>
            <a:off x="3200400" y="3200091"/>
            <a:ext cx="5715000" cy="2621700"/>
          </a:xfrm>
          <a:prstGeom prst="rect">
            <a:avLst/>
          </a:prstGeom>
          <a:gradFill>
            <a:gsLst>
              <a:gs pos="0">
                <a:srgbClr val="D8D8D8"/>
              </a:gs>
              <a:gs pos="72000">
                <a:srgbClr val="B2B2B2"/>
              </a:gs>
              <a:gs pos="100000">
                <a:srgbClr val="B2B2B2"/>
              </a:gs>
            </a:gsLst>
            <a:lin ang="2700000" scaled="0"/>
          </a:gradFill>
          <a:ln>
            <a:noFill/>
          </a:ln>
        </p:spPr>
      </p:sp>
      <p:sp>
        <p:nvSpPr>
          <p:cNvPr id="408" name="Google Shape;408;p49"/>
          <p:cNvSpPr txBox="1">
            <a:spLocks noGrp="1"/>
          </p:cNvSpPr>
          <p:nvPr>
            <p:ph type="body" idx="5"/>
          </p:nvPr>
        </p:nvSpPr>
        <p:spPr>
          <a:xfrm>
            <a:off x="228600" y="304800"/>
            <a:ext cx="2600325" cy="26217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ransition 2">
  <p:cSld name="Transition 2">
    <p:spTree>
      <p:nvGrpSpPr>
        <p:cNvPr id="1" name="Shape 177"/>
        <p:cNvGrpSpPr/>
        <p:nvPr/>
      </p:nvGrpSpPr>
      <p:grpSpPr>
        <a:xfrm>
          <a:off x="0" y="0"/>
          <a:ext cx="0" cy="0"/>
          <a:chOff x="0" y="0"/>
          <a:chExt cx="0" cy="0"/>
        </a:xfrm>
      </p:grpSpPr>
      <p:sp>
        <p:nvSpPr>
          <p:cNvPr id="178" name="Google Shape;178;p23"/>
          <p:cNvSpPr/>
          <p:nvPr/>
        </p:nvSpPr>
        <p:spPr>
          <a:xfrm>
            <a:off x="228600" y="304800"/>
            <a:ext cx="8686800" cy="6248400"/>
          </a:xfrm>
          <a:prstGeom prst="rect">
            <a:avLst/>
          </a:prstGeom>
          <a:solidFill>
            <a:srgbClr val="EC51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3737DD"/>
              </a:solidFill>
              <a:latin typeface="Calibri"/>
              <a:ea typeface="Calibri"/>
              <a:cs typeface="Calibri"/>
              <a:sym typeface="Calibri"/>
            </a:endParaRPr>
          </a:p>
        </p:txBody>
      </p:sp>
      <p:cxnSp>
        <p:nvCxnSpPr>
          <p:cNvPr id="179" name="Google Shape;179;p23"/>
          <p:cNvCxnSpPr/>
          <p:nvPr/>
        </p:nvCxnSpPr>
        <p:spPr>
          <a:xfrm>
            <a:off x="4347764" y="3429000"/>
            <a:ext cx="448425" cy="0"/>
          </a:xfrm>
          <a:prstGeom prst="straightConnector1">
            <a:avLst/>
          </a:prstGeom>
          <a:noFill/>
          <a:ln w="76200" cap="flat" cmpd="sng">
            <a:solidFill>
              <a:srgbClr val="1A497F"/>
            </a:solidFill>
            <a:prstDash val="solid"/>
            <a:miter lim="800000"/>
            <a:headEnd type="none" w="sm" len="sm"/>
            <a:tailEnd type="none" w="sm" len="sm"/>
          </a:ln>
        </p:spPr>
      </p:cxnSp>
      <p:sp>
        <p:nvSpPr>
          <p:cNvPr id="180" name="Google Shape;180;p23"/>
          <p:cNvSpPr/>
          <p:nvPr/>
        </p:nvSpPr>
        <p:spPr>
          <a:xfrm>
            <a:off x="4229584" y="5895975"/>
            <a:ext cx="684900" cy="4137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900"/>
              <a:buFont typeface="Libre Franklin"/>
              <a:buNone/>
            </a:pPr>
            <a:endParaRPr sz="900" b="0" i="0" u="none" strike="noStrike" cap="none">
              <a:solidFill>
                <a:srgbClr val="FFFFFF"/>
              </a:solidFill>
              <a:latin typeface="Calibri"/>
              <a:ea typeface="Calibri"/>
              <a:cs typeface="Calibri"/>
              <a:sym typeface="Calibri"/>
            </a:endParaRPr>
          </a:p>
        </p:txBody>
      </p:sp>
      <p:pic>
        <p:nvPicPr>
          <p:cNvPr id="181" name="Google Shape;181;p23"/>
          <p:cNvPicPr preferRelativeResize="0"/>
          <p:nvPr/>
        </p:nvPicPr>
        <p:blipFill rotWithShape="1">
          <a:blip r:embed="rId2">
            <a:alphaModFix/>
          </a:blip>
          <a:srcRect/>
          <a:stretch/>
        </p:blipFill>
        <p:spPr>
          <a:xfrm>
            <a:off x="4292996" y="5944798"/>
            <a:ext cx="558010" cy="316080"/>
          </a:xfrm>
          <a:prstGeom prst="rect">
            <a:avLst/>
          </a:prstGeom>
          <a:noFill/>
          <a:ln>
            <a:noFill/>
          </a:ln>
        </p:spPr>
      </p:pic>
      <p:sp>
        <p:nvSpPr>
          <p:cNvPr id="182" name="Google Shape;182;p23"/>
          <p:cNvSpPr txBox="1">
            <a:spLocks noGrp="1"/>
          </p:cNvSpPr>
          <p:nvPr>
            <p:ph type="title"/>
          </p:nvPr>
        </p:nvSpPr>
        <p:spPr>
          <a:xfrm>
            <a:off x="2671048" y="1822430"/>
            <a:ext cx="3806100" cy="13110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400"/>
              <a:buFont typeface="Libre Franklin"/>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23"/>
          <p:cNvSpPr txBox="1">
            <a:spLocks noGrp="1"/>
          </p:cNvSpPr>
          <p:nvPr>
            <p:ph type="body" idx="1"/>
          </p:nvPr>
        </p:nvSpPr>
        <p:spPr>
          <a:xfrm>
            <a:off x="2667476" y="3589021"/>
            <a:ext cx="3806100" cy="1581900"/>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2700"/>
              <a:buNone/>
              <a:defRPr sz="2700">
                <a:solidFill>
                  <a:schemeClr val="lt1"/>
                </a:solidFill>
              </a:defRPr>
            </a:lvl1pPr>
            <a:lvl2pPr marL="914400" lvl="1" indent="-228600" algn="l">
              <a:lnSpc>
                <a:spcPct val="123000"/>
              </a:lnSpc>
              <a:spcBef>
                <a:spcPts val="600"/>
              </a:spcBef>
              <a:spcAft>
                <a:spcPts val="0"/>
              </a:spcAft>
              <a:buSzPts val="2000"/>
              <a:buNone/>
              <a:defRPr sz="2000">
                <a:solidFill>
                  <a:srgbClr val="888888"/>
                </a:solidFill>
              </a:defRPr>
            </a:lvl2pPr>
            <a:lvl3pPr marL="1371600" lvl="2" indent="-228600" algn="l">
              <a:lnSpc>
                <a:spcPct val="123000"/>
              </a:lnSpc>
              <a:spcBef>
                <a:spcPts val="600"/>
              </a:spcBef>
              <a:spcAft>
                <a:spcPts val="0"/>
              </a:spcAft>
              <a:buSzPts val="1800"/>
              <a:buNone/>
              <a:defRPr sz="1800">
                <a:solidFill>
                  <a:srgbClr val="888888"/>
                </a:solidFill>
              </a:defRPr>
            </a:lvl3pPr>
            <a:lvl4pPr marL="1828800" lvl="3" indent="-228600" algn="l">
              <a:lnSpc>
                <a:spcPct val="123000"/>
              </a:lnSpc>
              <a:spcBef>
                <a:spcPts val="600"/>
              </a:spcBef>
              <a:spcAft>
                <a:spcPts val="0"/>
              </a:spcAft>
              <a:buSzPts val="1600"/>
              <a:buNone/>
              <a:defRPr sz="1600">
                <a:solidFill>
                  <a:srgbClr val="888888"/>
                </a:solidFill>
              </a:defRPr>
            </a:lvl4pPr>
            <a:lvl5pPr marL="2286000" lvl="4" indent="-228600" algn="l">
              <a:lnSpc>
                <a:spcPct val="123000"/>
              </a:lnSpc>
              <a:spcBef>
                <a:spcPts val="600"/>
              </a:spcBef>
              <a:spcAft>
                <a:spcPts val="0"/>
              </a:spcAft>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4" name="Google Shape;184;p23"/>
          <p:cNvSpPr/>
          <p:nvPr/>
        </p:nvSpPr>
        <p:spPr>
          <a:xfrm>
            <a:off x="7388364" y="773578"/>
            <a:ext cx="1527037" cy="5310352"/>
          </a:xfrm>
          <a:custGeom>
            <a:avLst/>
            <a:gdLst/>
            <a:ahLst/>
            <a:cxnLst/>
            <a:rect l="l" t="t" r="r" b="b"/>
            <a:pathLst>
              <a:path w="2036049" h="5310352" extrusionOk="0">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sp>
        <p:nvSpPr>
          <p:cNvPr id="185" name="Google Shape;185;p23"/>
          <p:cNvSpPr/>
          <p:nvPr/>
        </p:nvSpPr>
        <p:spPr>
          <a:xfrm>
            <a:off x="228600" y="773907"/>
            <a:ext cx="1519198" cy="5300898"/>
          </a:xfrm>
          <a:custGeom>
            <a:avLst/>
            <a:gdLst/>
            <a:ahLst/>
            <a:cxnLst/>
            <a:rect l="l" t="t" r="r" b="b"/>
            <a:pathLst>
              <a:path w="2025597" h="5300898" extrusionOk="0">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sp>
        <p:nvSpPr>
          <p:cNvPr id="186" name="Google Shape;186;p23"/>
          <p:cNvSpPr txBox="1">
            <a:spLocks noGrp="1"/>
          </p:cNvSpPr>
          <p:nvPr>
            <p:ph type="sldNum" idx="12"/>
          </p:nvPr>
        </p:nvSpPr>
        <p:spPr>
          <a:xfrm>
            <a:off x="8556784" y="6333134"/>
            <a:ext cx="548775"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rofile Slide">
  <p:cSld name="Profile Slide">
    <p:spTree>
      <p:nvGrpSpPr>
        <p:cNvPr id="1" name="Shape 409"/>
        <p:cNvGrpSpPr/>
        <p:nvPr/>
      </p:nvGrpSpPr>
      <p:grpSpPr>
        <a:xfrm>
          <a:off x="0" y="0"/>
          <a:ext cx="0" cy="0"/>
          <a:chOff x="0" y="0"/>
          <a:chExt cx="0" cy="0"/>
        </a:xfrm>
      </p:grpSpPr>
      <p:sp>
        <p:nvSpPr>
          <p:cNvPr id="410" name="Google Shape;410;p50"/>
          <p:cNvSpPr txBox="1">
            <a:spLocks noGrp="1"/>
          </p:cNvSpPr>
          <p:nvPr>
            <p:ph type="title"/>
          </p:nvPr>
        </p:nvSpPr>
        <p:spPr>
          <a:xfrm>
            <a:off x="3262544" y="172857"/>
            <a:ext cx="56529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1" name="Google Shape;411;p50"/>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2" name="Google Shape;412;p50"/>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3" name="Google Shape;413;p50"/>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414" name="Google Shape;414;p50"/>
          <p:cNvSpPr txBox="1">
            <a:spLocks noGrp="1"/>
          </p:cNvSpPr>
          <p:nvPr>
            <p:ph type="body" idx="1"/>
          </p:nvPr>
        </p:nvSpPr>
        <p:spPr>
          <a:xfrm>
            <a:off x="3262544" y="1031273"/>
            <a:ext cx="56529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5" name="Google Shape;415;p50"/>
          <p:cNvSpPr>
            <a:spLocks noGrp="1"/>
          </p:cNvSpPr>
          <p:nvPr>
            <p:ph type="pic" idx="2"/>
          </p:nvPr>
        </p:nvSpPr>
        <p:spPr>
          <a:xfrm>
            <a:off x="228600" y="304800"/>
            <a:ext cx="2787525" cy="5484600"/>
          </a:xfrm>
          <a:prstGeom prst="rect">
            <a:avLst/>
          </a:prstGeom>
          <a:gradFill>
            <a:gsLst>
              <a:gs pos="0">
                <a:srgbClr val="D8D8D8"/>
              </a:gs>
              <a:gs pos="72000">
                <a:srgbClr val="B2B2B2"/>
              </a:gs>
              <a:gs pos="100000">
                <a:srgbClr val="B2B2B2"/>
              </a:gs>
            </a:gsLst>
            <a:lin ang="2700000" scaled="0"/>
          </a:gradFill>
          <a:ln>
            <a:noFill/>
          </a:ln>
        </p:spPr>
      </p:sp>
      <p:cxnSp>
        <p:nvCxnSpPr>
          <p:cNvPr id="416" name="Google Shape;416;p50"/>
          <p:cNvCxnSpPr/>
          <p:nvPr/>
        </p:nvCxnSpPr>
        <p:spPr>
          <a:xfrm>
            <a:off x="3340340" y="957194"/>
            <a:ext cx="448425" cy="0"/>
          </a:xfrm>
          <a:prstGeom prst="straightConnector1">
            <a:avLst/>
          </a:prstGeom>
          <a:noFill/>
          <a:ln w="76200" cap="flat" cmpd="sng">
            <a:solidFill>
              <a:srgbClr val="EC5153"/>
            </a:solidFill>
            <a:prstDash val="solid"/>
            <a:miter lim="800000"/>
            <a:headEnd type="none" w="sm" len="sm"/>
            <a:tailEnd type="none" w="sm" len="sm"/>
          </a:ln>
        </p:spPr>
      </p:cxnSp>
    </p:spTree>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am Slide">
  <p:cSld name="Team Slide">
    <p:spTree>
      <p:nvGrpSpPr>
        <p:cNvPr id="1" name="Shape 417"/>
        <p:cNvGrpSpPr/>
        <p:nvPr/>
      </p:nvGrpSpPr>
      <p:grpSpPr>
        <a:xfrm>
          <a:off x="0" y="0"/>
          <a:ext cx="0" cy="0"/>
          <a:chOff x="0" y="0"/>
          <a:chExt cx="0" cy="0"/>
        </a:xfrm>
      </p:grpSpPr>
      <p:sp>
        <p:nvSpPr>
          <p:cNvPr id="418" name="Google Shape;418;p51"/>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9" name="Google Shape;419;p51"/>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0" name="Google Shape;420;p51"/>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1" name="Google Shape;421;p51"/>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422" name="Google Shape;422;p51"/>
          <p:cNvSpPr txBox="1">
            <a:spLocks noGrp="1"/>
          </p:cNvSpPr>
          <p:nvPr>
            <p:ph type="body" idx="1"/>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3" name="Google Shape;423;p51"/>
          <p:cNvSpPr>
            <a:spLocks noGrp="1"/>
          </p:cNvSpPr>
          <p:nvPr>
            <p:ph type="pic" idx="2"/>
          </p:nvPr>
        </p:nvSpPr>
        <p:spPr>
          <a:xfrm>
            <a:off x="664181" y="2178664"/>
            <a:ext cx="1129050" cy="1507200"/>
          </a:xfrm>
          <a:prstGeom prst="rect">
            <a:avLst/>
          </a:prstGeom>
          <a:gradFill>
            <a:gsLst>
              <a:gs pos="0">
                <a:srgbClr val="D8D8D8"/>
              </a:gs>
              <a:gs pos="72000">
                <a:srgbClr val="B2B2B2"/>
              </a:gs>
              <a:gs pos="100000">
                <a:srgbClr val="B2B2B2"/>
              </a:gs>
            </a:gsLst>
            <a:lin ang="2700000" scaled="0"/>
          </a:gradFill>
          <a:ln>
            <a:noFill/>
          </a:ln>
        </p:spPr>
      </p:sp>
      <p:sp>
        <p:nvSpPr>
          <p:cNvPr id="424" name="Google Shape;424;p51"/>
          <p:cNvSpPr>
            <a:spLocks noGrp="1"/>
          </p:cNvSpPr>
          <p:nvPr>
            <p:ph type="pic" idx="3"/>
          </p:nvPr>
        </p:nvSpPr>
        <p:spPr>
          <a:xfrm>
            <a:off x="2893031" y="2178664"/>
            <a:ext cx="1129050" cy="1507200"/>
          </a:xfrm>
          <a:prstGeom prst="rect">
            <a:avLst/>
          </a:prstGeom>
          <a:gradFill>
            <a:gsLst>
              <a:gs pos="0">
                <a:srgbClr val="D8D8D8"/>
              </a:gs>
              <a:gs pos="72000">
                <a:srgbClr val="B2B2B2"/>
              </a:gs>
              <a:gs pos="100000">
                <a:srgbClr val="B2B2B2"/>
              </a:gs>
            </a:gsLst>
            <a:lin ang="2700000" scaled="0"/>
          </a:gradFill>
          <a:ln>
            <a:noFill/>
          </a:ln>
        </p:spPr>
      </p:sp>
      <p:sp>
        <p:nvSpPr>
          <p:cNvPr id="425" name="Google Shape;425;p51"/>
          <p:cNvSpPr>
            <a:spLocks noGrp="1"/>
          </p:cNvSpPr>
          <p:nvPr>
            <p:ph type="pic" idx="4"/>
          </p:nvPr>
        </p:nvSpPr>
        <p:spPr>
          <a:xfrm>
            <a:off x="5121881" y="2178664"/>
            <a:ext cx="1129050" cy="1507200"/>
          </a:xfrm>
          <a:prstGeom prst="rect">
            <a:avLst/>
          </a:prstGeom>
          <a:gradFill>
            <a:gsLst>
              <a:gs pos="0">
                <a:srgbClr val="D8D8D8"/>
              </a:gs>
              <a:gs pos="72000">
                <a:srgbClr val="B2B2B2"/>
              </a:gs>
              <a:gs pos="100000">
                <a:srgbClr val="B2B2B2"/>
              </a:gs>
            </a:gsLst>
            <a:lin ang="2700000" scaled="0"/>
          </a:gradFill>
          <a:ln>
            <a:noFill/>
          </a:ln>
        </p:spPr>
      </p:sp>
      <p:sp>
        <p:nvSpPr>
          <p:cNvPr id="426" name="Google Shape;426;p51"/>
          <p:cNvSpPr>
            <a:spLocks noGrp="1"/>
          </p:cNvSpPr>
          <p:nvPr>
            <p:ph type="pic" idx="5"/>
          </p:nvPr>
        </p:nvSpPr>
        <p:spPr>
          <a:xfrm>
            <a:off x="7350731" y="2178664"/>
            <a:ext cx="1129050" cy="15072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eam Slide 2">
  <p:cSld name="Team Slide 2">
    <p:spTree>
      <p:nvGrpSpPr>
        <p:cNvPr id="1" name="Shape 427"/>
        <p:cNvGrpSpPr/>
        <p:nvPr/>
      </p:nvGrpSpPr>
      <p:grpSpPr>
        <a:xfrm>
          <a:off x="0" y="0"/>
          <a:ext cx="0" cy="0"/>
          <a:chOff x="0" y="0"/>
          <a:chExt cx="0" cy="0"/>
        </a:xfrm>
      </p:grpSpPr>
      <p:sp>
        <p:nvSpPr>
          <p:cNvPr id="428" name="Google Shape;428;p52"/>
          <p:cNvSpPr>
            <a:spLocks noGrp="1"/>
          </p:cNvSpPr>
          <p:nvPr>
            <p:ph type="pic" idx="2"/>
          </p:nvPr>
        </p:nvSpPr>
        <p:spPr>
          <a:xfrm>
            <a:off x="4826620" y="3214645"/>
            <a:ext cx="1927125" cy="2606100"/>
          </a:xfrm>
          <a:prstGeom prst="rect">
            <a:avLst/>
          </a:prstGeom>
          <a:gradFill>
            <a:gsLst>
              <a:gs pos="0">
                <a:srgbClr val="D8D8D8"/>
              </a:gs>
              <a:gs pos="72000">
                <a:srgbClr val="B2B2B2"/>
              </a:gs>
              <a:gs pos="100000">
                <a:srgbClr val="B2B2B2"/>
              </a:gs>
            </a:gsLst>
            <a:lin ang="2700000" scaled="0"/>
          </a:gradFill>
          <a:ln>
            <a:noFill/>
          </a:ln>
        </p:spPr>
      </p:sp>
      <p:sp>
        <p:nvSpPr>
          <p:cNvPr id="429" name="Google Shape;429;p52"/>
          <p:cNvSpPr>
            <a:spLocks noGrp="1"/>
          </p:cNvSpPr>
          <p:nvPr>
            <p:ph type="pic" idx="3"/>
          </p:nvPr>
        </p:nvSpPr>
        <p:spPr>
          <a:xfrm>
            <a:off x="6984032" y="3214645"/>
            <a:ext cx="1927125" cy="2606100"/>
          </a:xfrm>
          <a:prstGeom prst="rect">
            <a:avLst/>
          </a:prstGeom>
          <a:gradFill>
            <a:gsLst>
              <a:gs pos="0">
                <a:srgbClr val="D8D8D8"/>
              </a:gs>
              <a:gs pos="72000">
                <a:srgbClr val="B2B2B2"/>
              </a:gs>
              <a:gs pos="100000">
                <a:srgbClr val="B2B2B2"/>
              </a:gs>
            </a:gsLst>
            <a:lin ang="2700000" scaled="0"/>
          </a:gradFill>
          <a:ln>
            <a:noFill/>
          </a:ln>
        </p:spPr>
      </p:sp>
      <p:grpSp>
        <p:nvGrpSpPr>
          <p:cNvPr id="430" name="Google Shape;430;p52"/>
          <p:cNvGrpSpPr/>
          <p:nvPr/>
        </p:nvGrpSpPr>
        <p:grpSpPr>
          <a:xfrm>
            <a:off x="228601" y="6126480"/>
            <a:ext cx="8686800" cy="426600"/>
            <a:chOff x="304801" y="6126480"/>
            <a:chExt cx="11582400" cy="426600"/>
          </a:xfrm>
        </p:grpSpPr>
        <p:sp>
          <p:nvSpPr>
            <p:cNvPr id="431" name="Google Shape;431;p52"/>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432" name="Google Shape;432;p52"/>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433" name="Google Shape;433;p52"/>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434" name="Google Shape;434;p52"/>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435" name="Google Shape;435;p52"/>
          <p:cNvSpPr txBox="1">
            <a:spLocks noGrp="1"/>
          </p:cNvSpPr>
          <p:nvPr>
            <p:ph type="title"/>
          </p:nvPr>
        </p:nvSpPr>
        <p:spPr>
          <a:xfrm>
            <a:off x="228600" y="1245004"/>
            <a:ext cx="3400425"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6" name="Google Shape;436;p52"/>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7" name="Google Shape;437;p52"/>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8" name="Google Shape;438;p52"/>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439" name="Google Shape;439;p52"/>
          <p:cNvSpPr txBox="1">
            <a:spLocks noGrp="1"/>
          </p:cNvSpPr>
          <p:nvPr>
            <p:ph type="body" idx="1"/>
          </p:nvPr>
        </p:nvSpPr>
        <p:spPr>
          <a:xfrm>
            <a:off x="228600" y="2103420"/>
            <a:ext cx="3400425"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0" name="Google Shape;440;p52"/>
          <p:cNvSpPr>
            <a:spLocks noGrp="1"/>
          </p:cNvSpPr>
          <p:nvPr>
            <p:ph type="pic" idx="4"/>
          </p:nvPr>
        </p:nvSpPr>
        <p:spPr>
          <a:xfrm>
            <a:off x="4826620" y="303308"/>
            <a:ext cx="1927125" cy="2606100"/>
          </a:xfrm>
          <a:prstGeom prst="rect">
            <a:avLst/>
          </a:prstGeom>
          <a:gradFill>
            <a:gsLst>
              <a:gs pos="0">
                <a:srgbClr val="D8D8D8"/>
              </a:gs>
              <a:gs pos="72000">
                <a:srgbClr val="B2B2B2"/>
              </a:gs>
              <a:gs pos="100000">
                <a:srgbClr val="B2B2B2"/>
              </a:gs>
            </a:gsLst>
            <a:lin ang="2700000" scaled="0"/>
          </a:gradFill>
          <a:ln>
            <a:noFill/>
          </a:ln>
        </p:spPr>
      </p:sp>
      <p:cxnSp>
        <p:nvCxnSpPr>
          <p:cNvPr id="441" name="Google Shape;441;p52"/>
          <p:cNvCxnSpPr/>
          <p:nvPr/>
        </p:nvCxnSpPr>
        <p:spPr>
          <a:xfrm>
            <a:off x="297518" y="2029341"/>
            <a:ext cx="445725" cy="0"/>
          </a:xfrm>
          <a:prstGeom prst="straightConnector1">
            <a:avLst/>
          </a:prstGeom>
          <a:noFill/>
          <a:ln w="76200" cap="flat" cmpd="sng">
            <a:solidFill>
              <a:srgbClr val="EC5153"/>
            </a:solidFill>
            <a:prstDash val="solid"/>
            <a:miter lim="800000"/>
            <a:headEnd type="none" w="sm" len="sm"/>
            <a:tailEnd type="none" w="sm" len="sm"/>
          </a:ln>
        </p:spPr>
      </p:cxnSp>
      <p:sp>
        <p:nvSpPr>
          <p:cNvPr id="442" name="Google Shape;442;p52"/>
          <p:cNvSpPr txBox="1">
            <a:spLocks noGrp="1"/>
          </p:cNvSpPr>
          <p:nvPr>
            <p:ph type="body" idx="5"/>
          </p:nvPr>
        </p:nvSpPr>
        <p:spPr>
          <a:xfrm>
            <a:off x="228600" y="3214645"/>
            <a:ext cx="3400425" cy="21960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3" name="Google Shape;443;p52"/>
          <p:cNvSpPr>
            <a:spLocks noGrp="1"/>
          </p:cNvSpPr>
          <p:nvPr>
            <p:ph type="pic" idx="6"/>
          </p:nvPr>
        </p:nvSpPr>
        <p:spPr>
          <a:xfrm>
            <a:off x="6984032" y="303308"/>
            <a:ext cx="1927125" cy="26061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eam Slide 3">
  <p:cSld name="Team Slide 3">
    <p:spTree>
      <p:nvGrpSpPr>
        <p:cNvPr id="1" name="Shape 444"/>
        <p:cNvGrpSpPr/>
        <p:nvPr/>
      </p:nvGrpSpPr>
      <p:grpSpPr>
        <a:xfrm>
          <a:off x="0" y="0"/>
          <a:ext cx="0" cy="0"/>
          <a:chOff x="0" y="0"/>
          <a:chExt cx="0" cy="0"/>
        </a:xfrm>
      </p:grpSpPr>
      <p:grpSp>
        <p:nvGrpSpPr>
          <p:cNvPr id="445" name="Google Shape;445;p53"/>
          <p:cNvGrpSpPr/>
          <p:nvPr/>
        </p:nvGrpSpPr>
        <p:grpSpPr>
          <a:xfrm>
            <a:off x="228601" y="6126480"/>
            <a:ext cx="8686800" cy="426600"/>
            <a:chOff x="304801" y="6126480"/>
            <a:chExt cx="11582400" cy="426600"/>
          </a:xfrm>
        </p:grpSpPr>
        <p:sp>
          <p:nvSpPr>
            <p:cNvPr id="446" name="Google Shape;446;p53"/>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447" name="Google Shape;447;p53"/>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448" name="Google Shape;448;p53"/>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449" name="Google Shape;449;p53"/>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450" name="Google Shape;450;p53"/>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1" name="Google Shape;451;p53"/>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2" name="Google Shape;452;p53"/>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453" name="Google Shape;453;p53"/>
          <p:cNvSpPr>
            <a:spLocks noGrp="1"/>
          </p:cNvSpPr>
          <p:nvPr>
            <p:ph type="pic" idx="2"/>
          </p:nvPr>
        </p:nvSpPr>
        <p:spPr>
          <a:xfrm>
            <a:off x="228601" y="2062723"/>
            <a:ext cx="1275075" cy="1724400"/>
          </a:xfrm>
          <a:prstGeom prst="rect">
            <a:avLst/>
          </a:prstGeom>
          <a:gradFill>
            <a:gsLst>
              <a:gs pos="0">
                <a:srgbClr val="D8D8D8"/>
              </a:gs>
              <a:gs pos="72000">
                <a:srgbClr val="B2B2B2"/>
              </a:gs>
              <a:gs pos="100000">
                <a:srgbClr val="B2B2B2"/>
              </a:gs>
            </a:gsLst>
            <a:lin ang="2700000" scaled="0"/>
          </a:gradFill>
          <a:ln>
            <a:noFill/>
          </a:ln>
        </p:spPr>
      </p:sp>
      <p:sp>
        <p:nvSpPr>
          <p:cNvPr id="454" name="Google Shape;454;p53"/>
          <p:cNvSpPr>
            <a:spLocks noGrp="1"/>
          </p:cNvSpPr>
          <p:nvPr>
            <p:ph type="pic" idx="3"/>
          </p:nvPr>
        </p:nvSpPr>
        <p:spPr>
          <a:xfrm>
            <a:off x="1744777" y="2062723"/>
            <a:ext cx="1275075" cy="1724400"/>
          </a:xfrm>
          <a:prstGeom prst="rect">
            <a:avLst/>
          </a:prstGeom>
          <a:gradFill>
            <a:gsLst>
              <a:gs pos="0">
                <a:srgbClr val="D8D8D8"/>
              </a:gs>
              <a:gs pos="72000">
                <a:srgbClr val="B2B2B2"/>
              </a:gs>
              <a:gs pos="100000">
                <a:srgbClr val="B2B2B2"/>
              </a:gs>
            </a:gsLst>
            <a:lin ang="2700000" scaled="0"/>
          </a:gradFill>
          <a:ln>
            <a:noFill/>
          </a:ln>
        </p:spPr>
      </p:sp>
      <p:sp>
        <p:nvSpPr>
          <p:cNvPr id="455" name="Google Shape;455;p53"/>
          <p:cNvSpPr>
            <a:spLocks noGrp="1"/>
          </p:cNvSpPr>
          <p:nvPr>
            <p:ph type="pic" idx="4"/>
          </p:nvPr>
        </p:nvSpPr>
        <p:spPr>
          <a:xfrm>
            <a:off x="3260430" y="2062723"/>
            <a:ext cx="1275075" cy="1724400"/>
          </a:xfrm>
          <a:prstGeom prst="rect">
            <a:avLst/>
          </a:prstGeom>
          <a:gradFill>
            <a:gsLst>
              <a:gs pos="0">
                <a:srgbClr val="D8D8D8"/>
              </a:gs>
              <a:gs pos="72000">
                <a:srgbClr val="B2B2B2"/>
              </a:gs>
              <a:gs pos="100000">
                <a:srgbClr val="B2B2B2"/>
              </a:gs>
            </a:gsLst>
            <a:lin ang="2700000" scaled="0"/>
          </a:gradFill>
          <a:ln>
            <a:noFill/>
          </a:ln>
        </p:spPr>
      </p:sp>
      <p:sp>
        <p:nvSpPr>
          <p:cNvPr id="456" name="Google Shape;456;p53"/>
          <p:cNvSpPr>
            <a:spLocks noGrp="1"/>
          </p:cNvSpPr>
          <p:nvPr>
            <p:ph type="pic" idx="5"/>
          </p:nvPr>
        </p:nvSpPr>
        <p:spPr>
          <a:xfrm>
            <a:off x="4777700" y="2062723"/>
            <a:ext cx="1275075" cy="1724400"/>
          </a:xfrm>
          <a:prstGeom prst="rect">
            <a:avLst/>
          </a:prstGeom>
          <a:gradFill>
            <a:gsLst>
              <a:gs pos="0">
                <a:srgbClr val="D8D8D8"/>
              </a:gs>
              <a:gs pos="72000">
                <a:srgbClr val="B2B2B2"/>
              </a:gs>
              <a:gs pos="100000">
                <a:srgbClr val="B2B2B2"/>
              </a:gs>
            </a:gsLst>
            <a:lin ang="2700000" scaled="0"/>
          </a:gradFill>
          <a:ln>
            <a:noFill/>
          </a:ln>
        </p:spPr>
      </p:sp>
      <p:sp>
        <p:nvSpPr>
          <p:cNvPr id="457" name="Google Shape;457;p53"/>
          <p:cNvSpPr>
            <a:spLocks noGrp="1"/>
          </p:cNvSpPr>
          <p:nvPr>
            <p:ph type="pic" idx="6"/>
          </p:nvPr>
        </p:nvSpPr>
        <p:spPr>
          <a:xfrm>
            <a:off x="228601" y="4104883"/>
            <a:ext cx="1275075" cy="1724400"/>
          </a:xfrm>
          <a:prstGeom prst="rect">
            <a:avLst/>
          </a:prstGeom>
          <a:gradFill>
            <a:gsLst>
              <a:gs pos="0">
                <a:srgbClr val="D8D8D8"/>
              </a:gs>
              <a:gs pos="72000">
                <a:srgbClr val="B2B2B2"/>
              </a:gs>
              <a:gs pos="100000">
                <a:srgbClr val="B2B2B2"/>
              </a:gs>
            </a:gsLst>
            <a:lin ang="2700000" scaled="0"/>
          </a:gradFill>
          <a:ln>
            <a:noFill/>
          </a:ln>
        </p:spPr>
      </p:sp>
      <p:sp>
        <p:nvSpPr>
          <p:cNvPr id="458" name="Google Shape;458;p53"/>
          <p:cNvSpPr>
            <a:spLocks noGrp="1"/>
          </p:cNvSpPr>
          <p:nvPr>
            <p:ph type="pic" idx="7"/>
          </p:nvPr>
        </p:nvSpPr>
        <p:spPr>
          <a:xfrm>
            <a:off x="1744777" y="4104883"/>
            <a:ext cx="1275075" cy="1724400"/>
          </a:xfrm>
          <a:prstGeom prst="rect">
            <a:avLst/>
          </a:prstGeom>
          <a:gradFill>
            <a:gsLst>
              <a:gs pos="0">
                <a:srgbClr val="D8D8D8"/>
              </a:gs>
              <a:gs pos="72000">
                <a:srgbClr val="B2B2B2"/>
              </a:gs>
              <a:gs pos="100000">
                <a:srgbClr val="B2B2B2"/>
              </a:gs>
            </a:gsLst>
            <a:lin ang="2700000" scaled="0"/>
          </a:gradFill>
          <a:ln>
            <a:noFill/>
          </a:ln>
        </p:spPr>
      </p:sp>
      <p:sp>
        <p:nvSpPr>
          <p:cNvPr id="459" name="Google Shape;459;p53"/>
          <p:cNvSpPr>
            <a:spLocks noGrp="1"/>
          </p:cNvSpPr>
          <p:nvPr>
            <p:ph type="pic" idx="8"/>
          </p:nvPr>
        </p:nvSpPr>
        <p:spPr>
          <a:xfrm>
            <a:off x="3260430" y="4104883"/>
            <a:ext cx="1275075" cy="1724400"/>
          </a:xfrm>
          <a:prstGeom prst="rect">
            <a:avLst/>
          </a:prstGeom>
          <a:gradFill>
            <a:gsLst>
              <a:gs pos="0">
                <a:srgbClr val="D8D8D8"/>
              </a:gs>
              <a:gs pos="72000">
                <a:srgbClr val="B2B2B2"/>
              </a:gs>
              <a:gs pos="100000">
                <a:srgbClr val="B2B2B2"/>
              </a:gs>
            </a:gsLst>
            <a:lin ang="2700000" scaled="0"/>
          </a:gradFill>
          <a:ln>
            <a:noFill/>
          </a:ln>
        </p:spPr>
      </p:sp>
      <p:sp>
        <p:nvSpPr>
          <p:cNvPr id="460" name="Google Shape;460;p53"/>
          <p:cNvSpPr>
            <a:spLocks noGrp="1"/>
          </p:cNvSpPr>
          <p:nvPr>
            <p:ph type="pic" idx="9"/>
          </p:nvPr>
        </p:nvSpPr>
        <p:spPr>
          <a:xfrm>
            <a:off x="4777700" y="4104883"/>
            <a:ext cx="1275075" cy="1724400"/>
          </a:xfrm>
          <a:prstGeom prst="rect">
            <a:avLst/>
          </a:prstGeom>
          <a:gradFill>
            <a:gsLst>
              <a:gs pos="0">
                <a:srgbClr val="D8D8D8"/>
              </a:gs>
              <a:gs pos="72000">
                <a:srgbClr val="B2B2B2"/>
              </a:gs>
              <a:gs pos="100000">
                <a:srgbClr val="B2B2B2"/>
              </a:gs>
            </a:gsLst>
            <a:lin ang="2700000" scaled="0"/>
          </a:gradFill>
          <a:ln>
            <a:noFill/>
          </a:ln>
        </p:spPr>
      </p:sp>
      <p:sp>
        <p:nvSpPr>
          <p:cNvPr id="461" name="Google Shape;461;p53"/>
          <p:cNvSpPr txBox="1">
            <a:spLocks noGrp="1"/>
          </p:cNvSpPr>
          <p:nvPr>
            <p:ph type="body" idx="1"/>
          </p:nvPr>
        </p:nvSpPr>
        <p:spPr>
          <a:xfrm>
            <a:off x="6284674" y="2057399"/>
            <a:ext cx="2630700" cy="3769200"/>
          </a:xfrm>
          <a:prstGeom prst="rect">
            <a:avLst/>
          </a:prstGeom>
          <a:noFill/>
          <a:ln>
            <a:noFill/>
          </a:ln>
        </p:spPr>
        <p:txBody>
          <a:bodyPr spcFirstLastPara="1" wrap="square" lIns="91425" tIns="45700" rIns="91425" bIns="45700" anchor="ctr"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2" name="Google Shape;462;p53"/>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3" name="Google Shape;463;p53"/>
          <p:cNvSpPr txBox="1">
            <a:spLocks noGrp="1"/>
          </p:cNvSpPr>
          <p:nvPr>
            <p:ph type="body" idx="13"/>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64" name="Google Shape;464;p53"/>
          <p:cNvCxnSpPr/>
          <p:nvPr/>
        </p:nvCxnSpPr>
        <p:spPr>
          <a:xfrm>
            <a:off x="297518" y="957194"/>
            <a:ext cx="448425" cy="0"/>
          </a:xfrm>
          <a:prstGeom prst="straightConnector1">
            <a:avLst/>
          </a:prstGeom>
          <a:noFill/>
          <a:ln w="76200" cap="flat" cmpd="sng">
            <a:solidFill>
              <a:srgbClr val="EC5153"/>
            </a:solidFill>
            <a:prstDash val="solid"/>
            <a:miter lim="800000"/>
            <a:headEnd type="none" w="sm" len="sm"/>
            <a:tailEnd type="none" w="sm" len="sm"/>
          </a:ln>
        </p:spPr>
      </p:cxnSp>
    </p:spTree>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ingle Image Centered">
  <p:cSld name="Single Image Centered">
    <p:spTree>
      <p:nvGrpSpPr>
        <p:cNvPr id="1" name="Shape 465"/>
        <p:cNvGrpSpPr/>
        <p:nvPr/>
      </p:nvGrpSpPr>
      <p:grpSpPr>
        <a:xfrm>
          <a:off x="0" y="0"/>
          <a:ext cx="0" cy="0"/>
          <a:chOff x="0" y="0"/>
          <a:chExt cx="0" cy="0"/>
        </a:xfrm>
      </p:grpSpPr>
      <p:sp>
        <p:nvSpPr>
          <p:cNvPr id="466" name="Google Shape;466;p54"/>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7" name="Google Shape;467;p54"/>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8" name="Google Shape;468;p54"/>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9" name="Google Shape;469;p54"/>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470" name="Google Shape;470;p54"/>
          <p:cNvSpPr txBox="1">
            <a:spLocks noGrp="1"/>
          </p:cNvSpPr>
          <p:nvPr>
            <p:ph type="body" idx="1"/>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1" name="Google Shape;471;p54"/>
          <p:cNvSpPr>
            <a:spLocks noGrp="1"/>
          </p:cNvSpPr>
          <p:nvPr>
            <p:ph type="pic" idx="2"/>
          </p:nvPr>
        </p:nvSpPr>
        <p:spPr>
          <a:xfrm>
            <a:off x="3183255" y="2249648"/>
            <a:ext cx="2777400" cy="33759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472"/>
        <p:cNvGrpSpPr/>
        <p:nvPr/>
      </p:nvGrpSpPr>
      <p:grpSpPr>
        <a:xfrm>
          <a:off x="0" y="0"/>
          <a:ext cx="0" cy="0"/>
          <a:chOff x="0" y="0"/>
          <a:chExt cx="0" cy="0"/>
        </a:xfrm>
      </p:grpSpPr>
      <p:sp>
        <p:nvSpPr>
          <p:cNvPr id="473" name="Google Shape;473;p55"/>
          <p:cNvSpPr/>
          <p:nvPr/>
        </p:nvSpPr>
        <p:spPr>
          <a:xfrm>
            <a:off x="0" y="0"/>
            <a:ext cx="28575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grpSp>
        <p:nvGrpSpPr>
          <p:cNvPr id="474" name="Google Shape;474;p55"/>
          <p:cNvGrpSpPr/>
          <p:nvPr/>
        </p:nvGrpSpPr>
        <p:grpSpPr>
          <a:xfrm>
            <a:off x="228601" y="6126480"/>
            <a:ext cx="8686800" cy="426600"/>
            <a:chOff x="304801" y="6126480"/>
            <a:chExt cx="11582400" cy="426600"/>
          </a:xfrm>
        </p:grpSpPr>
        <p:sp>
          <p:nvSpPr>
            <p:cNvPr id="475" name="Google Shape;475;p55"/>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476" name="Google Shape;476;p55"/>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477" name="Google Shape;477;p55"/>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478" name="Google Shape;478;p55"/>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479" name="Google Shape;479;p55"/>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0" name="Google Shape;480;p55"/>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1" name="Google Shape;481;p55"/>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482" name="Google Shape;482;p55"/>
          <p:cNvSpPr>
            <a:spLocks noGrp="1"/>
          </p:cNvSpPr>
          <p:nvPr>
            <p:ph type="pic" idx="2"/>
          </p:nvPr>
        </p:nvSpPr>
        <p:spPr>
          <a:xfrm>
            <a:off x="964406" y="304800"/>
            <a:ext cx="3028950" cy="54906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Sub-tilte">
  <p:cSld name="Title and Sub-tilte">
    <p:spTree>
      <p:nvGrpSpPr>
        <p:cNvPr id="1" name="Shape 483"/>
        <p:cNvGrpSpPr/>
        <p:nvPr/>
      </p:nvGrpSpPr>
      <p:grpSpPr>
        <a:xfrm>
          <a:off x="0" y="0"/>
          <a:ext cx="0" cy="0"/>
          <a:chOff x="0" y="0"/>
          <a:chExt cx="0" cy="0"/>
        </a:xfrm>
      </p:grpSpPr>
      <p:sp>
        <p:nvSpPr>
          <p:cNvPr id="484" name="Google Shape;484;p56"/>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5" name="Google Shape;485;p56"/>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6" name="Google Shape;486;p56"/>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7" name="Google Shape;487;p56"/>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488" name="Google Shape;488;p56"/>
          <p:cNvSpPr txBox="1">
            <a:spLocks noGrp="1"/>
          </p:cNvSpPr>
          <p:nvPr>
            <p:ph type="body" idx="1"/>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ub-title and a Picture">
  <p:cSld name="Title, Sub-title and a Picture">
    <p:spTree>
      <p:nvGrpSpPr>
        <p:cNvPr id="1" name="Shape 489"/>
        <p:cNvGrpSpPr/>
        <p:nvPr/>
      </p:nvGrpSpPr>
      <p:grpSpPr>
        <a:xfrm>
          <a:off x="0" y="0"/>
          <a:ext cx="0" cy="0"/>
          <a:chOff x="0" y="0"/>
          <a:chExt cx="0" cy="0"/>
        </a:xfrm>
      </p:grpSpPr>
      <p:sp>
        <p:nvSpPr>
          <p:cNvPr id="490" name="Google Shape;490;p57"/>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1" name="Google Shape;491;p57"/>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2" name="Google Shape;492;p57"/>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3" name="Google Shape;493;p57"/>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494" name="Google Shape;494;p57"/>
          <p:cNvSpPr txBox="1">
            <a:spLocks noGrp="1"/>
          </p:cNvSpPr>
          <p:nvPr>
            <p:ph type="body" idx="1"/>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5" name="Google Shape;495;p57"/>
          <p:cNvSpPr>
            <a:spLocks noGrp="1"/>
          </p:cNvSpPr>
          <p:nvPr>
            <p:ph type="pic" idx="2"/>
          </p:nvPr>
        </p:nvSpPr>
        <p:spPr>
          <a:xfrm>
            <a:off x="7063178" y="2057400"/>
            <a:ext cx="1852200" cy="37719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 and Chart">
  <p:cSld name="Picture and Chart">
    <p:spTree>
      <p:nvGrpSpPr>
        <p:cNvPr id="1" name="Shape 496"/>
        <p:cNvGrpSpPr/>
        <p:nvPr/>
      </p:nvGrpSpPr>
      <p:grpSpPr>
        <a:xfrm>
          <a:off x="0" y="0"/>
          <a:ext cx="0" cy="0"/>
          <a:chOff x="0" y="0"/>
          <a:chExt cx="0" cy="0"/>
        </a:xfrm>
      </p:grpSpPr>
      <p:sp>
        <p:nvSpPr>
          <p:cNvPr id="497" name="Google Shape;497;p58"/>
          <p:cNvSpPr txBox="1">
            <a:spLocks noGrp="1"/>
          </p:cNvSpPr>
          <p:nvPr>
            <p:ph type="title"/>
          </p:nvPr>
        </p:nvSpPr>
        <p:spPr>
          <a:xfrm>
            <a:off x="228600" y="172857"/>
            <a:ext cx="434115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Libre Frankli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8" name="Google Shape;498;p58"/>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9" name="Google Shape;499;p58"/>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0" name="Google Shape;500;p58"/>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501" name="Google Shape;501;p58"/>
          <p:cNvSpPr txBox="1">
            <a:spLocks noGrp="1"/>
          </p:cNvSpPr>
          <p:nvPr>
            <p:ph type="body" idx="1"/>
          </p:nvPr>
        </p:nvSpPr>
        <p:spPr>
          <a:xfrm>
            <a:off x="228599" y="1031272"/>
            <a:ext cx="4343400" cy="12516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2" name="Google Shape;502;p58"/>
          <p:cNvSpPr>
            <a:spLocks noGrp="1"/>
          </p:cNvSpPr>
          <p:nvPr>
            <p:ph type="pic" idx="2"/>
          </p:nvPr>
        </p:nvSpPr>
        <p:spPr>
          <a:xfrm>
            <a:off x="228600" y="2391515"/>
            <a:ext cx="4343400" cy="34377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ocial Media - Pictures and Data">
  <p:cSld name="Social Media - Pictures and Data">
    <p:spTree>
      <p:nvGrpSpPr>
        <p:cNvPr id="1" name="Shape 503"/>
        <p:cNvGrpSpPr/>
        <p:nvPr/>
      </p:nvGrpSpPr>
      <p:grpSpPr>
        <a:xfrm>
          <a:off x="0" y="0"/>
          <a:ext cx="0" cy="0"/>
          <a:chOff x="0" y="0"/>
          <a:chExt cx="0" cy="0"/>
        </a:xfrm>
      </p:grpSpPr>
      <p:sp>
        <p:nvSpPr>
          <p:cNvPr id="504" name="Google Shape;504;p59"/>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5" name="Google Shape;505;p59"/>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6" name="Google Shape;506;p59"/>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7" name="Google Shape;507;p59"/>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508" name="Google Shape;508;p59"/>
          <p:cNvSpPr txBox="1">
            <a:spLocks noGrp="1"/>
          </p:cNvSpPr>
          <p:nvPr>
            <p:ph type="body" idx="1"/>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9" name="Google Shape;509;p59"/>
          <p:cNvSpPr>
            <a:spLocks noGrp="1"/>
          </p:cNvSpPr>
          <p:nvPr>
            <p:ph type="pic" idx="2"/>
          </p:nvPr>
        </p:nvSpPr>
        <p:spPr>
          <a:xfrm>
            <a:off x="228600" y="2057400"/>
            <a:ext cx="1938375" cy="2584500"/>
          </a:xfrm>
          <a:prstGeom prst="rect">
            <a:avLst/>
          </a:prstGeom>
          <a:gradFill>
            <a:gsLst>
              <a:gs pos="0">
                <a:srgbClr val="D8D8D8"/>
              </a:gs>
              <a:gs pos="72000">
                <a:srgbClr val="B2B2B2"/>
              </a:gs>
              <a:gs pos="100000">
                <a:srgbClr val="B2B2B2"/>
              </a:gs>
            </a:gsLst>
            <a:lin ang="2700000" scaled="0"/>
          </a:gradFill>
          <a:ln>
            <a:noFill/>
          </a:ln>
        </p:spPr>
      </p:sp>
      <p:sp>
        <p:nvSpPr>
          <p:cNvPr id="510" name="Google Shape;510;p59"/>
          <p:cNvSpPr>
            <a:spLocks noGrp="1"/>
          </p:cNvSpPr>
          <p:nvPr>
            <p:ph type="pic" idx="3"/>
          </p:nvPr>
        </p:nvSpPr>
        <p:spPr>
          <a:xfrm>
            <a:off x="2473210" y="2063887"/>
            <a:ext cx="1938375" cy="2584500"/>
          </a:xfrm>
          <a:prstGeom prst="rect">
            <a:avLst/>
          </a:prstGeom>
          <a:gradFill>
            <a:gsLst>
              <a:gs pos="0">
                <a:srgbClr val="D8D8D8"/>
              </a:gs>
              <a:gs pos="72000">
                <a:srgbClr val="B2B2B2"/>
              </a:gs>
              <a:gs pos="100000">
                <a:srgbClr val="B2B2B2"/>
              </a:gs>
            </a:gsLst>
            <a:lin ang="2700000" scaled="0"/>
          </a:gradFill>
          <a:ln>
            <a:noFill/>
          </a:ln>
        </p:spPr>
      </p:sp>
      <p:sp>
        <p:nvSpPr>
          <p:cNvPr id="511" name="Google Shape;511;p59"/>
          <p:cNvSpPr>
            <a:spLocks noGrp="1"/>
          </p:cNvSpPr>
          <p:nvPr>
            <p:ph type="pic" idx="4"/>
          </p:nvPr>
        </p:nvSpPr>
        <p:spPr>
          <a:xfrm>
            <a:off x="4722686" y="2063887"/>
            <a:ext cx="1938375" cy="2584500"/>
          </a:xfrm>
          <a:prstGeom prst="rect">
            <a:avLst/>
          </a:prstGeom>
          <a:gradFill>
            <a:gsLst>
              <a:gs pos="0">
                <a:srgbClr val="D8D8D8"/>
              </a:gs>
              <a:gs pos="72000">
                <a:srgbClr val="B2B2B2"/>
              </a:gs>
              <a:gs pos="100000">
                <a:srgbClr val="B2B2B2"/>
              </a:gs>
            </a:gsLst>
            <a:lin ang="2700000" scaled="0"/>
          </a:gradFill>
          <a:ln>
            <a:noFill/>
          </a:ln>
        </p:spPr>
      </p:sp>
      <p:sp>
        <p:nvSpPr>
          <p:cNvPr id="512" name="Google Shape;512;p59"/>
          <p:cNvSpPr>
            <a:spLocks noGrp="1"/>
          </p:cNvSpPr>
          <p:nvPr>
            <p:ph type="pic" idx="5"/>
          </p:nvPr>
        </p:nvSpPr>
        <p:spPr>
          <a:xfrm>
            <a:off x="6972162" y="2063887"/>
            <a:ext cx="1938375" cy="25845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ransition 3">
  <p:cSld name="Transition 3">
    <p:spTree>
      <p:nvGrpSpPr>
        <p:cNvPr id="1" name="Shape 187"/>
        <p:cNvGrpSpPr/>
        <p:nvPr/>
      </p:nvGrpSpPr>
      <p:grpSpPr>
        <a:xfrm>
          <a:off x="0" y="0"/>
          <a:ext cx="0" cy="0"/>
          <a:chOff x="0" y="0"/>
          <a:chExt cx="0" cy="0"/>
        </a:xfrm>
      </p:grpSpPr>
      <p:sp>
        <p:nvSpPr>
          <p:cNvPr id="188" name="Google Shape;188;p24"/>
          <p:cNvSpPr/>
          <p:nvPr/>
        </p:nvSpPr>
        <p:spPr>
          <a:xfrm>
            <a:off x="228600" y="304800"/>
            <a:ext cx="8686800" cy="6248400"/>
          </a:xfrm>
          <a:prstGeom prst="rect">
            <a:avLst/>
          </a:prstGeom>
          <a:solidFill>
            <a:srgbClr val="8FBA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3737DD"/>
              </a:solidFill>
              <a:latin typeface="Calibri"/>
              <a:ea typeface="Calibri"/>
              <a:cs typeface="Calibri"/>
              <a:sym typeface="Calibri"/>
            </a:endParaRPr>
          </a:p>
        </p:txBody>
      </p:sp>
      <p:cxnSp>
        <p:nvCxnSpPr>
          <p:cNvPr id="189" name="Google Shape;189;p24"/>
          <p:cNvCxnSpPr/>
          <p:nvPr/>
        </p:nvCxnSpPr>
        <p:spPr>
          <a:xfrm>
            <a:off x="4347764" y="3429000"/>
            <a:ext cx="448425" cy="0"/>
          </a:xfrm>
          <a:prstGeom prst="straightConnector1">
            <a:avLst/>
          </a:prstGeom>
          <a:noFill/>
          <a:ln w="76200" cap="flat" cmpd="sng">
            <a:solidFill>
              <a:srgbClr val="FFC707"/>
            </a:solidFill>
            <a:prstDash val="solid"/>
            <a:miter lim="800000"/>
            <a:headEnd type="none" w="sm" len="sm"/>
            <a:tailEnd type="none" w="sm" len="sm"/>
          </a:ln>
        </p:spPr>
      </p:cxnSp>
      <p:sp>
        <p:nvSpPr>
          <p:cNvPr id="190" name="Google Shape;190;p24"/>
          <p:cNvSpPr/>
          <p:nvPr/>
        </p:nvSpPr>
        <p:spPr>
          <a:xfrm>
            <a:off x="4229584" y="5895975"/>
            <a:ext cx="684900" cy="413700"/>
          </a:xfrm>
          <a:prstGeom prst="rect">
            <a:avLst/>
          </a:prstGeom>
          <a:solidFill>
            <a:srgbClr val="FFC70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900"/>
              <a:buFont typeface="Libre Franklin"/>
              <a:buNone/>
            </a:pPr>
            <a:endParaRPr sz="900" b="0" i="0" u="none" strike="noStrike" cap="none">
              <a:solidFill>
                <a:srgbClr val="FFFFFF"/>
              </a:solidFill>
              <a:latin typeface="Calibri"/>
              <a:ea typeface="Calibri"/>
              <a:cs typeface="Calibri"/>
              <a:sym typeface="Calibri"/>
            </a:endParaRPr>
          </a:p>
        </p:txBody>
      </p:sp>
      <p:pic>
        <p:nvPicPr>
          <p:cNvPr id="191" name="Google Shape;191;p24"/>
          <p:cNvPicPr preferRelativeResize="0"/>
          <p:nvPr/>
        </p:nvPicPr>
        <p:blipFill rotWithShape="1">
          <a:blip r:embed="rId2">
            <a:alphaModFix/>
          </a:blip>
          <a:srcRect/>
          <a:stretch/>
        </p:blipFill>
        <p:spPr>
          <a:xfrm>
            <a:off x="4292996" y="5944798"/>
            <a:ext cx="558010" cy="316080"/>
          </a:xfrm>
          <a:prstGeom prst="rect">
            <a:avLst/>
          </a:prstGeom>
          <a:noFill/>
          <a:ln>
            <a:noFill/>
          </a:ln>
        </p:spPr>
      </p:pic>
      <p:sp>
        <p:nvSpPr>
          <p:cNvPr id="192" name="Google Shape;192;p24"/>
          <p:cNvSpPr txBox="1">
            <a:spLocks noGrp="1"/>
          </p:cNvSpPr>
          <p:nvPr>
            <p:ph type="title"/>
          </p:nvPr>
        </p:nvSpPr>
        <p:spPr>
          <a:xfrm>
            <a:off x="2671048" y="1822430"/>
            <a:ext cx="3806100" cy="13110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400"/>
              <a:buFont typeface="Libre Franklin"/>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24"/>
          <p:cNvSpPr txBox="1">
            <a:spLocks noGrp="1"/>
          </p:cNvSpPr>
          <p:nvPr>
            <p:ph type="body" idx="1"/>
          </p:nvPr>
        </p:nvSpPr>
        <p:spPr>
          <a:xfrm>
            <a:off x="2667476" y="3589021"/>
            <a:ext cx="3806100" cy="1581900"/>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2700"/>
              <a:buNone/>
              <a:defRPr sz="2700">
                <a:solidFill>
                  <a:schemeClr val="lt1"/>
                </a:solidFill>
              </a:defRPr>
            </a:lvl1pPr>
            <a:lvl2pPr marL="914400" lvl="1" indent="-228600" algn="l">
              <a:lnSpc>
                <a:spcPct val="123000"/>
              </a:lnSpc>
              <a:spcBef>
                <a:spcPts val="600"/>
              </a:spcBef>
              <a:spcAft>
                <a:spcPts val="0"/>
              </a:spcAft>
              <a:buSzPts val="2000"/>
              <a:buNone/>
              <a:defRPr sz="2000">
                <a:solidFill>
                  <a:srgbClr val="888888"/>
                </a:solidFill>
              </a:defRPr>
            </a:lvl2pPr>
            <a:lvl3pPr marL="1371600" lvl="2" indent="-228600" algn="l">
              <a:lnSpc>
                <a:spcPct val="123000"/>
              </a:lnSpc>
              <a:spcBef>
                <a:spcPts val="600"/>
              </a:spcBef>
              <a:spcAft>
                <a:spcPts val="0"/>
              </a:spcAft>
              <a:buSzPts val="1800"/>
              <a:buNone/>
              <a:defRPr sz="1800">
                <a:solidFill>
                  <a:srgbClr val="888888"/>
                </a:solidFill>
              </a:defRPr>
            </a:lvl3pPr>
            <a:lvl4pPr marL="1828800" lvl="3" indent="-228600" algn="l">
              <a:lnSpc>
                <a:spcPct val="123000"/>
              </a:lnSpc>
              <a:spcBef>
                <a:spcPts val="600"/>
              </a:spcBef>
              <a:spcAft>
                <a:spcPts val="0"/>
              </a:spcAft>
              <a:buSzPts val="1600"/>
              <a:buNone/>
              <a:defRPr sz="1600">
                <a:solidFill>
                  <a:srgbClr val="888888"/>
                </a:solidFill>
              </a:defRPr>
            </a:lvl4pPr>
            <a:lvl5pPr marL="2286000" lvl="4" indent="-228600" algn="l">
              <a:lnSpc>
                <a:spcPct val="123000"/>
              </a:lnSpc>
              <a:spcBef>
                <a:spcPts val="600"/>
              </a:spcBef>
              <a:spcAft>
                <a:spcPts val="0"/>
              </a:spcAft>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4" name="Google Shape;194;p24"/>
          <p:cNvSpPr/>
          <p:nvPr/>
        </p:nvSpPr>
        <p:spPr>
          <a:xfrm>
            <a:off x="7388364" y="773578"/>
            <a:ext cx="1527037" cy="5310352"/>
          </a:xfrm>
          <a:custGeom>
            <a:avLst/>
            <a:gdLst/>
            <a:ahLst/>
            <a:cxnLst/>
            <a:rect l="l" t="t" r="r" b="b"/>
            <a:pathLst>
              <a:path w="2036049" h="5310352" extrusionOk="0">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sp>
        <p:nvSpPr>
          <p:cNvPr id="195" name="Google Shape;195;p24"/>
          <p:cNvSpPr/>
          <p:nvPr/>
        </p:nvSpPr>
        <p:spPr>
          <a:xfrm>
            <a:off x="228600" y="773907"/>
            <a:ext cx="1519198" cy="5300898"/>
          </a:xfrm>
          <a:custGeom>
            <a:avLst/>
            <a:gdLst/>
            <a:ahLst/>
            <a:cxnLst/>
            <a:rect l="l" t="t" r="r" b="b"/>
            <a:pathLst>
              <a:path w="2025597" h="5300898" extrusionOk="0">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sp>
        <p:nvSpPr>
          <p:cNvPr id="196" name="Google Shape;196;p24"/>
          <p:cNvSpPr txBox="1">
            <a:spLocks noGrp="1"/>
          </p:cNvSpPr>
          <p:nvPr>
            <p:ph type="sldNum" idx="12"/>
          </p:nvPr>
        </p:nvSpPr>
        <p:spPr>
          <a:xfrm>
            <a:off x="8556784" y="6333134"/>
            <a:ext cx="548775"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Subtitle - Table Chart and Image">
  <p:cSld name="Title and Subtitle - Table Chart and Image">
    <p:spTree>
      <p:nvGrpSpPr>
        <p:cNvPr id="1" name="Shape 513"/>
        <p:cNvGrpSpPr/>
        <p:nvPr/>
      </p:nvGrpSpPr>
      <p:grpSpPr>
        <a:xfrm>
          <a:off x="0" y="0"/>
          <a:ext cx="0" cy="0"/>
          <a:chOff x="0" y="0"/>
          <a:chExt cx="0" cy="0"/>
        </a:xfrm>
      </p:grpSpPr>
      <p:sp>
        <p:nvSpPr>
          <p:cNvPr id="514" name="Google Shape;514;p60"/>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5" name="Google Shape;515;p60"/>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6" name="Google Shape;516;p60"/>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7" name="Google Shape;517;p60"/>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518" name="Google Shape;518;p60"/>
          <p:cNvSpPr txBox="1">
            <a:spLocks noGrp="1"/>
          </p:cNvSpPr>
          <p:nvPr>
            <p:ph type="body" idx="1"/>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9" name="Google Shape;519;p60"/>
          <p:cNvSpPr>
            <a:spLocks noGrp="1"/>
          </p:cNvSpPr>
          <p:nvPr>
            <p:ph type="pic" idx="2"/>
          </p:nvPr>
        </p:nvSpPr>
        <p:spPr>
          <a:xfrm>
            <a:off x="6099368" y="2057399"/>
            <a:ext cx="2816100" cy="17100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itle and Sub-tilte">
  <p:cSld name="1_Title and Sub-tilte">
    <p:spTree>
      <p:nvGrpSpPr>
        <p:cNvPr id="1" name="Shape 520"/>
        <p:cNvGrpSpPr/>
        <p:nvPr/>
      </p:nvGrpSpPr>
      <p:grpSpPr>
        <a:xfrm>
          <a:off x="0" y="0"/>
          <a:ext cx="0" cy="0"/>
          <a:chOff x="0" y="0"/>
          <a:chExt cx="0" cy="0"/>
        </a:xfrm>
      </p:grpSpPr>
      <p:sp>
        <p:nvSpPr>
          <p:cNvPr id="521" name="Google Shape;521;p61"/>
          <p:cNvSpPr/>
          <p:nvPr/>
        </p:nvSpPr>
        <p:spPr>
          <a:xfrm>
            <a:off x="228600" y="0"/>
            <a:ext cx="4341150" cy="5826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sp>
        <p:nvSpPr>
          <p:cNvPr id="522" name="Google Shape;522;p61"/>
          <p:cNvSpPr txBox="1">
            <a:spLocks noGrp="1"/>
          </p:cNvSpPr>
          <p:nvPr>
            <p:ph type="title"/>
          </p:nvPr>
        </p:nvSpPr>
        <p:spPr>
          <a:xfrm>
            <a:off x="479394" y="172857"/>
            <a:ext cx="3841875"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Libre Franklin"/>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3" name="Google Shape;523;p61"/>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4" name="Google Shape;524;p61"/>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5" name="Google Shape;525;p61"/>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526" name="Google Shape;526;p61"/>
          <p:cNvSpPr txBox="1">
            <a:spLocks noGrp="1"/>
          </p:cNvSpPr>
          <p:nvPr>
            <p:ph type="body" idx="1"/>
          </p:nvPr>
        </p:nvSpPr>
        <p:spPr>
          <a:xfrm>
            <a:off x="479394" y="1031273"/>
            <a:ext cx="3841875"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lt1"/>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27" name="Google Shape;527;p61"/>
          <p:cNvCxnSpPr/>
          <p:nvPr/>
        </p:nvCxnSpPr>
        <p:spPr>
          <a:xfrm>
            <a:off x="537215" y="957194"/>
            <a:ext cx="448425" cy="0"/>
          </a:xfrm>
          <a:prstGeom prst="straightConnector1">
            <a:avLst/>
          </a:prstGeom>
          <a:noFill/>
          <a:ln w="76200" cap="flat" cmpd="sng">
            <a:solidFill>
              <a:srgbClr val="EC5153"/>
            </a:solidFill>
            <a:prstDash val="solid"/>
            <a:miter lim="800000"/>
            <a:headEnd type="none" w="sm" len="sm"/>
            <a:tailEnd type="none" w="sm" len="sm"/>
          </a:ln>
        </p:spPr>
      </p:cxnSp>
    </p:spTree>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Laptop Mockup 1">
  <p:cSld name="Laptop Mockup 1">
    <p:spTree>
      <p:nvGrpSpPr>
        <p:cNvPr id="1" name="Shape 528"/>
        <p:cNvGrpSpPr/>
        <p:nvPr/>
      </p:nvGrpSpPr>
      <p:grpSpPr>
        <a:xfrm>
          <a:off x="0" y="0"/>
          <a:ext cx="0" cy="0"/>
          <a:chOff x="0" y="0"/>
          <a:chExt cx="0" cy="0"/>
        </a:xfrm>
      </p:grpSpPr>
      <p:sp>
        <p:nvSpPr>
          <p:cNvPr id="529" name="Google Shape;529;p62"/>
          <p:cNvSpPr>
            <a:spLocks noGrp="1"/>
          </p:cNvSpPr>
          <p:nvPr>
            <p:ph type="pic" idx="2"/>
          </p:nvPr>
        </p:nvSpPr>
        <p:spPr>
          <a:xfrm>
            <a:off x="775846" y="2494195"/>
            <a:ext cx="3319650" cy="2768700"/>
          </a:xfrm>
          <a:prstGeom prst="rect">
            <a:avLst/>
          </a:prstGeom>
          <a:gradFill>
            <a:gsLst>
              <a:gs pos="0">
                <a:srgbClr val="D8D8D8"/>
              </a:gs>
              <a:gs pos="72000">
                <a:srgbClr val="B2B2B2"/>
              </a:gs>
              <a:gs pos="100000">
                <a:srgbClr val="B2B2B2"/>
              </a:gs>
            </a:gsLst>
            <a:lin ang="2700000" scaled="0"/>
          </a:gradFill>
          <a:ln>
            <a:noFill/>
          </a:ln>
        </p:spPr>
      </p:sp>
      <p:sp>
        <p:nvSpPr>
          <p:cNvPr id="530" name="Google Shape;530;p62"/>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1" name="Google Shape;531;p62"/>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2" name="Google Shape;532;p62"/>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3" name="Google Shape;533;p62"/>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534" name="Google Shape;534;p62"/>
          <p:cNvSpPr txBox="1">
            <a:spLocks noGrp="1"/>
          </p:cNvSpPr>
          <p:nvPr>
            <p:ph type="body" idx="1"/>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Desktop Mockup">
  <p:cSld name="Desktop Mockup">
    <p:spTree>
      <p:nvGrpSpPr>
        <p:cNvPr id="1" name="Shape 535"/>
        <p:cNvGrpSpPr/>
        <p:nvPr/>
      </p:nvGrpSpPr>
      <p:grpSpPr>
        <a:xfrm>
          <a:off x="0" y="0"/>
          <a:ext cx="0" cy="0"/>
          <a:chOff x="0" y="0"/>
          <a:chExt cx="0" cy="0"/>
        </a:xfrm>
      </p:grpSpPr>
      <p:sp>
        <p:nvSpPr>
          <p:cNvPr id="536" name="Google Shape;536;p63"/>
          <p:cNvSpPr>
            <a:spLocks noGrp="1"/>
          </p:cNvSpPr>
          <p:nvPr>
            <p:ph type="pic" idx="2"/>
          </p:nvPr>
        </p:nvSpPr>
        <p:spPr>
          <a:xfrm>
            <a:off x="2886075" y="2255520"/>
            <a:ext cx="3371850" cy="2568000"/>
          </a:xfrm>
          <a:prstGeom prst="rect">
            <a:avLst/>
          </a:prstGeom>
          <a:gradFill>
            <a:gsLst>
              <a:gs pos="0">
                <a:srgbClr val="D8D8D8"/>
              </a:gs>
              <a:gs pos="72000">
                <a:srgbClr val="B2B2B2"/>
              </a:gs>
              <a:gs pos="100000">
                <a:srgbClr val="B2B2B2"/>
              </a:gs>
            </a:gsLst>
            <a:lin ang="2700000" scaled="0"/>
          </a:gradFill>
          <a:ln>
            <a:noFill/>
          </a:ln>
        </p:spPr>
      </p:sp>
      <p:sp>
        <p:nvSpPr>
          <p:cNvPr id="537" name="Google Shape;537;p63"/>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8" name="Google Shape;538;p63"/>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9" name="Google Shape;539;p63"/>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0" name="Google Shape;540;p63"/>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541" name="Google Shape;541;p63"/>
          <p:cNvSpPr txBox="1">
            <a:spLocks noGrp="1"/>
          </p:cNvSpPr>
          <p:nvPr>
            <p:ph type="body" idx="1"/>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Phone Contrast">
  <p:cSld name="Phone Contrast">
    <p:spTree>
      <p:nvGrpSpPr>
        <p:cNvPr id="1" name="Shape 552"/>
        <p:cNvGrpSpPr/>
        <p:nvPr/>
      </p:nvGrpSpPr>
      <p:grpSpPr>
        <a:xfrm>
          <a:off x="0" y="0"/>
          <a:ext cx="0" cy="0"/>
          <a:chOff x="0" y="0"/>
          <a:chExt cx="0" cy="0"/>
        </a:xfrm>
      </p:grpSpPr>
      <p:sp>
        <p:nvSpPr>
          <p:cNvPr id="553" name="Google Shape;553;p65"/>
          <p:cNvSpPr>
            <a:spLocks noGrp="1"/>
          </p:cNvSpPr>
          <p:nvPr>
            <p:ph type="pic" idx="2"/>
          </p:nvPr>
        </p:nvSpPr>
        <p:spPr>
          <a:xfrm>
            <a:off x="1363117" y="443883"/>
            <a:ext cx="1833975" cy="5191200"/>
          </a:xfrm>
          <a:prstGeom prst="rect">
            <a:avLst/>
          </a:prstGeom>
          <a:gradFill>
            <a:gsLst>
              <a:gs pos="0">
                <a:srgbClr val="D8D8D8"/>
              </a:gs>
              <a:gs pos="72000">
                <a:srgbClr val="B2B2B2"/>
              </a:gs>
              <a:gs pos="100000">
                <a:srgbClr val="B2B2B2"/>
              </a:gs>
            </a:gsLst>
            <a:lin ang="2700000" scaled="0"/>
          </a:gradFill>
          <a:ln>
            <a:noFill/>
          </a:ln>
        </p:spPr>
      </p:sp>
      <p:cxnSp>
        <p:nvCxnSpPr>
          <p:cNvPr id="554" name="Google Shape;554;p65"/>
          <p:cNvCxnSpPr/>
          <p:nvPr/>
        </p:nvCxnSpPr>
        <p:spPr>
          <a:xfrm>
            <a:off x="4572000" y="957194"/>
            <a:ext cx="448425" cy="0"/>
          </a:xfrm>
          <a:prstGeom prst="straightConnector1">
            <a:avLst/>
          </a:prstGeom>
          <a:noFill/>
          <a:ln w="76200" cap="flat" cmpd="sng">
            <a:solidFill>
              <a:srgbClr val="EC5153"/>
            </a:solidFill>
            <a:prstDash val="solid"/>
            <a:miter lim="800000"/>
            <a:headEnd type="none" w="sm" len="sm"/>
            <a:tailEnd type="none" w="sm" len="sm"/>
          </a:ln>
        </p:spPr>
      </p:cxnSp>
      <p:grpSp>
        <p:nvGrpSpPr>
          <p:cNvPr id="555" name="Google Shape;555;p65"/>
          <p:cNvGrpSpPr/>
          <p:nvPr/>
        </p:nvGrpSpPr>
        <p:grpSpPr>
          <a:xfrm>
            <a:off x="228601" y="6126480"/>
            <a:ext cx="8686800" cy="426600"/>
            <a:chOff x="304801" y="6126480"/>
            <a:chExt cx="11582400" cy="426600"/>
          </a:xfrm>
        </p:grpSpPr>
        <p:sp>
          <p:nvSpPr>
            <p:cNvPr id="556" name="Google Shape;556;p65"/>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557" name="Google Shape;557;p65"/>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558" name="Google Shape;558;p65"/>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559" name="Google Shape;559;p65"/>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560" name="Google Shape;560;p65"/>
          <p:cNvSpPr txBox="1">
            <a:spLocks noGrp="1"/>
          </p:cNvSpPr>
          <p:nvPr>
            <p:ph type="title"/>
          </p:nvPr>
        </p:nvSpPr>
        <p:spPr>
          <a:xfrm>
            <a:off x="4432164" y="172857"/>
            <a:ext cx="4483125"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Libre Frankli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1" name="Google Shape;561;p65"/>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2" name="Google Shape;562;p65"/>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3" name="Google Shape;563;p65"/>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564" name="Google Shape;564;p65"/>
          <p:cNvSpPr txBox="1">
            <a:spLocks noGrp="1"/>
          </p:cNvSpPr>
          <p:nvPr>
            <p:ph type="body" idx="1"/>
          </p:nvPr>
        </p:nvSpPr>
        <p:spPr>
          <a:xfrm>
            <a:off x="4432164" y="1031273"/>
            <a:ext cx="4483125"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hone Mockup">
  <p:cSld name="Phone Mockup">
    <p:spTree>
      <p:nvGrpSpPr>
        <p:cNvPr id="1" name="Shape 565"/>
        <p:cNvGrpSpPr/>
        <p:nvPr/>
      </p:nvGrpSpPr>
      <p:grpSpPr>
        <a:xfrm>
          <a:off x="0" y="0"/>
          <a:ext cx="0" cy="0"/>
          <a:chOff x="0" y="0"/>
          <a:chExt cx="0" cy="0"/>
        </a:xfrm>
      </p:grpSpPr>
      <p:sp>
        <p:nvSpPr>
          <p:cNvPr id="566" name="Google Shape;566;p66"/>
          <p:cNvSpPr>
            <a:spLocks noGrp="1"/>
          </p:cNvSpPr>
          <p:nvPr>
            <p:ph type="pic" idx="2"/>
          </p:nvPr>
        </p:nvSpPr>
        <p:spPr>
          <a:xfrm>
            <a:off x="3719744" y="2175029"/>
            <a:ext cx="1704600" cy="3947400"/>
          </a:xfrm>
          <a:prstGeom prst="rect">
            <a:avLst/>
          </a:prstGeom>
          <a:gradFill>
            <a:gsLst>
              <a:gs pos="0">
                <a:srgbClr val="D8D8D8"/>
              </a:gs>
              <a:gs pos="72000">
                <a:srgbClr val="B2B2B2"/>
              </a:gs>
              <a:gs pos="100000">
                <a:srgbClr val="B2B2B2"/>
              </a:gs>
            </a:gsLst>
            <a:lin ang="2700000" scaled="0"/>
          </a:gradFill>
          <a:ln>
            <a:noFill/>
          </a:ln>
        </p:spPr>
      </p:sp>
      <p:sp>
        <p:nvSpPr>
          <p:cNvPr id="567" name="Google Shape;567;p66"/>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8" name="Google Shape;568;p66"/>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9" name="Google Shape;569;p66"/>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0" name="Google Shape;570;p66"/>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571" name="Google Shape;571;p66"/>
          <p:cNvSpPr txBox="1">
            <a:spLocks noGrp="1"/>
          </p:cNvSpPr>
          <p:nvPr>
            <p:ph type="body" idx="1"/>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2"/>
        <p:cNvGrpSpPr/>
        <p:nvPr/>
      </p:nvGrpSpPr>
      <p:grpSpPr>
        <a:xfrm>
          <a:off x="0" y="0"/>
          <a:ext cx="0" cy="0"/>
          <a:chOff x="0" y="0"/>
          <a:chExt cx="0" cy="0"/>
        </a:xfrm>
      </p:grpSpPr>
      <p:sp>
        <p:nvSpPr>
          <p:cNvPr id="573" name="Google Shape;573;p67"/>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4" name="Google Shape;574;p67"/>
          <p:cNvSpPr txBox="1">
            <a:spLocks noGrp="1"/>
          </p:cNvSpPr>
          <p:nvPr>
            <p:ph type="body" idx="1"/>
          </p:nvPr>
        </p:nvSpPr>
        <p:spPr>
          <a:xfrm>
            <a:off x="6286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5" name="Google Shape;575;p67"/>
          <p:cNvSpPr txBox="1">
            <a:spLocks noGrp="1"/>
          </p:cNvSpPr>
          <p:nvPr>
            <p:ph type="body" idx="2"/>
          </p:nvPr>
        </p:nvSpPr>
        <p:spPr>
          <a:xfrm>
            <a:off x="4629150" y="1825625"/>
            <a:ext cx="38862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6" name="Google Shape;576;p67"/>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7" name="Google Shape;577;p67"/>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8" name="Google Shape;578;p67"/>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Tree>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579"/>
        <p:cNvGrpSpPr/>
        <p:nvPr/>
      </p:nvGrpSpPr>
      <p:grpSpPr>
        <a:xfrm>
          <a:off x="0" y="0"/>
          <a:ext cx="0" cy="0"/>
          <a:chOff x="0" y="0"/>
          <a:chExt cx="0" cy="0"/>
        </a:xfrm>
      </p:grpSpPr>
      <p:sp>
        <p:nvSpPr>
          <p:cNvPr id="580" name="Google Shape;580;p68"/>
          <p:cNvSpPr txBox="1">
            <a:spLocks noGrp="1"/>
          </p:cNvSpPr>
          <p:nvPr>
            <p:ph type="subTitle" idx="1"/>
          </p:nvPr>
        </p:nvSpPr>
        <p:spPr>
          <a:xfrm>
            <a:off x="713225" y="2960693"/>
            <a:ext cx="2093175" cy="878100"/>
          </a:xfrm>
          <a:prstGeom prst="rect">
            <a:avLst/>
          </a:prstGeom>
          <a:noFill/>
          <a:ln>
            <a:noFill/>
          </a:ln>
        </p:spPr>
        <p:txBody>
          <a:bodyPr spcFirstLastPara="1" wrap="square" lIns="121900" tIns="121900" rIns="121900" bIns="121900" anchor="t" anchorCtr="0">
            <a:noAutofit/>
          </a:bodyPr>
          <a:lstStyle>
            <a:lvl1pPr lvl="0" algn="r" rtl="0">
              <a:lnSpc>
                <a:spcPct val="100000"/>
              </a:lnSpc>
              <a:spcBef>
                <a:spcPts val="0"/>
              </a:spcBef>
              <a:spcAft>
                <a:spcPts val="0"/>
              </a:spcAft>
              <a:buClr>
                <a:schemeClr val="dk1"/>
              </a:buClr>
              <a:buSzPts val="1900"/>
              <a:buNone/>
              <a:defRPr sz="1900"/>
            </a:lvl1pPr>
            <a:lvl2pPr lvl="1" algn="r" rtl="0">
              <a:lnSpc>
                <a:spcPct val="100000"/>
              </a:lnSpc>
              <a:spcBef>
                <a:spcPts val="2100"/>
              </a:spcBef>
              <a:spcAft>
                <a:spcPts val="0"/>
              </a:spcAft>
              <a:buClr>
                <a:schemeClr val="dk1"/>
              </a:buClr>
              <a:buSzPts val="1900"/>
              <a:buNone/>
              <a:defRPr/>
            </a:lvl2pPr>
            <a:lvl3pPr lvl="2" algn="r" rtl="0">
              <a:lnSpc>
                <a:spcPct val="100000"/>
              </a:lnSpc>
              <a:spcBef>
                <a:spcPts val="2100"/>
              </a:spcBef>
              <a:spcAft>
                <a:spcPts val="0"/>
              </a:spcAft>
              <a:buClr>
                <a:schemeClr val="dk1"/>
              </a:buClr>
              <a:buSzPts val="1900"/>
              <a:buNone/>
              <a:defRPr/>
            </a:lvl3pPr>
            <a:lvl4pPr lvl="3" algn="r" rtl="0">
              <a:lnSpc>
                <a:spcPct val="100000"/>
              </a:lnSpc>
              <a:spcBef>
                <a:spcPts val="2100"/>
              </a:spcBef>
              <a:spcAft>
                <a:spcPts val="0"/>
              </a:spcAft>
              <a:buClr>
                <a:schemeClr val="dk1"/>
              </a:buClr>
              <a:buSzPts val="1900"/>
              <a:buNone/>
              <a:defRPr/>
            </a:lvl4pPr>
            <a:lvl5pPr lvl="4" algn="r" rtl="0">
              <a:lnSpc>
                <a:spcPct val="100000"/>
              </a:lnSpc>
              <a:spcBef>
                <a:spcPts val="2100"/>
              </a:spcBef>
              <a:spcAft>
                <a:spcPts val="0"/>
              </a:spcAft>
              <a:buClr>
                <a:schemeClr val="dk1"/>
              </a:buClr>
              <a:buSzPts val="1900"/>
              <a:buNone/>
              <a:defRPr/>
            </a:lvl5pPr>
            <a:lvl6pPr lvl="5" algn="r" rtl="0">
              <a:lnSpc>
                <a:spcPct val="100000"/>
              </a:lnSpc>
              <a:spcBef>
                <a:spcPts val="2100"/>
              </a:spcBef>
              <a:spcAft>
                <a:spcPts val="0"/>
              </a:spcAft>
              <a:buClr>
                <a:schemeClr val="dk1"/>
              </a:buClr>
              <a:buSzPts val="1900"/>
              <a:buNone/>
              <a:defRPr/>
            </a:lvl6pPr>
            <a:lvl7pPr lvl="6" algn="r" rtl="0">
              <a:lnSpc>
                <a:spcPct val="100000"/>
              </a:lnSpc>
              <a:spcBef>
                <a:spcPts val="2100"/>
              </a:spcBef>
              <a:spcAft>
                <a:spcPts val="0"/>
              </a:spcAft>
              <a:buClr>
                <a:schemeClr val="dk1"/>
              </a:buClr>
              <a:buSzPts val="1900"/>
              <a:buNone/>
              <a:defRPr/>
            </a:lvl7pPr>
            <a:lvl8pPr lvl="7" algn="r" rtl="0">
              <a:lnSpc>
                <a:spcPct val="100000"/>
              </a:lnSpc>
              <a:spcBef>
                <a:spcPts val="2100"/>
              </a:spcBef>
              <a:spcAft>
                <a:spcPts val="0"/>
              </a:spcAft>
              <a:buClr>
                <a:schemeClr val="dk1"/>
              </a:buClr>
              <a:buSzPts val="1900"/>
              <a:buNone/>
              <a:defRPr/>
            </a:lvl8pPr>
            <a:lvl9pPr lvl="8" algn="r" rtl="0">
              <a:lnSpc>
                <a:spcPct val="100000"/>
              </a:lnSpc>
              <a:spcBef>
                <a:spcPts val="2100"/>
              </a:spcBef>
              <a:spcAft>
                <a:spcPts val="2100"/>
              </a:spcAft>
              <a:buClr>
                <a:schemeClr val="dk1"/>
              </a:buClr>
              <a:buSzPts val="1900"/>
              <a:buNone/>
              <a:defRPr/>
            </a:lvl9pPr>
          </a:lstStyle>
          <a:p>
            <a:endParaRPr/>
          </a:p>
        </p:txBody>
      </p:sp>
      <p:sp>
        <p:nvSpPr>
          <p:cNvPr id="581" name="Google Shape;581;p68"/>
          <p:cNvSpPr txBox="1">
            <a:spLocks noGrp="1"/>
          </p:cNvSpPr>
          <p:nvPr>
            <p:ph type="subTitle" idx="2"/>
          </p:nvPr>
        </p:nvSpPr>
        <p:spPr>
          <a:xfrm>
            <a:off x="713225" y="2718890"/>
            <a:ext cx="2093175" cy="587700"/>
          </a:xfrm>
          <a:prstGeom prst="rect">
            <a:avLst/>
          </a:prstGeom>
          <a:noFill/>
          <a:ln>
            <a:noFill/>
          </a:ln>
        </p:spPr>
        <p:txBody>
          <a:bodyPr spcFirstLastPara="1" wrap="square" lIns="121900" tIns="121900" rIns="121900" bIns="121900" anchor="b" anchorCtr="0">
            <a:noAutofit/>
          </a:bodyPr>
          <a:lstStyle>
            <a:lvl1pPr lvl="0" algn="r" rtl="0">
              <a:lnSpc>
                <a:spcPct val="90000"/>
              </a:lnSpc>
              <a:spcBef>
                <a:spcPts val="0"/>
              </a:spcBef>
              <a:spcAft>
                <a:spcPts val="0"/>
              </a:spcAft>
              <a:buClr>
                <a:schemeClr val="dk1"/>
              </a:buClr>
              <a:buSzPts val="2400"/>
              <a:buFont typeface="Sen ExtraBold"/>
              <a:buNone/>
              <a:defRPr>
                <a:latin typeface="Sen ExtraBold"/>
                <a:ea typeface="Sen ExtraBold"/>
                <a:cs typeface="Sen ExtraBold"/>
                <a:sym typeface="Sen ExtraBold"/>
              </a:defRPr>
            </a:lvl1pPr>
            <a:lvl2pPr lvl="1" algn="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2pPr>
            <a:lvl3pPr lvl="2" algn="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3pPr>
            <a:lvl4pPr lvl="3" algn="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4pPr>
            <a:lvl5pPr lvl="4" algn="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5pPr>
            <a:lvl6pPr lvl="5" algn="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6pPr>
            <a:lvl7pPr lvl="6" algn="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7pPr>
            <a:lvl8pPr lvl="7" algn="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8pPr>
            <a:lvl9pPr lvl="8" algn="r" rtl="0">
              <a:lnSpc>
                <a:spcPct val="100000"/>
              </a:lnSpc>
              <a:spcBef>
                <a:spcPts val="2100"/>
              </a:spcBef>
              <a:spcAft>
                <a:spcPts val="2100"/>
              </a:spcAft>
              <a:buClr>
                <a:schemeClr val="dk1"/>
              </a:buClr>
              <a:buSzPts val="2400"/>
              <a:buFont typeface="Sen ExtraBold"/>
              <a:buNone/>
              <a:defRPr sz="2400">
                <a:latin typeface="Sen ExtraBold"/>
                <a:ea typeface="Sen ExtraBold"/>
                <a:cs typeface="Sen ExtraBold"/>
                <a:sym typeface="Sen ExtraBold"/>
              </a:defRPr>
            </a:lvl9pPr>
          </a:lstStyle>
          <a:p>
            <a:endParaRPr/>
          </a:p>
        </p:txBody>
      </p:sp>
      <p:sp>
        <p:nvSpPr>
          <p:cNvPr id="582" name="Google Shape;582;p68"/>
          <p:cNvSpPr txBox="1">
            <a:spLocks noGrp="1"/>
          </p:cNvSpPr>
          <p:nvPr>
            <p:ph type="subTitle" idx="3"/>
          </p:nvPr>
        </p:nvSpPr>
        <p:spPr>
          <a:xfrm>
            <a:off x="6337625" y="2960693"/>
            <a:ext cx="2093175" cy="8781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Clr>
                <a:schemeClr val="dk1"/>
              </a:buClr>
              <a:buSzPts val="1900"/>
              <a:buNone/>
              <a:defRPr sz="1900"/>
            </a:lvl1pPr>
            <a:lvl2pPr lvl="1" algn="l" rtl="0">
              <a:lnSpc>
                <a:spcPct val="100000"/>
              </a:lnSpc>
              <a:spcBef>
                <a:spcPts val="2100"/>
              </a:spcBef>
              <a:spcAft>
                <a:spcPts val="0"/>
              </a:spcAft>
              <a:buClr>
                <a:schemeClr val="dk1"/>
              </a:buClr>
              <a:buSzPts val="1900"/>
              <a:buNone/>
              <a:defRPr/>
            </a:lvl2pPr>
            <a:lvl3pPr lvl="2" algn="l" rtl="0">
              <a:lnSpc>
                <a:spcPct val="100000"/>
              </a:lnSpc>
              <a:spcBef>
                <a:spcPts val="2100"/>
              </a:spcBef>
              <a:spcAft>
                <a:spcPts val="0"/>
              </a:spcAft>
              <a:buClr>
                <a:schemeClr val="dk1"/>
              </a:buClr>
              <a:buSzPts val="1900"/>
              <a:buNone/>
              <a:defRPr/>
            </a:lvl3pPr>
            <a:lvl4pPr lvl="3" algn="l" rtl="0">
              <a:lnSpc>
                <a:spcPct val="100000"/>
              </a:lnSpc>
              <a:spcBef>
                <a:spcPts val="2100"/>
              </a:spcBef>
              <a:spcAft>
                <a:spcPts val="0"/>
              </a:spcAft>
              <a:buClr>
                <a:schemeClr val="dk1"/>
              </a:buClr>
              <a:buSzPts val="1900"/>
              <a:buNone/>
              <a:defRPr/>
            </a:lvl4pPr>
            <a:lvl5pPr lvl="4" algn="l" rtl="0">
              <a:lnSpc>
                <a:spcPct val="100000"/>
              </a:lnSpc>
              <a:spcBef>
                <a:spcPts val="2100"/>
              </a:spcBef>
              <a:spcAft>
                <a:spcPts val="0"/>
              </a:spcAft>
              <a:buClr>
                <a:schemeClr val="dk1"/>
              </a:buClr>
              <a:buSzPts val="1900"/>
              <a:buNone/>
              <a:defRPr/>
            </a:lvl5pPr>
            <a:lvl6pPr lvl="5" algn="l" rtl="0">
              <a:lnSpc>
                <a:spcPct val="100000"/>
              </a:lnSpc>
              <a:spcBef>
                <a:spcPts val="2100"/>
              </a:spcBef>
              <a:spcAft>
                <a:spcPts val="0"/>
              </a:spcAft>
              <a:buClr>
                <a:schemeClr val="dk1"/>
              </a:buClr>
              <a:buSzPts val="1900"/>
              <a:buNone/>
              <a:defRPr/>
            </a:lvl6pPr>
            <a:lvl7pPr lvl="6" algn="l" rtl="0">
              <a:lnSpc>
                <a:spcPct val="100000"/>
              </a:lnSpc>
              <a:spcBef>
                <a:spcPts val="2100"/>
              </a:spcBef>
              <a:spcAft>
                <a:spcPts val="0"/>
              </a:spcAft>
              <a:buClr>
                <a:schemeClr val="dk1"/>
              </a:buClr>
              <a:buSzPts val="1900"/>
              <a:buNone/>
              <a:defRPr/>
            </a:lvl7pPr>
            <a:lvl8pPr lvl="7" algn="l" rtl="0">
              <a:lnSpc>
                <a:spcPct val="100000"/>
              </a:lnSpc>
              <a:spcBef>
                <a:spcPts val="2100"/>
              </a:spcBef>
              <a:spcAft>
                <a:spcPts val="0"/>
              </a:spcAft>
              <a:buClr>
                <a:schemeClr val="dk1"/>
              </a:buClr>
              <a:buSzPts val="1900"/>
              <a:buNone/>
              <a:defRPr/>
            </a:lvl8pPr>
            <a:lvl9pPr lvl="8" algn="l" rtl="0">
              <a:lnSpc>
                <a:spcPct val="100000"/>
              </a:lnSpc>
              <a:spcBef>
                <a:spcPts val="2100"/>
              </a:spcBef>
              <a:spcAft>
                <a:spcPts val="2100"/>
              </a:spcAft>
              <a:buClr>
                <a:schemeClr val="dk1"/>
              </a:buClr>
              <a:buSzPts val="1900"/>
              <a:buNone/>
              <a:defRPr/>
            </a:lvl9pPr>
          </a:lstStyle>
          <a:p>
            <a:endParaRPr/>
          </a:p>
        </p:txBody>
      </p:sp>
      <p:sp>
        <p:nvSpPr>
          <p:cNvPr id="583" name="Google Shape;583;p68"/>
          <p:cNvSpPr txBox="1">
            <a:spLocks noGrp="1"/>
          </p:cNvSpPr>
          <p:nvPr>
            <p:ph type="subTitle" idx="4"/>
          </p:nvPr>
        </p:nvSpPr>
        <p:spPr>
          <a:xfrm>
            <a:off x="6337625" y="2718890"/>
            <a:ext cx="2093175" cy="587700"/>
          </a:xfrm>
          <a:prstGeom prst="rect">
            <a:avLst/>
          </a:prstGeom>
          <a:noFill/>
          <a:ln>
            <a:noFill/>
          </a:ln>
        </p:spPr>
        <p:txBody>
          <a:bodyPr spcFirstLastPara="1" wrap="square" lIns="121900" tIns="121900" rIns="121900" bIns="121900" anchor="b" anchorCtr="0">
            <a:noAutofit/>
          </a:bodyPr>
          <a:lstStyle>
            <a:lvl1pPr lvl="0" algn="l" rtl="0">
              <a:lnSpc>
                <a:spcPct val="90000"/>
              </a:lnSpc>
              <a:spcBef>
                <a:spcPts val="0"/>
              </a:spcBef>
              <a:spcAft>
                <a:spcPts val="0"/>
              </a:spcAft>
              <a:buClr>
                <a:schemeClr val="dk1"/>
              </a:buClr>
              <a:buSzPts val="2400"/>
              <a:buFont typeface="Sen ExtraBold"/>
              <a:buNone/>
              <a:defRPr>
                <a:latin typeface="Sen ExtraBold"/>
                <a:ea typeface="Sen ExtraBold"/>
                <a:cs typeface="Sen ExtraBold"/>
                <a:sym typeface="Sen ExtraBold"/>
              </a:defRPr>
            </a:lvl1pPr>
            <a:lvl2pPr lvl="1" algn="l"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2pPr>
            <a:lvl3pPr lvl="2" algn="l"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3pPr>
            <a:lvl4pPr lvl="3" algn="l"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4pPr>
            <a:lvl5pPr lvl="4" algn="l"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5pPr>
            <a:lvl6pPr lvl="5" algn="l"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6pPr>
            <a:lvl7pPr lvl="6" algn="l"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7pPr>
            <a:lvl8pPr lvl="7" algn="l"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8pPr>
            <a:lvl9pPr lvl="8" algn="l" rtl="0">
              <a:lnSpc>
                <a:spcPct val="100000"/>
              </a:lnSpc>
              <a:spcBef>
                <a:spcPts val="2100"/>
              </a:spcBef>
              <a:spcAft>
                <a:spcPts val="2100"/>
              </a:spcAft>
              <a:buClr>
                <a:schemeClr val="dk1"/>
              </a:buClr>
              <a:buSzPts val="2400"/>
              <a:buFont typeface="Sen ExtraBold"/>
              <a:buNone/>
              <a:defRPr sz="2400">
                <a:latin typeface="Sen ExtraBold"/>
                <a:ea typeface="Sen ExtraBold"/>
                <a:cs typeface="Sen ExtraBold"/>
                <a:sym typeface="Sen ExtraBold"/>
              </a:defRPr>
            </a:lvl9pPr>
          </a:lstStyle>
          <a:p>
            <a:endParaRPr/>
          </a:p>
        </p:txBody>
      </p:sp>
      <p:sp>
        <p:nvSpPr>
          <p:cNvPr id="584" name="Google Shape;584;p68"/>
          <p:cNvSpPr txBox="1">
            <a:spLocks noGrp="1"/>
          </p:cNvSpPr>
          <p:nvPr>
            <p:ph type="subTitle" idx="5"/>
          </p:nvPr>
        </p:nvSpPr>
        <p:spPr>
          <a:xfrm>
            <a:off x="3525425" y="5266693"/>
            <a:ext cx="2093175" cy="8781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dk1"/>
              </a:buClr>
              <a:buSzPts val="1900"/>
              <a:buNone/>
              <a:defRPr sz="1900"/>
            </a:lvl1pPr>
            <a:lvl2pPr lvl="1" algn="ctr" rtl="0">
              <a:lnSpc>
                <a:spcPct val="100000"/>
              </a:lnSpc>
              <a:spcBef>
                <a:spcPts val="2100"/>
              </a:spcBef>
              <a:spcAft>
                <a:spcPts val="0"/>
              </a:spcAft>
              <a:buClr>
                <a:schemeClr val="dk1"/>
              </a:buClr>
              <a:buSzPts val="1900"/>
              <a:buNone/>
              <a:defRPr/>
            </a:lvl2pPr>
            <a:lvl3pPr lvl="2" algn="ctr" rtl="0">
              <a:lnSpc>
                <a:spcPct val="100000"/>
              </a:lnSpc>
              <a:spcBef>
                <a:spcPts val="2100"/>
              </a:spcBef>
              <a:spcAft>
                <a:spcPts val="0"/>
              </a:spcAft>
              <a:buClr>
                <a:schemeClr val="dk1"/>
              </a:buClr>
              <a:buSzPts val="1900"/>
              <a:buNone/>
              <a:defRPr/>
            </a:lvl3pPr>
            <a:lvl4pPr lvl="3" algn="ctr" rtl="0">
              <a:lnSpc>
                <a:spcPct val="100000"/>
              </a:lnSpc>
              <a:spcBef>
                <a:spcPts val="2100"/>
              </a:spcBef>
              <a:spcAft>
                <a:spcPts val="0"/>
              </a:spcAft>
              <a:buClr>
                <a:schemeClr val="dk1"/>
              </a:buClr>
              <a:buSzPts val="1900"/>
              <a:buNone/>
              <a:defRPr/>
            </a:lvl4pPr>
            <a:lvl5pPr lvl="4" algn="ctr" rtl="0">
              <a:lnSpc>
                <a:spcPct val="100000"/>
              </a:lnSpc>
              <a:spcBef>
                <a:spcPts val="2100"/>
              </a:spcBef>
              <a:spcAft>
                <a:spcPts val="0"/>
              </a:spcAft>
              <a:buClr>
                <a:schemeClr val="dk1"/>
              </a:buClr>
              <a:buSzPts val="1900"/>
              <a:buNone/>
              <a:defRPr/>
            </a:lvl5pPr>
            <a:lvl6pPr lvl="5" algn="ctr" rtl="0">
              <a:lnSpc>
                <a:spcPct val="100000"/>
              </a:lnSpc>
              <a:spcBef>
                <a:spcPts val="2100"/>
              </a:spcBef>
              <a:spcAft>
                <a:spcPts val="0"/>
              </a:spcAft>
              <a:buClr>
                <a:schemeClr val="dk1"/>
              </a:buClr>
              <a:buSzPts val="1900"/>
              <a:buNone/>
              <a:defRPr/>
            </a:lvl6pPr>
            <a:lvl7pPr lvl="6" algn="ctr" rtl="0">
              <a:lnSpc>
                <a:spcPct val="100000"/>
              </a:lnSpc>
              <a:spcBef>
                <a:spcPts val="2100"/>
              </a:spcBef>
              <a:spcAft>
                <a:spcPts val="0"/>
              </a:spcAft>
              <a:buClr>
                <a:schemeClr val="dk1"/>
              </a:buClr>
              <a:buSzPts val="1900"/>
              <a:buNone/>
              <a:defRPr/>
            </a:lvl7pPr>
            <a:lvl8pPr lvl="7" algn="ctr" rtl="0">
              <a:lnSpc>
                <a:spcPct val="100000"/>
              </a:lnSpc>
              <a:spcBef>
                <a:spcPts val="2100"/>
              </a:spcBef>
              <a:spcAft>
                <a:spcPts val="0"/>
              </a:spcAft>
              <a:buClr>
                <a:schemeClr val="dk1"/>
              </a:buClr>
              <a:buSzPts val="1900"/>
              <a:buNone/>
              <a:defRPr/>
            </a:lvl8pPr>
            <a:lvl9pPr lvl="8" algn="ctr" rtl="0">
              <a:lnSpc>
                <a:spcPct val="100000"/>
              </a:lnSpc>
              <a:spcBef>
                <a:spcPts val="2100"/>
              </a:spcBef>
              <a:spcAft>
                <a:spcPts val="2100"/>
              </a:spcAft>
              <a:buClr>
                <a:schemeClr val="dk1"/>
              </a:buClr>
              <a:buSzPts val="1900"/>
              <a:buNone/>
              <a:defRPr/>
            </a:lvl9pPr>
          </a:lstStyle>
          <a:p>
            <a:endParaRPr/>
          </a:p>
        </p:txBody>
      </p:sp>
      <p:sp>
        <p:nvSpPr>
          <p:cNvPr id="585" name="Google Shape;585;p68"/>
          <p:cNvSpPr txBox="1">
            <a:spLocks noGrp="1"/>
          </p:cNvSpPr>
          <p:nvPr>
            <p:ph type="subTitle" idx="6"/>
          </p:nvPr>
        </p:nvSpPr>
        <p:spPr>
          <a:xfrm>
            <a:off x="3525425" y="5024890"/>
            <a:ext cx="2093175" cy="587700"/>
          </a:xfrm>
          <a:prstGeom prst="rect">
            <a:avLst/>
          </a:prstGeom>
          <a:noFill/>
          <a:ln>
            <a:noFill/>
          </a:ln>
        </p:spPr>
        <p:txBody>
          <a:bodyPr spcFirstLastPara="1" wrap="square" lIns="121900" tIns="121900" rIns="121900" bIns="121900" anchor="b" anchorCtr="0">
            <a:noAutofit/>
          </a:bodyPr>
          <a:lstStyle>
            <a:lvl1pPr lvl="0" algn="ctr" rtl="0">
              <a:lnSpc>
                <a:spcPct val="90000"/>
              </a:lnSpc>
              <a:spcBef>
                <a:spcPts val="0"/>
              </a:spcBef>
              <a:spcAft>
                <a:spcPts val="0"/>
              </a:spcAft>
              <a:buClr>
                <a:schemeClr val="dk1"/>
              </a:buClr>
              <a:buSzPts val="2400"/>
              <a:buFont typeface="Sen ExtraBold"/>
              <a:buNone/>
              <a:defRPr>
                <a:latin typeface="Sen ExtraBold"/>
                <a:ea typeface="Sen ExtraBold"/>
                <a:cs typeface="Sen ExtraBold"/>
                <a:sym typeface="Sen ExtraBold"/>
              </a:defRPr>
            </a:lvl1pPr>
            <a:lvl2pPr lvl="1" algn="ct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2pPr>
            <a:lvl3pPr lvl="2" algn="ct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3pPr>
            <a:lvl4pPr lvl="3" algn="ct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4pPr>
            <a:lvl5pPr lvl="4" algn="ct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5pPr>
            <a:lvl6pPr lvl="5" algn="ct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6pPr>
            <a:lvl7pPr lvl="6" algn="ct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7pPr>
            <a:lvl8pPr lvl="7" algn="ct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8pPr>
            <a:lvl9pPr lvl="8" algn="ctr" rtl="0">
              <a:lnSpc>
                <a:spcPct val="100000"/>
              </a:lnSpc>
              <a:spcBef>
                <a:spcPts val="2100"/>
              </a:spcBef>
              <a:spcAft>
                <a:spcPts val="2100"/>
              </a:spcAft>
              <a:buClr>
                <a:schemeClr val="dk1"/>
              </a:buClr>
              <a:buSzPts val="2400"/>
              <a:buFont typeface="Sen ExtraBold"/>
              <a:buNone/>
              <a:defRPr sz="2400">
                <a:latin typeface="Sen ExtraBold"/>
                <a:ea typeface="Sen ExtraBold"/>
                <a:cs typeface="Sen ExtraBold"/>
                <a:sym typeface="Sen ExtraBold"/>
              </a:defRPr>
            </a:lvl9pPr>
          </a:lstStyle>
          <a:p>
            <a:endParaRPr/>
          </a:p>
        </p:txBody>
      </p:sp>
      <p:sp>
        <p:nvSpPr>
          <p:cNvPr id="586" name="Google Shape;586;p68"/>
          <p:cNvSpPr txBox="1">
            <a:spLocks noGrp="1"/>
          </p:cNvSpPr>
          <p:nvPr>
            <p:ph type="title"/>
          </p:nvPr>
        </p:nvSpPr>
        <p:spPr>
          <a:xfrm>
            <a:off x="713225" y="719333"/>
            <a:ext cx="7717500" cy="801300"/>
          </a:xfrm>
          <a:prstGeom prst="rect">
            <a:avLst/>
          </a:prstGeom>
          <a:noFill/>
          <a:ln>
            <a:noFill/>
          </a:ln>
        </p:spPr>
        <p:txBody>
          <a:bodyPr spcFirstLastPara="1" wrap="square" lIns="121900" tIns="121900" rIns="121900" bIns="121900" anchor="t" anchorCtr="0">
            <a:noAutofit/>
          </a:bodyPr>
          <a:lstStyle>
            <a:lvl1pPr lvl="0" algn="l" rtl="0">
              <a:lnSpc>
                <a:spcPct val="90000"/>
              </a:lnSpc>
              <a:spcBef>
                <a:spcPts val="0"/>
              </a:spcBef>
              <a:spcAft>
                <a:spcPts val="0"/>
              </a:spcAft>
              <a:buClr>
                <a:schemeClr val="lt1"/>
              </a:buClr>
              <a:buSzPts val="3700"/>
              <a:buFont typeface="Calibri"/>
              <a:buNone/>
              <a:defRPr>
                <a:solidFill>
                  <a:schemeClr val="lt1"/>
                </a:solidFil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Tree>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ext Slide">
  <p:cSld name="1_Text Slide">
    <p:spTree>
      <p:nvGrpSpPr>
        <p:cNvPr id="1" name="Shape 98"/>
        <p:cNvGrpSpPr/>
        <p:nvPr/>
      </p:nvGrpSpPr>
      <p:grpSpPr>
        <a:xfrm>
          <a:off x="0" y="0"/>
          <a:ext cx="0" cy="0"/>
          <a:chOff x="0" y="0"/>
          <a:chExt cx="0" cy="0"/>
        </a:xfrm>
      </p:grpSpPr>
      <p:sp>
        <p:nvSpPr>
          <p:cNvPr id="99" name="Google Shape;99;p81"/>
          <p:cNvSpPr txBox="1">
            <a:spLocks noGrp="1"/>
          </p:cNvSpPr>
          <p:nvPr>
            <p:ph type="body" idx="1"/>
          </p:nvPr>
        </p:nvSpPr>
        <p:spPr>
          <a:xfrm>
            <a:off x="453124" y="1471027"/>
            <a:ext cx="8211033" cy="478549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Clr>
                <a:schemeClr val="dk1"/>
              </a:buClr>
              <a:buSzPts val="2160"/>
              <a:buFont typeface="Arial"/>
              <a:buNone/>
              <a:defRPr sz="1800" b="0" i="0">
                <a:solidFill>
                  <a:schemeClr val="dk1"/>
                </a:solidFill>
                <a:latin typeface="Arial"/>
                <a:ea typeface="Arial"/>
                <a:cs typeface="Arial"/>
                <a:sym typeface="Arial"/>
              </a:defRPr>
            </a:lvl1pPr>
            <a:lvl2pPr marL="914400" lvl="1" indent="-342900" algn="l">
              <a:lnSpc>
                <a:spcPct val="100000"/>
              </a:lnSpc>
              <a:spcBef>
                <a:spcPts val="1200"/>
              </a:spcBef>
              <a:spcAft>
                <a:spcPts val="0"/>
              </a:spcAft>
              <a:buClr>
                <a:srgbClr val="283C64"/>
              </a:buClr>
              <a:buSzPts val="1800"/>
              <a:buFont typeface="Arial"/>
              <a:buChar char="•"/>
              <a:defRPr sz="1800" b="0" i="0">
                <a:solidFill>
                  <a:schemeClr val="dk1"/>
                </a:solidFill>
                <a:latin typeface="Arial"/>
                <a:ea typeface="Arial"/>
                <a:cs typeface="Arial"/>
                <a:sym typeface="Arial"/>
              </a:defRPr>
            </a:lvl2pPr>
            <a:lvl3pPr marL="1371600" lvl="2" indent="-317500" algn="l">
              <a:lnSpc>
                <a:spcPct val="100000"/>
              </a:lnSpc>
              <a:spcBef>
                <a:spcPts val="600"/>
              </a:spcBef>
              <a:spcAft>
                <a:spcPts val="0"/>
              </a:spcAft>
              <a:buClr>
                <a:schemeClr val="dk1"/>
              </a:buClr>
              <a:buSzPts val="1400"/>
              <a:buFont typeface="Arial"/>
              <a:buChar char="-"/>
              <a:defRPr sz="1400" b="0" i="0">
                <a:solidFill>
                  <a:schemeClr val="dk1"/>
                </a:solidFill>
                <a:latin typeface="Arial"/>
                <a:ea typeface="Arial"/>
                <a:cs typeface="Arial"/>
                <a:sym typeface="Arial"/>
              </a:defRPr>
            </a:lvl3pPr>
            <a:lvl4pPr marL="1828800" lvl="3" indent="-304800" algn="l">
              <a:lnSpc>
                <a:spcPct val="90000"/>
              </a:lnSpc>
              <a:spcBef>
                <a:spcPts val="600"/>
              </a:spcBef>
              <a:spcAft>
                <a:spcPts val="0"/>
              </a:spcAft>
              <a:buSzPts val="1200"/>
              <a:buChar char="•"/>
              <a:defRPr sz="1200" b="1" i="0">
                <a:latin typeface="Arial"/>
                <a:ea typeface="Arial"/>
                <a:cs typeface="Arial"/>
                <a:sym typeface="Arial"/>
              </a:defRPr>
            </a:lvl4pPr>
            <a:lvl5pPr marL="2286000" lvl="4" indent="-304800" algn="l">
              <a:lnSpc>
                <a:spcPct val="90000"/>
              </a:lnSpc>
              <a:spcBef>
                <a:spcPts val="500"/>
              </a:spcBef>
              <a:spcAft>
                <a:spcPts val="0"/>
              </a:spcAft>
              <a:buSzPts val="1200"/>
              <a:buChar char="•"/>
              <a:defRPr sz="1200" b="1"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81"/>
          <p:cNvSpPr/>
          <p:nvPr/>
        </p:nvSpPr>
        <p:spPr>
          <a:xfrm>
            <a:off x="0" y="1"/>
            <a:ext cx="9144000" cy="932985"/>
          </a:xfrm>
          <a:prstGeom prst="rect">
            <a:avLst/>
          </a:prstGeom>
          <a:solidFill>
            <a:srgbClr val="283C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01" name="Google Shape;101;p81"/>
          <p:cNvCxnSpPr/>
          <p:nvPr/>
        </p:nvCxnSpPr>
        <p:spPr>
          <a:xfrm>
            <a:off x="0" y="938463"/>
            <a:ext cx="9144000" cy="0"/>
          </a:xfrm>
          <a:prstGeom prst="straightConnector1">
            <a:avLst/>
          </a:prstGeom>
          <a:noFill/>
          <a:ln w="12700" cap="flat" cmpd="sng">
            <a:solidFill>
              <a:srgbClr val="BFBFBF"/>
            </a:solidFill>
            <a:prstDash val="solid"/>
            <a:miter lim="800000"/>
            <a:headEnd type="none" w="sm" len="sm"/>
            <a:tailEnd type="none" w="sm" len="sm"/>
          </a:ln>
        </p:spPr>
      </p:cxnSp>
      <p:sp>
        <p:nvSpPr>
          <p:cNvPr id="102" name="Google Shape;102;p81"/>
          <p:cNvSpPr txBox="1"/>
          <p:nvPr/>
        </p:nvSpPr>
        <p:spPr>
          <a:xfrm>
            <a:off x="8183563" y="6514343"/>
            <a:ext cx="72231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1" i="0" u="none" strike="noStrike" cap="none">
                <a:solidFill>
                  <a:srgbClr val="283C64"/>
                </a:solidFill>
                <a:latin typeface="Arial"/>
                <a:ea typeface="Arial"/>
                <a:cs typeface="Arial"/>
                <a:sym typeface="Arial"/>
              </a:rPr>
              <a:pPr marL="0" marR="0" lvl="0" indent="0" algn="r" rtl="0">
                <a:lnSpc>
                  <a:spcPct val="100000"/>
                </a:lnSpc>
                <a:spcBef>
                  <a:spcPts val="0"/>
                </a:spcBef>
                <a:spcAft>
                  <a:spcPts val="0"/>
                </a:spcAft>
                <a:buClr>
                  <a:srgbClr val="000000"/>
                </a:buClr>
                <a:buSzPts val="1000"/>
                <a:buFont typeface="Arial"/>
                <a:buNone/>
              </a:pPr>
              <a:t>‹#›</a:t>
            </a:fld>
            <a:endParaRPr sz="1000" b="1" i="0" u="none" strike="noStrike" cap="none">
              <a:solidFill>
                <a:srgbClr val="283C64"/>
              </a:solidFill>
              <a:latin typeface="Arial"/>
              <a:ea typeface="Arial"/>
              <a:cs typeface="Arial"/>
              <a:sym typeface="Arial"/>
            </a:endParaRPr>
          </a:p>
        </p:txBody>
      </p:sp>
      <p:pic>
        <p:nvPicPr>
          <p:cNvPr id="103" name="Google Shape;103;p81"/>
          <p:cNvPicPr preferRelativeResize="0"/>
          <p:nvPr/>
        </p:nvPicPr>
        <p:blipFill rotWithShape="1">
          <a:blip r:embed="rId2">
            <a:alphaModFix/>
          </a:blip>
          <a:srcRect/>
          <a:stretch/>
        </p:blipFill>
        <p:spPr>
          <a:xfrm>
            <a:off x="414438" y="6435165"/>
            <a:ext cx="1645453" cy="395686"/>
          </a:xfrm>
          <a:prstGeom prst="rect">
            <a:avLst/>
          </a:prstGeom>
          <a:noFill/>
          <a:ln>
            <a:noFill/>
          </a:ln>
        </p:spPr>
      </p:pic>
      <p:cxnSp>
        <p:nvCxnSpPr>
          <p:cNvPr id="104" name="Google Shape;104;p81"/>
          <p:cNvCxnSpPr/>
          <p:nvPr/>
        </p:nvCxnSpPr>
        <p:spPr>
          <a:xfrm>
            <a:off x="0" y="6398165"/>
            <a:ext cx="9144000" cy="0"/>
          </a:xfrm>
          <a:prstGeom prst="straightConnector1">
            <a:avLst/>
          </a:prstGeom>
          <a:noFill/>
          <a:ln w="12700" cap="flat" cmpd="sng">
            <a:solidFill>
              <a:srgbClr val="BFBFBF"/>
            </a:solidFill>
            <a:prstDash val="solid"/>
            <a:miter lim="800000"/>
            <a:headEnd type="none" w="sm" len="sm"/>
            <a:tailEnd type="none" w="sm" len="sm"/>
          </a:ln>
        </p:spPr>
      </p:cxnSp>
      <p:sp>
        <p:nvSpPr>
          <p:cNvPr id="105" name="Google Shape;105;p81"/>
          <p:cNvSpPr txBox="1">
            <a:spLocks noGrp="1"/>
          </p:cNvSpPr>
          <p:nvPr>
            <p:ph type="body" idx="2"/>
          </p:nvPr>
        </p:nvSpPr>
        <p:spPr>
          <a:xfrm>
            <a:off x="679143" y="6145804"/>
            <a:ext cx="8005120" cy="2014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800"/>
              <a:buNone/>
              <a:defRPr sz="800" b="0" i="0">
                <a:solidFill>
                  <a:srgbClr val="6E6E6E"/>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81"/>
          <p:cNvSpPr/>
          <p:nvPr/>
        </p:nvSpPr>
        <p:spPr>
          <a:xfrm>
            <a:off x="0" y="1"/>
            <a:ext cx="9144000" cy="932985"/>
          </a:xfrm>
          <a:prstGeom prst="rect">
            <a:avLst/>
          </a:prstGeom>
          <a:solidFill>
            <a:srgbClr val="283C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07" name="Google Shape;107;p81"/>
          <p:cNvCxnSpPr/>
          <p:nvPr/>
        </p:nvCxnSpPr>
        <p:spPr>
          <a:xfrm>
            <a:off x="0" y="938463"/>
            <a:ext cx="9144000" cy="0"/>
          </a:xfrm>
          <a:prstGeom prst="straightConnector1">
            <a:avLst/>
          </a:prstGeom>
          <a:noFill/>
          <a:ln w="12700" cap="flat" cmpd="sng">
            <a:solidFill>
              <a:srgbClr val="BFBFBF"/>
            </a:solidFill>
            <a:prstDash val="solid"/>
            <a:miter lim="800000"/>
            <a:headEnd type="none" w="sm" len="sm"/>
            <a:tailEnd type="none" w="sm" len="sm"/>
          </a:ln>
        </p:spPr>
      </p:cxnSp>
      <p:sp>
        <p:nvSpPr>
          <p:cNvPr id="108" name="Google Shape;108;p81"/>
          <p:cNvSpPr txBox="1"/>
          <p:nvPr/>
        </p:nvSpPr>
        <p:spPr>
          <a:xfrm>
            <a:off x="8183563" y="6514343"/>
            <a:ext cx="72231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1" i="0" u="none" strike="noStrike" cap="none">
                <a:solidFill>
                  <a:srgbClr val="283C64"/>
                </a:solidFill>
                <a:latin typeface="Arial"/>
                <a:ea typeface="Arial"/>
                <a:cs typeface="Arial"/>
                <a:sym typeface="Arial"/>
              </a:rPr>
              <a:pPr marL="0" marR="0" lvl="0" indent="0" algn="r" rtl="0">
                <a:lnSpc>
                  <a:spcPct val="100000"/>
                </a:lnSpc>
                <a:spcBef>
                  <a:spcPts val="0"/>
                </a:spcBef>
                <a:spcAft>
                  <a:spcPts val="0"/>
                </a:spcAft>
                <a:buClr>
                  <a:srgbClr val="000000"/>
                </a:buClr>
                <a:buSzPts val="1000"/>
                <a:buFont typeface="Arial"/>
                <a:buNone/>
              </a:pPr>
              <a:t>‹#›</a:t>
            </a:fld>
            <a:endParaRPr sz="1000" b="1" i="0" u="none" strike="noStrike" cap="none">
              <a:solidFill>
                <a:srgbClr val="283C64"/>
              </a:solidFill>
              <a:latin typeface="Arial"/>
              <a:ea typeface="Arial"/>
              <a:cs typeface="Arial"/>
              <a:sym typeface="Arial"/>
            </a:endParaRPr>
          </a:p>
        </p:txBody>
      </p:sp>
      <p:pic>
        <p:nvPicPr>
          <p:cNvPr id="109" name="Google Shape;109;p81"/>
          <p:cNvPicPr preferRelativeResize="0"/>
          <p:nvPr/>
        </p:nvPicPr>
        <p:blipFill rotWithShape="1">
          <a:blip r:embed="rId2">
            <a:alphaModFix/>
          </a:blip>
          <a:srcRect/>
          <a:stretch/>
        </p:blipFill>
        <p:spPr>
          <a:xfrm>
            <a:off x="414438" y="6435165"/>
            <a:ext cx="1645453" cy="395686"/>
          </a:xfrm>
          <a:prstGeom prst="rect">
            <a:avLst/>
          </a:prstGeom>
          <a:noFill/>
          <a:ln>
            <a:noFill/>
          </a:ln>
        </p:spPr>
      </p:pic>
      <p:cxnSp>
        <p:nvCxnSpPr>
          <p:cNvPr id="110" name="Google Shape;110;p81"/>
          <p:cNvCxnSpPr/>
          <p:nvPr/>
        </p:nvCxnSpPr>
        <p:spPr>
          <a:xfrm>
            <a:off x="0" y="6398165"/>
            <a:ext cx="9144000" cy="0"/>
          </a:xfrm>
          <a:prstGeom prst="straightConnector1">
            <a:avLst/>
          </a:prstGeom>
          <a:noFill/>
          <a:ln w="12700" cap="flat" cmpd="sng">
            <a:solidFill>
              <a:srgbClr val="BFBFBF"/>
            </a:solidFill>
            <a:prstDash val="solid"/>
            <a:miter lim="800000"/>
            <a:headEnd type="none" w="sm" len="sm"/>
            <a:tailEnd type="none" w="sm" len="sm"/>
          </a:ln>
        </p:spPr>
      </p:cxnSp>
      <p:sp>
        <p:nvSpPr>
          <p:cNvPr id="111" name="Google Shape;111;p81"/>
          <p:cNvSpPr txBox="1">
            <a:spLocks noGrp="1"/>
          </p:cNvSpPr>
          <p:nvPr>
            <p:ph type="body" idx="3"/>
          </p:nvPr>
        </p:nvSpPr>
        <p:spPr>
          <a:xfrm>
            <a:off x="453124" y="27149"/>
            <a:ext cx="8216231" cy="874315"/>
          </a:xfrm>
          <a:prstGeom prst="rect">
            <a:avLst/>
          </a:prstGeom>
          <a:solidFill>
            <a:schemeClr val="dk2"/>
          </a:solid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2000"/>
              <a:buNone/>
              <a:defRPr sz="2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81"/>
          <p:cNvSpPr txBox="1">
            <a:spLocks noGrp="1"/>
          </p:cNvSpPr>
          <p:nvPr>
            <p:ph type="body" idx="4"/>
          </p:nvPr>
        </p:nvSpPr>
        <p:spPr>
          <a:xfrm>
            <a:off x="453124" y="982496"/>
            <a:ext cx="8080283" cy="44449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2160"/>
              <a:buFont typeface="Arial"/>
              <a:buNone/>
              <a:defRPr sz="1600" b="1" i="0">
                <a:solidFill>
                  <a:schemeClr val="dk2"/>
                </a:solidFill>
                <a:latin typeface="Arial"/>
                <a:ea typeface="Arial"/>
                <a:cs typeface="Arial"/>
                <a:sym typeface="Arial"/>
              </a:defRPr>
            </a:lvl1pPr>
            <a:lvl2pPr marL="914400" lvl="1" indent="-342900" algn="l">
              <a:lnSpc>
                <a:spcPct val="90000"/>
              </a:lnSpc>
              <a:spcBef>
                <a:spcPts val="600"/>
              </a:spcBef>
              <a:spcAft>
                <a:spcPts val="0"/>
              </a:spcAft>
              <a:buClr>
                <a:srgbClr val="283C64"/>
              </a:buClr>
              <a:buSzPts val="1800"/>
              <a:buFont typeface="Arial"/>
              <a:buChar char="•"/>
              <a:defRPr sz="1800" b="0" i="0">
                <a:solidFill>
                  <a:schemeClr val="dk1"/>
                </a:solidFill>
                <a:latin typeface="Arial"/>
                <a:ea typeface="Arial"/>
                <a:cs typeface="Arial"/>
                <a:sym typeface="Arial"/>
              </a:defRPr>
            </a:lvl2pPr>
            <a:lvl3pPr marL="1371600" lvl="2" indent="-228600" algn="l">
              <a:lnSpc>
                <a:spcPct val="90000"/>
              </a:lnSpc>
              <a:spcBef>
                <a:spcPts val="600"/>
              </a:spcBef>
              <a:spcAft>
                <a:spcPts val="0"/>
              </a:spcAft>
              <a:buClr>
                <a:schemeClr val="dk1"/>
              </a:buClr>
              <a:buSzPts val="1400"/>
              <a:buFont typeface="Arial"/>
              <a:buNone/>
              <a:defRPr sz="1400" b="0" i="0">
                <a:solidFill>
                  <a:schemeClr val="dk1"/>
                </a:solidFill>
                <a:latin typeface="Arial"/>
                <a:ea typeface="Arial"/>
                <a:cs typeface="Arial"/>
                <a:sym typeface="Arial"/>
              </a:defRPr>
            </a:lvl3pPr>
            <a:lvl4pPr marL="1828800" lvl="3" indent="-304800" algn="l">
              <a:lnSpc>
                <a:spcPct val="90000"/>
              </a:lnSpc>
              <a:spcBef>
                <a:spcPts val="600"/>
              </a:spcBef>
              <a:spcAft>
                <a:spcPts val="0"/>
              </a:spcAft>
              <a:buSzPts val="1200"/>
              <a:buChar char="•"/>
              <a:defRPr sz="1200" b="1" i="0">
                <a:latin typeface="Arial"/>
                <a:ea typeface="Arial"/>
                <a:cs typeface="Arial"/>
                <a:sym typeface="Arial"/>
              </a:defRPr>
            </a:lvl4pPr>
            <a:lvl5pPr marL="2286000" lvl="4" indent="-304800" algn="l">
              <a:lnSpc>
                <a:spcPct val="90000"/>
              </a:lnSpc>
              <a:spcBef>
                <a:spcPts val="500"/>
              </a:spcBef>
              <a:spcAft>
                <a:spcPts val="0"/>
              </a:spcAft>
              <a:buSzPts val="1200"/>
              <a:buChar char="•"/>
              <a:defRPr sz="1200" b="1"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TextBox 1">
            <a:extLst>
              <a:ext uri="{FF2B5EF4-FFF2-40B4-BE49-F238E27FC236}">
                <a16:creationId xmlns:a16="http://schemas.microsoft.com/office/drawing/2014/main" id="{4C7D18B2-45F1-E0CE-35AE-835E7B945571}"/>
              </a:ext>
            </a:extLst>
          </p:cNvPr>
          <p:cNvSpPr txBox="1"/>
          <p:nvPr userDrawn="1"/>
        </p:nvSpPr>
        <p:spPr>
          <a:xfrm>
            <a:off x="3108217" y="6458836"/>
            <a:ext cx="5584934" cy="307777"/>
          </a:xfrm>
          <a:prstGeom prst="rect">
            <a:avLst/>
          </a:prstGeom>
          <a:noFill/>
        </p:spPr>
        <p:txBody>
          <a:bodyPr wrap="square">
            <a:spAutoFit/>
          </a:bodyPr>
          <a:lstStyle/>
          <a:p>
            <a:pPr algn="r"/>
            <a:r>
              <a:rPr lang="en-US" sz="1400">
                <a:solidFill>
                  <a:schemeClr val="accent1"/>
                </a:solidFill>
              </a:rPr>
              <a:t>Confidential Working Document Draft §RIGL 38-2-2(4)(E),(K)</a:t>
            </a:r>
          </a:p>
        </p:txBody>
      </p:sp>
    </p:spTree>
    <p:extLst>
      <p:ext uri="{BB962C8B-B14F-4D97-AF65-F5344CB8AC3E}">
        <p14:creationId xmlns:p14="http://schemas.microsoft.com/office/powerpoint/2010/main" val="40898549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ransition 4">
  <p:cSld name="Transition 4">
    <p:spTree>
      <p:nvGrpSpPr>
        <p:cNvPr id="1" name="Shape 197"/>
        <p:cNvGrpSpPr/>
        <p:nvPr/>
      </p:nvGrpSpPr>
      <p:grpSpPr>
        <a:xfrm>
          <a:off x="0" y="0"/>
          <a:ext cx="0" cy="0"/>
          <a:chOff x="0" y="0"/>
          <a:chExt cx="0" cy="0"/>
        </a:xfrm>
      </p:grpSpPr>
      <p:sp>
        <p:nvSpPr>
          <p:cNvPr id="198" name="Google Shape;198;p25"/>
          <p:cNvSpPr/>
          <p:nvPr/>
        </p:nvSpPr>
        <p:spPr>
          <a:xfrm>
            <a:off x="228600" y="304800"/>
            <a:ext cx="8686800" cy="6248400"/>
          </a:xfrm>
          <a:prstGeom prst="rect">
            <a:avLst/>
          </a:prstGeom>
          <a:solidFill>
            <a:srgbClr val="FFC70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3737DD"/>
              </a:solidFill>
              <a:latin typeface="Calibri"/>
              <a:ea typeface="Calibri"/>
              <a:cs typeface="Calibri"/>
              <a:sym typeface="Calibri"/>
            </a:endParaRPr>
          </a:p>
        </p:txBody>
      </p:sp>
      <p:cxnSp>
        <p:nvCxnSpPr>
          <p:cNvPr id="199" name="Google Shape;199;p25"/>
          <p:cNvCxnSpPr/>
          <p:nvPr/>
        </p:nvCxnSpPr>
        <p:spPr>
          <a:xfrm>
            <a:off x="4347764" y="3429000"/>
            <a:ext cx="448425" cy="0"/>
          </a:xfrm>
          <a:prstGeom prst="straightConnector1">
            <a:avLst/>
          </a:prstGeom>
          <a:noFill/>
          <a:ln w="76200" cap="flat" cmpd="sng">
            <a:solidFill>
              <a:schemeClr val="accent5"/>
            </a:solidFill>
            <a:prstDash val="solid"/>
            <a:miter lim="800000"/>
            <a:headEnd type="none" w="sm" len="sm"/>
            <a:tailEnd type="none" w="sm" len="sm"/>
          </a:ln>
        </p:spPr>
      </p:cxnSp>
      <p:sp>
        <p:nvSpPr>
          <p:cNvPr id="200" name="Google Shape;200;p25"/>
          <p:cNvSpPr/>
          <p:nvPr/>
        </p:nvSpPr>
        <p:spPr>
          <a:xfrm>
            <a:off x="4229584" y="5895975"/>
            <a:ext cx="684900" cy="413700"/>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900"/>
              <a:buFont typeface="Libre Franklin"/>
              <a:buNone/>
            </a:pPr>
            <a:endParaRPr sz="900" b="0" i="0" u="none" strike="noStrike" cap="none">
              <a:solidFill>
                <a:srgbClr val="FFFFFF"/>
              </a:solidFill>
              <a:latin typeface="Calibri"/>
              <a:ea typeface="Calibri"/>
              <a:cs typeface="Calibri"/>
              <a:sym typeface="Calibri"/>
            </a:endParaRPr>
          </a:p>
        </p:txBody>
      </p:sp>
      <p:pic>
        <p:nvPicPr>
          <p:cNvPr id="201" name="Google Shape;201;p25"/>
          <p:cNvPicPr preferRelativeResize="0"/>
          <p:nvPr/>
        </p:nvPicPr>
        <p:blipFill rotWithShape="1">
          <a:blip r:embed="rId2">
            <a:alphaModFix/>
          </a:blip>
          <a:srcRect/>
          <a:stretch/>
        </p:blipFill>
        <p:spPr>
          <a:xfrm>
            <a:off x="4292996" y="5944798"/>
            <a:ext cx="558010" cy="316080"/>
          </a:xfrm>
          <a:prstGeom prst="rect">
            <a:avLst/>
          </a:prstGeom>
          <a:noFill/>
          <a:ln>
            <a:noFill/>
          </a:ln>
        </p:spPr>
      </p:pic>
      <p:sp>
        <p:nvSpPr>
          <p:cNvPr id="202" name="Google Shape;202;p25"/>
          <p:cNvSpPr txBox="1">
            <a:spLocks noGrp="1"/>
          </p:cNvSpPr>
          <p:nvPr>
            <p:ph type="title"/>
          </p:nvPr>
        </p:nvSpPr>
        <p:spPr>
          <a:xfrm>
            <a:off x="2671048" y="1822430"/>
            <a:ext cx="3806100" cy="13110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400"/>
              <a:buFont typeface="Libre Franklin"/>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25"/>
          <p:cNvSpPr txBox="1">
            <a:spLocks noGrp="1"/>
          </p:cNvSpPr>
          <p:nvPr>
            <p:ph type="body" idx="1"/>
          </p:nvPr>
        </p:nvSpPr>
        <p:spPr>
          <a:xfrm>
            <a:off x="2667476" y="3589021"/>
            <a:ext cx="3806100" cy="1581900"/>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2700"/>
              <a:buNone/>
              <a:defRPr sz="2700">
                <a:solidFill>
                  <a:schemeClr val="lt1"/>
                </a:solidFill>
              </a:defRPr>
            </a:lvl1pPr>
            <a:lvl2pPr marL="914400" lvl="1" indent="-228600" algn="l">
              <a:lnSpc>
                <a:spcPct val="123000"/>
              </a:lnSpc>
              <a:spcBef>
                <a:spcPts val="600"/>
              </a:spcBef>
              <a:spcAft>
                <a:spcPts val="0"/>
              </a:spcAft>
              <a:buSzPts val="2000"/>
              <a:buNone/>
              <a:defRPr sz="2000">
                <a:solidFill>
                  <a:srgbClr val="888888"/>
                </a:solidFill>
              </a:defRPr>
            </a:lvl2pPr>
            <a:lvl3pPr marL="1371600" lvl="2" indent="-228600" algn="l">
              <a:lnSpc>
                <a:spcPct val="123000"/>
              </a:lnSpc>
              <a:spcBef>
                <a:spcPts val="600"/>
              </a:spcBef>
              <a:spcAft>
                <a:spcPts val="0"/>
              </a:spcAft>
              <a:buSzPts val="1800"/>
              <a:buNone/>
              <a:defRPr sz="1800">
                <a:solidFill>
                  <a:srgbClr val="888888"/>
                </a:solidFill>
              </a:defRPr>
            </a:lvl3pPr>
            <a:lvl4pPr marL="1828800" lvl="3" indent="-228600" algn="l">
              <a:lnSpc>
                <a:spcPct val="123000"/>
              </a:lnSpc>
              <a:spcBef>
                <a:spcPts val="600"/>
              </a:spcBef>
              <a:spcAft>
                <a:spcPts val="0"/>
              </a:spcAft>
              <a:buSzPts val="1600"/>
              <a:buNone/>
              <a:defRPr sz="1600">
                <a:solidFill>
                  <a:srgbClr val="888888"/>
                </a:solidFill>
              </a:defRPr>
            </a:lvl4pPr>
            <a:lvl5pPr marL="2286000" lvl="4" indent="-228600" algn="l">
              <a:lnSpc>
                <a:spcPct val="123000"/>
              </a:lnSpc>
              <a:spcBef>
                <a:spcPts val="600"/>
              </a:spcBef>
              <a:spcAft>
                <a:spcPts val="0"/>
              </a:spcAft>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4" name="Google Shape;204;p25"/>
          <p:cNvSpPr/>
          <p:nvPr/>
        </p:nvSpPr>
        <p:spPr>
          <a:xfrm>
            <a:off x="7388364" y="773578"/>
            <a:ext cx="1527037" cy="5310352"/>
          </a:xfrm>
          <a:custGeom>
            <a:avLst/>
            <a:gdLst/>
            <a:ahLst/>
            <a:cxnLst/>
            <a:rect l="l" t="t" r="r" b="b"/>
            <a:pathLst>
              <a:path w="2036049" h="5310352" extrusionOk="0">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sp>
        <p:nvSpPr>
          <p:cNvPr id="205" name="Google Shape;205;p25"/>
          <p:cNvSpPr/>
          <p:nvPr/>
        </p:nvSpPr>
        <p:spPr>
          <a:xfrm>
            <a:off x="228600" y="773907"/>
            <a:ext cx="1519198" cy="5300898"/>
          </a:xfrm>
          <a:custGeom>
            <a:avLst/>
            <a:gdLst/>
            <a:ahLst/>
            <a:cxnLst/>
            <a:rect l="l" t="t" r="r" b="b"/>
            <a:pathLst>
              <a:path w="2025597" h="5300898" extrusionOk="0">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sp>
        <p:nvSpPr>
          <p:cNvPr id="206" name="Google Shape;206;p25"/>
          <p:cNvSpPr txBox="1">
            <a:spLocks noGrp="1"/>
          </p:cNvSpPr>
          <p:nvPr>
            <p:ph type="sldNum" idx="12"/>
          </p:nvPr>
        </p:nvSpPr>
        <p:spPr>
          <a:xfrm>
            <a:off x="8556784" y="6333134"/>
            <a:ext cx="548775"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7"/>
        <p:cNvGrpSpPr/>
        <p:nvPr/>
      </p:nvGrpSpPr>
      <p:grpSpPr>
        <a:xfrm>
          <a:off x="0" y="0"/>
          <a:ext cx="0" cy="0"/>
          <a:chOff x="0" y="0"/>
          <a:chExt cx="0" cy="0"/>
        </a:xfrm>
      </p:grpSpPr>
      <p:sp>
        <p:nvSpPr>
          <p:cNvPr id="208" name="Google Shape;208;p26"/>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Libre Frankli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26"/>
          <p:cNvSpPr txBox="1">
            <a:spLocks noGrp="1"/>
          </p:cNvSpPr>
          <p:nvPr>
            <p:ph type="body" idx="1"/>
          </p:nvPr>
        </p:nvSpPr>
        <p:spPr>
          <a:xfrm>
            <a:off x="228599" y="2085975"/>
            <a:ext cx="8686800" cy="3705300"/>
          </a:xfrm>
          <a:prstGeom prst="rect">
            <a:avLst/>
          </a:prstGeom>
          <a:noFill/>
          <a:ln>
            <a:noFill/>
          </a:ln>
        </p:spPr>
        <p:txBody>
          <a:bodyPr spcFirstLastPara="1" wrap="square" lIns="91425" tIns="45700" rIns="91425" bIns="45700" anchor="t" anchorCtr="0">
            <a:noAutofit/>
          </a:bodyPr>
          <a:lstStyle>
            <a:lvl1pPr marL="457200" lvl="0" indent="-342900" algn="l">
              <a:lnSpc>
                <a:spcPct val="123000"/>
              </a:lnSpc>
              <a:spcBef>
                <a:spcPts val="600"/>
              </a:spcBef>
              <a:spcAft>
                <a:spcPts val="0"/>
              </a:spcAft>
              <a:buSzPts val="1800"/>
              <a:buChar char="•"/>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26"/>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26"/>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26"/>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213" name="Google Shape;213;p26"/>
          <p:cNvSpPr txBox="1">
            <a:spLocks noGrp="1"/>
          </p:cNvSpPr>
          <p:nvPr>
            <p:ph type="body" idx="2"/>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lumns Paragraphs">
  <p:cSld name="Two Columns Paragraphs">
    <p:spTree>
      <p:nvGrpSpPr>
        <p:cNvPr id="1" name="Shape 214"/>
        <p:cNvGrpSpPr/>
        <p:nvPr/>
      </p:nvGrpSpPr>
      <p:grpSpPr>
        <a:xfrm>
          <a:off x="0" y="0"/>
          <a:ext cx="0" cy="0"/>
          <a:chOff x="0" y="0"/>
          <a:chExt cx="0" cy="0"/>
        </a:xfrm>
      </p:grpSpPr>
      <p:sp>
        <p:nvSpPr>
          <p:cNvPr id="215" name="Google Shape;215;p27"/>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27"/>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27"/>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27"/>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219" name="Google Shape;219;p27"/>
          <p:cNvSpPr txBox="1">
            <a:spLocks noGrp="1"/>
          </p:cNvSpPr>
          <p:nvPr>
            <p:ph type="body" idx="1"/>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27"/>
          <p:cNvSpPr txBox="1">
            <a:spLocks noGrp="1"/>
          </p:cNvSpPr>
          <p:nvPr>
            <p:ph type="body" idx="2"/>
          </p:nvPr>
        </p:nvSpPr>
        <p:spPr>
          <a:xfrm>
            <a:off x="228600" y="2087878"/>
            <a:ext cx="8686800" cy="370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Columns Paragraphs">
  <p:cSld name="Three Columns Paragraphs">
    <p:spTree>
      <p:nvGrpSpPr>
        <p:cNvPr id="1" name="Shape 221"/>
        <p:cNvGrpSpPr/>
        <p:nvPr/>
      </p:nvGrpSpPr>
      <p:grpSpPr>
        <a:xfrm>
          <a:off x="0" y="0"/>
          <a:ext cx="0" cy="0"/>
          <a:chOff x="0" y="0"/>
          <a:chExt cx="0" cy="0"/>
        </a:xfrm>
      </p:grpSpPr>
      <p:sp>
        <p:nvSpPr>
          <p:cNvPr id="222" name="Google Shape;222;p28"/>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28"/>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28"/>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28"/>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226" name="Google Shape;226;p28"/>
          <p:cNvSpPr txBox="1">
            <a:spLocks noGrp="1"/>
          </p:cNvSpPr>
          <p:nvPr>
            <p:ph type="body" idx="1"/>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28"/>
          <p:cNvSpPr txBox="1">
            <a:spLocks noGrp="1"/>
          </p:cNvSpPr>
          <p:nvPr>
            <p:ph type="body" idx="2"/>
          </p:nvPr>
        </p:nvSpPr>
        <p:spPr>
          <a:xfrm>
            <a:off x="228600" y="2087878"/>
            <a:ext cx="8686800" cy="370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ullet Points">
  <p:cSld name="Bullet Points">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29"/>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29"/>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29"/>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
        <p:nvSpPr>
          <p:cNvPr id="233" name="Google Shape;233;p29"/>
          <p:cNvSpPr txBox="1">
            <a:spLocks noGrp="1"/>
          </p:cNvSpPr>
          <p:nvPr>
            <p:ph type="body" idx="1"/>
          </p:nvPr>
        </p:nvSpPr>
        <p:spPr>
          <a:xfrm>
            <a:off x="228600" y="1031273"/>
            <a:ext cx="86868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29"/>
          <p:cNvSpPr txBox="1">
            <a:spLocks noGrp="1"/>
          </p:cNvSpPr>
          <p:nvPr>
            <p:ph type="body" idx="2"/>
          </p:nvPr>
        </p:nvSpPr>
        <p:spPr>
          <a:xfrm>
            <a:off x="228600" y="2085975"/>
            <a:ext cx="8686800" cy="3705300"/>
          </a:xfrm>
          <a:prstGeom prst="rect">
            <a:avLst/>
          </a:prstGeom>
          <a:noFill/>
          <a:ln>
            <a:noFill/>
          </a:ln>
        </p:spPr>
        <p:txBody>
          <a:bodyPr spcFirstLastPara="1" wrap="square" lIns="91425" tIns="45700" rIns="91425" bIns="45700" anchor="t" anchorCtr="0">
            <a:noAutofit/>
          </a:bodyPr>
          <a:lstStyle>
            <a:lvl1pPr marL="457200" lvl="0" indent="-342900" algn="l">
              <a:lnSpc>
                <a:spcPct val="123000"/>
              </a:lnSpc>
              <a:spcBef>
                <a:spcPts val="600"/>
              </a:spcBef>
              <a:spcAft>
                <a:spcPts val="0"/>
              </a:spcAft>
              <a:buSzPts val="1800"/>
              <a:buChar char="•"/>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228600" y="172857"/>
            <a:ext cx="8686800" cy="7017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accent2"/>
              </a:buClr>
              <a:buSzPts val="44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 name="Google Shape;99;p14"/>
          <p:cNvSpPr txBox="1">
            <a:spLocks noGrp="1"/>
          </p:cNvSpPr>
          <p:nvPr>
            <p:ph type="body" idx="1"/>
          </p:nvPr>
        </p:nvSpPr>
        <p:spPr>
          <a:xfrm>
            <a:off x="228599" y="2085975"/>
            <a:ext cx="8686800" cy="3705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1pPr>
            <a:lvl2pPr marL="914400" marR="0" lvl="1" indent="-330200"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L="1371600" marR="0" lvl="2" indent="-330200"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L="1828800" marR="0" lvl="3" indent="-330200"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L="2286000" marR="0" lvl="4" indent="-330200"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cxnSp>
        <p:nvCxnSpPr>
          <p:cNvPr id="100" name="Google Shape;100;p14"/>
          <p:cNvCxnSpPr/>
          <p:nvPr/>
        </p:nvCxnSpPr>
        <p:spPr>
          <a:xfrm>
            <a:off x="297518" y="957194"/>
            <a:ext cx="448425" cy="0"/>
          </a:xfrm>
          <a:prstGeom prst="straightConnector1">
            <a:avLst/>
          </a:prstGeom>
          <a:noFill/>
          <a:ln w="76200" cap="flat" cmpd="sng">
            <a:solidFill>
              <a:srgbClr val="EC5153"/>
            </a:solidFill>
            <a:prstDash val="solid"/>
            <a:miter lim="800000"/>
            <a:headEnd type="none" w="sm" len="sm"/>
            <a:tailEnd type="none" w="sm" len="sm"/>
          </a:ln>
        </p:spPr>
      </p:cxnSp>
      <p:grpSp>
        <p:nvGrpSpPr>
          <p:cNvPr id="101" name="Google Shape;101;p14"/>
          <p:cNvGrpSpPr/>
          <p:nvPr/>
        </p:nvGrpSpPr>
        <p:grpSpPr>
          <a:xfrm>
            <a:off x="228601" y="6126480"/>
            <a:ext cx="8686800" cy="426600"/>
            <a:chOff x="304801" y="6126480"/>
            <a:chExt cx="11582400" cy="426600"/>
          </a:xfrm>
        </p:grpSpPr>
        <p:sp>
          <p:nvSpPr>
            <p:cNvPr id="102" name="Google Shape;102;p14"/>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103" name="Google Shape;103;p14"/>
            <p:cNvPicPr preferRelativeResize="0"/>
            <p:nvPr/>
          </p:nvPicPr>
          <p:blipFill rotWithShape="1">
            <a:blip r:embed="rId50">
              <a:alphaModFix/>
            </a:blip>
            <a:srcRect/>
            <a:stretch/>
          </p:blipFill>
          <p:spPr>
            <a:xfrm>
              <a:off x="10818536" y="6181797"/>
              <a:ext cx="744013" cy="316080"/>
            </a:xfrm>
            <a:prstGeom prst="rect">
              <a:avLst/>
            </a:prstGeom>
            <a:noFill/>
            <a:ln>
              <a:noFill/>
            </a:ln>
          </p:spPr>
        </p:pic>
        <p:cxnSp>
          <p:nvCxnSpPr>
            <p:cNvPr id="104" name="Google Shape;104;p14"/>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105" name="Google Shape;105;p14"/>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106" name="Google Shape;106;p14"/>
          <p:cNvSpPr txBox="1">
            <a:spLocks noGrp="1"/>
          </p:cNvSpPr>
          <p:nvPr>
            <p:ph type="dt" idx="10"/>
          </p:nvPr>
        </p:nvSpPr>
        <p:spPr>
          <a:xfrm>
            <a:off x="6286500" y="6157275"/>
            <a:ext cx="732825"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7" name="Google Shape;107;p14"/>
          <p:cNvSpPr txBox="1">
            <a:spLocks noGrp="1"/>
          </p:cNvSpPr>
          <p:nvPr>
            <p:ph type="ftr" idx="11"/>
          </p:nvPr>
        </p:nvSpPr>
        <p:spPr>
          <a:xfrm>
            <a:off x="357240" y="6157275"/>
            <a:ext cx="580635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8" name="Google Shape;108;p14"/>
          <p:cNvSpPr txBox="1">
            <a:spLocks noGrp="1"/>
          </p:cNvSpPr>
          <p:nvPr>
            <p:ph type="sldNum" idx="12"/>
          </p:nvPr>
        </p:nvSpPr>
        <p:spPr>
          <a:xfrm>
            <a:off x="7289991" y="6170673"/>
            <a:ext cx="440325" cy="3384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773" r:id="rId1"/>
    <p:sldLayoutId id="2147483775" r:id="rId2"/>
    <p:sldLayoutId id="2147483778" r:id="rId3"/>
    <p:sldLayoutId id="2147483779" r:id="rId4"/>
    <p:sldLayoutId id="2147483780" r:id="rId5"/>
    <p:sldLayoutId id="214748378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04" r:id="rId39"/>
    <p:sldLayoutId id="2147483705" r:id="rId40"/>
    <p:sldLayoutId id="2147483706" r:id="rId41"/>
    <p:sldLayoutId id="2147483707" r:id="rId42"/>
    <p:sldLayoutId id="2147483708" r:id="rId43"/>
    <p:sldLayoutId id="2147483710" r:id="rId44"/>
    <p:sldLayoutId id="2147483711" r:id="rId45"/>
    <p:sldLayoutId id="2147483712" r:id="rId46"/>
    <p:sldLayoutId id="2147483713" r:id="rId47"/>
    <p:sldLayoutId id="2147483772" r:id="rId4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44" userDrawn="1">
          <p15:clr>
            <a:srgbClr val="F26B43"/>
          </p15:clr>
        </p15:guide>
        <p15:guide id="2" pos="5616" userDrawn="1">
          <p15:clr>
            <a:srgbClr val="F26B43"/>
          </p15:clr>
        </p15:guide>
        <p15:guide id="3" orient="horz" pos="4128" userDrawn="1">
          <p15:clr>
            <a:srgbClr val="F26B43"/>
          </p15:clr>
        </p15:guide>
        <p15:guide id="4" orient="horz" pos="19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4.png"/><Relationship Id="rId7" Type="http://schemas.openxmlformats.org/officeDocument/2006/relationships/image" Target="../media/image8.sv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hyperlink" Target="https://ridegms.blob.core.windows.net/documentlibrary/5F136CE1-40F0-49A8-8081-D9B409B400FE.pdf" TargetMode="External"/><Relationship Id="rId4" Type="http://schemas.openxmlformats.org/officeDocument/2006/relationships/hyperlink" Target="https://ridegms.blob.core.windows.net/documentlibrary/6EEF56AE-14B0-4340-9F64-4D019BC99C89.pdf"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5.tmp"/><Relationship Id="rId7" Type="http://schemas.openxmlformats.org/officeDocument/2006/relationships/image" Target="../media/image8.sv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hyperlink" Target="https://ridegms.blob.core.windows.net/documentlibrary/22BB098D-B488-4767-9B18-76C80A7BAEC8.pdf" TargetMode="External"/><Relationship Id="rId4" Type="http://schemas.openxmlformats.org/officeDocument/2006/relationships/hyperlink" Target="https://ridegms.blob.core.windows.net/documentlibrary/0C7F6805-0846-4403-8BF8-662B90447EE2.pdf"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image" Target="../media/image6.tmp"/><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s://ridegms.blob.core.windows.net/documentlibrary/6824070D-E6A4-4A16-89A2-955620707B9E.pdf"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ridegms.blob.core.windows.net/documentlibrary/862A96D4-4C45-4C40-AAE9-494E6FA8704D.pdf" TargetMode="External"/><Relationship Id="rId2" Type="http://schemas.openxmlformats.org/officeDocument/2006/relationships/image" Target="../media/image23.tmp"/><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2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2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2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5.jpeg"/><Relationship Id="rId4" Type="http://schemas.openxmlformats.org/officeDocument/2006/relationships/diagramLayout" Target="../diagrams/layout2.xml"/><Relationship Id="rId9" Type="http://schemas.openxmlformats.org/officeDocument/2006/relationships/image" Target="../media/image10.svg"/></Relationships>
</file>

<file path=ppt/slides/_rels/slide30.xml.rels><?xml version="1.0" encoding="UTF-8" standalone="yes"?>
<Relationships xmlns="http://schemas.openxmlformats.org/package/2006/relationships"><Relationship Id="rId3" Type="http://schemas.openxmlformats.org/officeDocument/2006/relationships/hyperlink" Target="https://forms.office.com/r/KGhg7de4Dh"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9.png"/><Relationship Id="rId7"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png"/><Relationship Id="rId10" Type="http://schemas.openxmlformats.org/officeDocument/2006/relationships/hyperlink" Target="https://www.attendancemattersri.org/about" TargetMode="External"/><Relationship Id="rId4" Type="http://schemas.openxmlformats.org/officeDocument/2006/relationships/image" Target="../media/image36.jpeg"/><Relationship Id="rId9" Type="http://schemas.openxmlformats.org/officeDocument/2006/relationships/hyperlink" Target="https://ride.ri.gov/students-families/attendance-matters-ri"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1.tm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s://ridegms.blob.core.windows.net/documentlibrary/5D0A82C2-0D23-4B12-9308-82090FF8F71D.pdf"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5.jpeg"/><Relationship Id="rId4" Type="http://schemas.openxmlformats.org/officeDocument/2006/relationships/diagramLayout" Target="../diagrams/layout5.xml"/><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5.jpeg"/><Relationship Id="rId4" Type="http://schemas.openxmlformats.org/officeDocument/2006/relationships/diagramLayout" Target="../diagrams/layout6.xml"/><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hyperlink" Target="https://ridegms.blob.core.windows.net/documentlibrary/C0FE1C94-4811-43FF-9EE2-AD01F14C7A1F.pd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1DBF56-8CBF-9347-7004-FB0DD34055C3}"/>
              </a:ext>
            </a:extLst>
          </p:cNvPr>
          <p:cNvSpPr>
            <a:spLocks noGrp="1"/>
          </p:cNvSpPr>
          <p:nvPr>
            <p:ph type="sldNum" idx="12"/>
          </p:nvPr>
        </p:nvSpPr>
        <p:spPr/>
        <p:txBody>
          <a:bodyPr/>
          <a:lstStyle/>
          <a:p>
            <a:fld id="{00000000-1234-1234-1234-123412341234}" type="slidenum">
              <a:rPr lang="en-US" smtClean="0"/>
              <a:pPr/>
              <a:t>1</a:t>
            </a:fld>
            <a:endParaRPr lang="en-US"/>
          </a:p>
        </p:txBody>
      </p:sp>
      <p:sp>
        <p:nvSpPr>
          <p:cNvPr id="9" name="Title 3">
            <a:extLst>
              <a:ext uri="{FF2B5EF4-FFF2-40B4-BE49-F238E27FC236}">
                <a16:creationId xmlns:a16="http://schemas.microsoft.com/office/drawing/2014/main" id="{D1A55385-BECA-AD0D-2C2A-2EB4D16E410C}"/>
              </a:ext>
            </a:extLst>
          </p:cNvPr>
          <p:cNvSpPr txBox="1">
            <a:spLocks/>
          </p:cNvSpPr>
          <p:nvPr/>
        </p:nvSpPr>
        <p:spPr>
          <a:xfrm>
            <a:off x="236527" y="119419"/>
            <a:ext cx="8658046" cy="74193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b="1" dirty="0">
                <a:solidFill>
                  <a:schemeClr val="bg1"/>
                </a:solidFill>
                <a:latin typeface="Calibri Light"/>
                <a:cs typeface="Calibri Light"/>
                <a:sym typeface="Arial"/>
              </a:rPr>
              <a:t>Establishing the Attendance Team</a:t>
            </a:r>
            <a:endParaRPr lang="en-US" b="1" dirty="0">
              <a:solidFill>
                <a:schemeClr val="bg1"/>
              </a:solidFill>
              <a:latin typeface="Calibri Light" panose="020F0302020204030204" pitchFamily="34" charset="0"/>
              <a:cs typeface="Calibri Light" panose="020F0302020204030204" pitchFamily="34" charset="0"/>
            </a:endParaRPr>
          </a:p>
        </p:txBody>
      </p:sp>
      <p:sp>
        <p:nvSpPr>
          <p:cNvPr id="11" name="Title 3">
            <a:extLst>
              <a:ext uri="{FF2B5EF4-FFF2-40B4-BE49-F238E27FC236}">
                <a16:creationId xmlns:a16="http://schemas.microsoft.com/office/drawing/2014/main" id="{E8DA76A7-8353-9877-4355-367ACAA82CA3}"/>
              </a:ext>
            </a:extLst>
          </p:cNvPr>
          <p:cNvSpPr txBox="1">
            <a:spLocks/>
          </p:cNvSpPr>
          <p:nvPr/>
        </p:nvSpPr>
        <p:spPr>
          <a:xfrm>
            <a:off x="308414" y="1183344"/>
            <a:ext cx="8686800" cy="52627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dirty="0">
                <a:solidFill>
                  <a:srgbClr val="CCFF99"/>
                </a:solidFill>
                <a:latin typeface="Calibri" panose="020F0502020204030204" pitchFamily="34" charset="0"/>
                <a:cs typeface="Calibri" panose="020F0502020204030204" pitchFamily="34" charset="0"/>
              </a:rPr>
              <a:t>Can an existing team address attendance? </a:t>
            </a:r>
            <a:endParaRPr lang="en-US" sz="6600" b="1" dirty="0">
              <a:solidFill>
                <a:srgbClr val="CCFF99"/>
              </a:solidFill>
              <a:latin typeface="Calibri" panose="020F0502020204030204" pitchFamily="34" charset="0"/>
              <a:cs typeface="Calibri" panose="020F0502020204030204" pitchFamily="34" charset="0"/>
            </a:endParaRPr>
          </a:p>
        </p:txBody>
      </p:sp>
      <p:graphicFrame>
        <p:nvGraphicFramePr>
          <p:cNvPr id="2" name="Diagram 1">
            <a:extLst>
              <a:ext uri="{FF2B5EF4-FFF2-40B4-BE49-F238E27FC236}">
                <a16:creationId xmlns:a16="http://schemas.microsoft.com/office/drawing/2014/main" id="{23CEEE64-B0FF-7B0C-E0B5-CA531B9A7DDE}"/>
              </a:ext>
            </a:extLst>
          </p:cNvPr>
          <p:cNvGraphicFramePr/>
          <p:nvPr>
            <p:extLst>
              <p:ext uri="{D42A27DB-BD31-4B8C-83A1-F6EECF244321}">
                <p14:modId xmlns:p14="http://schemas.microsoft.com/office/powerpoint/2010/main" val="1499318841"/>
              </p:ext>
            </p:extLst>
          </p:nvPr>
        </p:nvGraphicFramePr>
        <p:xfrm>
          <a:off x="585788" y="1908146"/>
          <a:ext cx="797242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545ACC00-3359-1759-B5DC-2148EAA66371}"/>
              </a:ext>
            </a:extLst>
          </p:cNvPr>
          <p:cNvSpPr/>
          <p:nvPr/>
        </p:nvSpPr>
        <p:spPr>
          <a:xfrm>
            <a:off x="1001864" y="3429000"/>
            <a:ext cx="858741" cy="355821"/>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0027F40-1358-EE1C-CCE9-1F76EE148FF5}"/>
              </a:ext>
            </a:extLst>
          </p:cNvPr>
          <p:cNvSpPr/>
          <p:nvPr/>
        </p:nvSpPr>
        <p:spPr>
          <a:xfrm>
            <a:off x="1001863" y="4106186"/>
            <a:ext cx="858741" cy="355821"/>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0C6F1DA0-4E35-2FFE-2FEF-5ADD54F9A19C}"/>
              </a:ext>
            </a:extLst>
          </p:cNvPr>
          <p:cNvCxnSpPr>
            <a:cxnSpLocks/>
          </p:cNvCxnSpPr>
          <p:nvPr/>
        </p:nvCxnSpPr>
        <p:spPr>
          <a:xfrm>
            <a:off x="1160890" y="5398936"/>
            <a:ext cx="52478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2ED3461-1BD5-2F3B-A673-BD0079C77DF6}"/>
              </a:ext>
            </a:extLst>
          </p:cNvPr>
          <p:cNvPicPr>
            <a:picLocks noChangeAspect="1"/>
          </p:cNvPicPr>
          <p:nvPr/>
        </p:nvPicPr>
        <p:blipFill>
          <a:blip r:embed="rId8"/>
          <a:stretch>
            <a:fillRect/>
          </a:stretch>
        </p:blipFill>
        <p:spPr>
          <a:xfrm>
            <a:off x="308413" y="6170673"/>
            <a:ext cx="546257" cy="253800"/>
          </a:xfrm>
          <a:prstGeom prst="rect">
            <a:avLst/>
          </a:prstGeom>
        </p:spPr>
      </p:pic>
    </p:spTree>
    <p:extLst>
      <p:ext uri="{BB962C8B-B14F-4D97-AF65-F5344CB8AC3E}">
        <p14:creationId xmlns:p14="http://schemas.microsoft.com/office/powerpoint/2010/main" val="3611470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program&#10;&#10;Description automatically generated with medium confidence">
            <a:extLst>
              <a:ext uri="{FF2B5EF4-FFF2-40B4-BE49-F238E27FC236}">
                <a16:creationId xmlns:a16="http://schemas.microsoft.com/office/drawing/2014/main" id="{A39570CC-9EA0-7504-12D8-5EB97AC25A3D}"/>
              </a:ext>
            </a:extLst>
          </p:cNvPr>
          <p:cNvPicPr>
            <a:picLocks noChangeAspect="1"/>
          </p:cNvPicPr>
          <p:nvPr/>
        </p:nvPicPr>
        <p:blipFill>
          <a:blip r:embed="rId3"/>
          <a:stretch>
            <a:fillRect/>
          </a:stretch>
        </p:blipFill>
        <p:spPr>
          <a:xfrm>
            <a:off x="788866" y="1778091"/>
            <a:ext cx="6420503" cy="4091755"/>
          </a:xfrm>
          <a:prstGeom prst="rect">
            <a:avLst/>
          </a:prstGeom>
        </p:spPr>
      </p:pic>
      <p:sp>
        <p:nvSpPr>
          <p:cNvPr id="4" name="Slide Number Placeholder 3">
            <a:extLst>
              <a:ext uri="{FF2B5EF4-FFF2-40B4-BE49-F238E27FC236}">
                <a16:creationId xmlns:a16="http://schemas.microsoft.com/office/drawing/2014/main" id="{D61DBF56-8CBF-9347-7004-FB0DD34055C3}"/>
              </a:ext>
            </a:extLst>
          </p:cNvPr>
          <p:cNvSpPr>
            <a:spLocks noGrp="1"/>
          </p:cNvSpPr>
          <p:nvPr>
            <p:ph type="sldNum" idx="12"/>
          </p:nvPr>
        </p:nvSpPr>
        <p:spPr>
          <a:xfrm>
            <a:off x="7214839" y="6181824"/>
            <a:ext cx="515477" cy="338400"/>
          </a:xfrm>
        </p:spPr>
        <p:txBody>
          <a:bodyPr/>
          <a:lstStyle/>
          <a:p>
            <a:fld id="{00000000-1234-1234-1234-123412341234}" type="slidenum">
              <a:rPr lang="en-US" smtClean="0"/>
              <a:pPr/>
              <a:t>10</a:t>
            </a:fld>
            <a:endParaRPr lang="en-US" dirty="0"/>
          </a:p>
        </p:txBody>
      </p:sp>
      <p:sp>
        <p:nvSpPr>
          <p:cNvPr id="9" name="Title 3">
            <a:extLst>
              <a:ext uri="{FF2B5EF4-FFF2-40B4-BE49-F238E27FC236}">
                <a16:creationId xmlns:a16="http://schemas.microsoft.com/office/drawing/2014/main" id="{D1A55385-BECA-AD0D-2C2A-2EB4D16E410C}"/>
              </a:ext>
            </a:extLst>
          </p:cNvPr>
          <p:cNvSpPr txBox="1">
            <a:spLocks/>
          </p:cNvSpPr>
          <p:nvPr/>
        </p:nvSpPr>
        <p:spPr>
          <a:xfrm>
            <a:off x="236527" y="119419"/>
            <a:ext cx="8658046" cy="74193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dirty="0">
                <a:solidFill>
                  <a:schemeClr val="bg1"/>
                </a:solidFill>
                <a:latin typeface="Calibri Light"/>
                <a:cs typeface="Calibri Light"/>
                <a:sym typeface="Arial"/>
              </a:rPr>
              <a:t>Assess the Attendance Practices</a:t>
            </a:r>
            <a:endParaRPr lang="en-US" sz="3200" b="1" dirty="0">
              <a:solidFill>
                <a:schemeClr val="bg1"/>
              </a:solidFill>
              <a:latin typeface="Calibri Light" panose="020F0302020204030204" pitchFamily="34" charset="0"/>
              <a:cs typeface="Calibri Light" panose="020F0302020204030204" pitchFamily="34" charset="0"/>
            </a:endParaRPr>
          </a:p>
        </p:txBody>
      </p:sp>
      <p:sp>
        <p:nvSpPr>
          <p:cNvPr id="11" name="Title 3">
            <a:extLst>
              <a:ext uri="{FF2B5EF4-FFF2-40B4-BE49-F238E27FC236}">
                <a16:creationId xmlns:a16="http://schemas.microsoft.com/office/drawing/2014/main" id="{E8DA76A7-8353-9877-4355-367ACAA82CA3}"/>
              </a:ext>
            </a:extLst>
          </p:cNvPr>
          <p:cNvSpPr txBox="1">
            <a:spLocks/>
          </p:cNvSpPr>
          <p:nvPr/>
        </p:nvSpPr>
        <p:spPr>
          <a:xfrm>
            <a:off x="308414" y="1183344"/>
            <a:ext cx="8686800" cy="52627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dirty="0">
                <a:solidFill>
                  <a:srgbClr val="CCFF99"/>
                </a:solidFill>
              </a:rPr>
              <a:t>School Team: Attendance Pyramid</a:t>
            </a:r>
            <a:endParaRPr lang="en-US" sz="3200" b="1" dirty="0">
              <a:solidFill>
                <a:srgbClr val="CCFF99"/>
              </a:solidFill>
            </a:endParaRPr>
          </a:p>
        </p:txBody>
      </p:sp>
      <p:sp>
        <p:nvSpPr>
          <p:cNvPr id="3" name="Rectangle: Rounded Corners 2">
            <a:extLst>
              <a:ext uri="{FF2B5EF4-FFF2-40B4-BE49-F238E27FC236}">
                <a16:creationId xmlns:a16="http://schemas.microsoft.com/office/drawing/2014/main" id="{00D59033-1819-91F1-7698-08EDC394A5BF}"/>
              </a:ext>
            </a:extLst>
          </p:cNvPr>
          <p:cNvSpPr/>
          <p:nvPr/>
        </p:nvSpPr>
        <p:spPr>
          <a:xfrm>
            <a:off x="6516412" y="5333559"/>
            <a:ext cx="2627588" cy="7550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2060"/>
                </a:solidFill>
              </a:rPr>
              <a:t>See </a:t>
            </a:r>
            <a:r>
              <a:rPr lang="en-US" b="1" dirty="0">
                <a:solidFill>
                  <a:srgbClr val="002060"/>
                </a:solidFill>
                <a:hlinkClick r:id="rId4"/>
              </a:rPr>
              <a:t>Blank Attendance Pyramid </a:t>
            </a:r>
            <a:r>
              <a:rPr lang="en-US" b="1" dirty="0">
                <a:solidFill>
                  <a:srgbClr val="002060"/>
                </a:solidFill>
              </a:rPr>
              <a:t>and </a:t>
            </a:r>
            <a:r>
              <a:rPr lang="en-US" b="1" dirty="0">
                <a:solidFill>
                  <a:srgbClr val="002060"/>
                </a:solidFill>
                <a:hlinkClick r:id="rId5"/>
              </a:rPr>
              <a:t>with Examples</a:t>
            </a:r>
            <a:endParaRPr lang="en-US" b="1" dirty="0">
              <a:solidFill>
                <a:srgbClr val="002060"/>
              </a:solidFill>
            </a:endParaRPr>
          </a:p>
        </p:txBody>
      </p:sp>
      <p:pic>
        <p:nvPicPr>
          <p:cNvPr id="5" name="Graphic 4" descr="Link with solid fill">
            <a:extLst>
              <a:ext uri="{FF2B5EF4-FFF2-40B4-BE49-F238E27FC236}">
                <a16:creationId xmlns:a16="http://schemas.microsoft.com/office/drawing/2014/main" id="{A511B8DD-69DA-AE8C-1417-AF6CE1F8F3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16412" y="5335628"/>
            <a:ext cx="305781" cy="339028"/>
          </a:xfrm>
          <a:prstGeom prst="rect">
            <a:avLst/>
          </a:prstGeom>
        </p:spPr>
      </p:pic>
      <p:pic>
        <p:nvPicPr>
          <p:cNvPr id="7" name="Picture 6">
            <a:extLst>
              <a:ext uri="{FF2B5EF4-FFF2-40B4-BE49-F238E27FC236}">
                <a16:creationId xmlns:a16="http://schemas.microsoft.com/office/drawing/2014/main" id="{663A3284-0363-813B-23AB-55160EDD86EB}"/>
              </a:ext>
            </a:extLst>
          </p:cNvPr>
          <p:cNvPicPr>
            <a:picLocks noChangeAspect="1"/>
          </p:cNvPicPr>
          <p:nvPr/>
        </p:nvPicPr>
        <p:blipFill>
          <a:blip r:embed="rId8"/>
          <a:stretch>
            <a:fillRect/>
          </a:stretch>
        </p:blipFill>
        <p:spPr>
          <a:xfrm>
            <a:off x="308413" y="6170673"/>
            <a:ext cx="546257" cy="253800"/>
          </a:xfrm>
          <a:prstGeom prst="rect">
            <a:avLst/>
          </a:prstGeom>
        </p:spPr>
      </p:pic>
      <p:sp>
        <p:nvSpPr>
          <p:cNvPr id="6" name="Arrow: Pentagon 5">
            <a:extLst>
              <a:ext uri="{FF2B5EF4-FFF2-40B4-BE49-F238E27FC236}">
                <a16:creationId xmlns:a16="http://schemas.microsoft.com/office/drawing/2014/main" id="{32D55010-BC8C-EA41-E1EB-6A1898A72443}"/>
              </a:ext>
            </a:extLst>
          </p:cNvPr>
          <p:cNvSpPr/>
          <p:nvPr/>
        </p:nvSpPr>
        <p:spPr>
          <a:xfrm>
            <a:off x="249426" y="5857111"/>
            <a:ext cx="4728117" cy="868189"/>
          </a:xfrm>
          <a:prstGeom prst="homePlate">
            <a:avLst/>
          </a:prstGeom>
          <a:ln w="76200"/>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b="1" dirty="0">
                <a:solidFill>
                  <a:srgbClr val="002060"/>
                </a:solidFill>
                <a:latin typeface="Calibri" panose="020F0502020204030204" pitchFamily="34" charset="0"/>
                <a:cs typeface="Calibri" panose="020F0502020204030204" pitchFamily="34" charset="0"/>
              </a:rPr>
              <a:t>Have you taken an inventory of your intervention and prevention strategies?</a:t>
            </a:r>
          </a:p>
        </p:txBody>
      </p:sp>
    </p:spTree>
    <p:extLst>
      <p:ext uri="{BB962C8B-B14F-4D97-AF65-F5344CB8AC3E}">
        <p14:creationId xmlns:p14="http://schemas.microsoft.com/office/powerpoint/2010/main" val="204516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1DBF56-8CBF-9347-7004-FB0DD34055C3}"/>
              </a:ext>
            </a:extLst>
          </p:cNvPr>
          <p:cNvSpPr>
            <a:spLocks noGrp="1"/>
          </p:cNvSpPr>
          <p:nvPr>
            <p:ph type="sldNum" idx="12"/>
          </p:nvPr>
        </p:nvSpPr>
        <p:spPr>
          <a:xfrm>
            <a:off x="7192537" y="6170673"/>
            <a:ext cx="537780" cy="338400"/>
          </a:xfrm>
        </p:spPr>
        <p:txBody>
          <a:bodyPr/>
          <a:lstStyle/>
          <a:p>
            <a:fld id="{00000000-1234-1234-1234-123412341234}" type="slidenum">
              <a:rPr lang="en-US" smtClean="0"/>
              <a:pPr/>
              <a:t>11</a:t>
            </a:fld>
            <a:endParaRPr lang="en-US" dirty="0"/>
          </a:p>
        </p:txBody>
      </p:sp>
      <p:sp>
        <p:nvSpPr>
          <p:cNvPr id="9" name="Title 3">
            <a:extLst>
              <a:ext uri="{FF2B5EF4-FFF2-40B4-BE49-F238E27FC236}">
                <a16:creationId xmlns:a16="http://schemas.microsoft.com/office/drawing/2014/main" id="{D1A55385-BECA-AD0D-2C2A-2EB4D16E410C}"/>
              </a:ext>
            </a:extLst>
          </p:cNvPr>
          <p:cNvSpPr txBox="1">
            <a:spLocks/>
          </p:cNvSpPr>
          <p:nvPr/>
        </p:nvSpPr>
        <p:spPr>
          <a:xfrm>
            <a:off x="271774" y="38706"/>
            <a:ext cx="8658046" cy="836826"/>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dirty="0">
                <a:solidFill>
                  <a:schemeClr val="bg1"/>
                </a:solidFill>
                <a:latin typeface="Calibri Light"/>
                <a:cs typeface="Calibri Light"/>
                <a:sym typeface="Arial"/>
              </a:rPr>
              <a:t>Develop the Blueprint for the </a:t>
            </a:r>
          </a:p>
          <a:p>
            <a:pPr algn="ctr"/>
            <a:r>
              <a:rPr lang="en-US" sz="3200" b="1" dirty="0">
                <a:solidFill>
                  <a:schemeClr val="bg1"/>
                </a:solidFill>
                <a:latin typeface="Calibri Light"/>
                <a:cs typeface="Calibri Light"/>
                <a:sym typeface="Arial"/>
              </a:rPr>
              <a:t>Attendance Improvement Plan</a:t>
            </a:r>
            <a:endParaRPr lang="en-US" sz="3200" b="1" dirty="0">
              <a:solidFill>
                <a:schemeClr val="bg1"/>
              </a:solidFill>
              <a:latin typeface="Calibri Light" panose="020F0302020204030204" pitchFamily="34" charset="0"/>
              <a:cs typeface="Calibri Light" panose="020F0302020204030204" pitchFamily="34" charset="0"/>
            </a:endParaRPr>
          </a:p>
        </p:txBody>
      </p:sp>
      <p:pic>
        <p:nvPicPr>
          <p:cNvPr id="5" name="Picture 4" descr="A screenshot of a computer&#10;&#10;Description automatically generated">
            <a:extLst>
              <a:ext uri="{FF2B5EF4-FFF2-40B4-BE49-F238E27FC236}">
                <a16:creationId xmlns:a16="http://schemas.microsoft.com/office/drawing/2014/main" id="{FB182115-D4D3-AD9D-A14D-8BA197865BDF}"/>
              </a:ext>
            </a:extLst>
          </p:cNvPr>
          <p:cNvPicPr>
            <a:picLocks noChangeAspect="1"/>
          </p:cNvPicPr>
          <p:nvPr/>
        </p:nvPicPr>
        <p:blipFill rotWithShape="1">
          <a:blip r:embed="rId3"/>
          <a:srcRect l="26979" t="15286" r="27083" b="39039"/>
          <a:stretch/>
        </p:blipFill>
        <p:spPr>
          <a:xfrm>
            <a:off x="2053808" y="1584115"/>
            <a:ext cx="5280365" cy="2843885"/>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04FB57FD-D620-F592-C8CE-FAF919482C5E}"/>
              </a:ext>
            </a:extLst>
          </p:cNvPr>
          <p:cNvPicPr>
            <a:picLocks noChangeAspect="1"/>
          </p:cNvPicPr>
          <p:nvPr/>
        </p:nvPicPr>
        <p:blipFill rotWithShape="1">
          <a:blip r:embed="rId3"/>
          <a:srcRect l="26979" t="74744" r="27083"/>
          <a:stretch/>
        </p:blipFill>
        <p:spPr>
          <a:xfrm>
            <a:off x="2053808" y="4418822"/>
            <a:ext cx="5280365" cy="1572542"/>
          </a:xfrm>
          <a:prstGeom prst="rect">
            <a:avLst/>
          </a:prstGeom>
        </p:spPr>
      </p:pic>
      <p:sp>
        <p:nvSpPr>
          <p:cNvPr id="2" name="Title 3">
            <a:extLst>
              <a:ext uri="{FF2B5EF4-FFF2-40B4-BE49-F238E27FC236}">
                <a16:creationId xmlns:a16="http://schemas.microsoft.com/office/drawing/2014/main" id="{1A793A84-A43F-7CC0-FF67-37590D474885}"/>
              </a:ext>
            </a:extLst>
          </p:cNvPr>
          <p:cNvSpPr txBox="1">
            <a:spLocks/>
          </p:cNvSpPr>
          <p:nvPr/>
        </p:nvSpPr>
        <p:spPr>
          <a:xfrm>
            <a:off x="350591" y="1009254"/>
            <a:ext cx="8686800" cy="52627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400" dirty="0">
                <a:solidFill>
                  <a:srgbClr val="CCFF99"/>
                </a:solidFill>
              </a:rPr>
              <a:t>Attendance Activities School Year Plan (K-12)</a:t>
            </a:r>
            <a:endParaRPr lang="en-US" sz="2400" b="1" dirty="0">
              <a:solidFill>
                <a:srgbClr val="CCFF99"/>
              </a:solidFill>
            </a:endParaRPr>
          </a:p>
        </p:txBody>
      </p:sp>
      <p:grpSp>
        <p:nvGrpSpPr>
          <p:cNvPr id="14" name="Group 13">
            <a:extLst>
              <a:ext uri="{FF2B5EF4-FFF2-40B4-BE49-F238E27FC236}">
                <a16:creationId xmlns:a16="http://schemas.microsoft.com/office/drawing/2014/main" id="{E447D33B-2162-BE2B-A27B-BAAD5BF62B23}"/>
              </a:ext>
            </a:extLst>
          </p:cNvPr>
          <p:cNvGrpSpPr/>
          <p:nvPr/>
        </p:nvGrpSpPr>
        <p:grpSpPr>
          <a:xfrm>
            <a:off x="178010" y="2319454"/>
            <a:ext cx="1784605" cy="3529292"/>
            <a:chOff x="178010" y="2319454"/>
            <a:chExt cx="1784605" cy="3529292"/>
          </a:xfrm>
        </p:grpSpPr>
        <p:sp>
          <p:nvSpPr>
            <p:cNvPr id="3" name="Rectangle 2">
              <a:extLst>
                <a:ext uri="{FF2B5EF4-FFF2-40B4-BE49-F238E27FC236}">
                  <a16:creationId xmlns:a16="http://schemas.microsoft.com/office/drawing/2014/main" id="{B827BA57-7397-DF17-C40D-F1111FDC06B2}"/>
                </a:ext>
              </a:extLst>
            </p:cNvPr>
            <p:cNvSpPr/>
            <p:nvPr/>
          </p:nvSpPr>
          <p:spPr>
            <a:xfrm>
              <a:off x="178010" y="2796134"/>
              <a:ext cx="1459236" cy="257593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2060"/>
                  </a:solidFill>
                </a:rPr>
                <a:t>The rows of this planning tool are: </a:t>
              </a:r>
            </a:p>
            <a:p>
              <a:pPr algn="ctr"/>
              <a:r>
                <a:rPr lang="en-US" b="1" dirty="0">
                  <a:solidFill>
                    <a:srgbClr val="002060"/>
                  </a:solidFill>
                </a:rPr>
                <a:t>School Team, Foundational Whole School Supports, </a:t>
              </a:r>
            </a:p>
            <a:p>
              <a:pPr algn="ctr"/>
              <a:r>
                <a:rPr lang="en-US" b="1" dirty="0">
                  <a:solidFill>
                    <a:srgbClr val="002060"/>
                  </a:solidFill>
                </a:rPr>
                <a:t>Tier I, </a:t>
              </a:r>
            </a:p>
            <a:p>
              <a:pPr algn="ctr"/>
              <a:r>
                <a:rPr lang="en-US" b="1" dirty="0">
                  <a:solidFill>
                    <a:srgbClr val="002060"/>
                  </a:solidFill>
                </a:rPr>
                <a:t>Tier 2</a:t>
              </a:r>
              <a:r>
                <a:rPr lang="en-US" dirty="0">
                  <a:solidFill>
                    <a:srgbClr val="002060"/>
                  </a:solidFill>
                </a:rPr>
                <a:t>, </a:t>
              </a:r>
            </a:p>
            <a:p>
              <a:pPr algn="ctr"/>
              <a:r>
                <a:rPr lang="en-US" dirty="0">
                  <a:solidFill>
                    <a:srgbClr val="002060"/>
                  </a:solidFill>
                </a:rPr>
                <a:t>and </a:t>
              </a:r>
              <a:r>
                <a:rPr lang="en-US" b="1" dirty="0">
                  <a:solidFill>
                    <a:srgbClr val="002060"/>
                  </a:solidFill>
                </a:rPr>
                <a:t>Tier 3</a:t>
              </a:r>
              <a:r>
                <a:rPr lang="en-US" dirty="0">
                  <a:solidFill>
                    <a:srgbClr val="002060"/>
                  </a:solidFill>
                </a:rPr>
                <a:t>.</a:t>
              </a:r>
            </a:p>
          </p:txBody>
        </p:sp>
        <p:sp>
          <p:nvSpPr>
            <p:cNvPr id="10" name="Left Brace 9">
              <a:extLst>
                <a:ext uri="{FF2B5EF4-FFF2-40B4-BE49-F238E27FC236}">
                  <a16:creationId xmlns:a16="http://schemas.microsoft.com/office/drawing/2014/main" id="{FBD82B9A-30BD-9533-862B-FCFFB6492EBB}"/>
                </a:ext>
              </a:extLst>
            </p:cNvPr>
            <p:cNvSpPr/>
            <p:nvPr/>
          </p:nvSpPr>
          <p:spPr>
            <a:xfrm>
              <a:off x="1728439" y="2319454"/>
              <a:ext cx="234176" cy="3529292"/>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86156B8D-57CE-7F82-0063-8974A1F2C3CE}"/>
              </a:ext>
            </a:extLst>
          </p:cNvPr>
          <p:cNvGrpSpPr/>
          <p:nvPr/>
        </p:nvGrpSpPr>
        <p:grpSpPr>
          <a:xfrm>
            <a:off x="2804851" y="2554379"/>
            <a:ext cx="4387685" cy="2201834"/>
            <a:chOff x="2804851" y="2554379"/>
            <a:chExt cx="4387685" cy="2201834"/>
          </a:xfrm>
        </p:grpSpPr>
        <p:sp>
          <p:nvSpPr>
            <p:cNvPr id="12" name="Rectangle 11">
              <a:extLst>
                <a:ext uri="{FF2B5EF4-FFF2-40B4-BE49-F238E27FC236}">
                  <a16:creationId xmlns:a16="http://schemas.microsoft.com/office/drawing/2014/main" id="{860DAD37-DAF2-81A3-DE52-2852A85729B2}"/>
                </a:ext>
              </a:extLst>
            </p:cNvPr>
            <p:cNvSpPr/>
            <p:nvPr/>
          </p:nvSpPr>
          <p:spPr>
            <a:xfrm>
              <a:off x="4279925" y="3183671"/>
              <a:ext cx="2477714" cy="1572542"/>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2060"/>
                  </a:solidFill>
                </a:rPr>
                <a:t>The column headers are the time periods:  </a:t>
              </a:r>
            </a:p>
            <a:p>
              <a:pPr algn="ctr"/>
              <a:r>
                <a:rPr lang="en-US" b="1" dirty="0">
                  <a:solidFill>
                    <a:srgbClr val="002060"/>
                  </a:solidFill>
                </a:rPr>
                <a:t>Summer, Welcome Back, Ongoing, Fall Semester, Winter Semester, Spring Semester</a:t>
              </a:r>
              <a:r>
                <a:rPr lang="en-US" dirty="0">
                  <a:solidFill>
                    <a:srgbClr val="002060"/>
                  </a:solidFill>
                </a:rPr>
                <a:t>, and </a:t>
              </a:r>
              <a:r>
                <a:rPr lang="en-US" b="1" dirty="0">
                  <a:solidFill>
                    <a:srgbClr val="002060"/>
                  </a:solidFill>
                </a:rPr>
                <a:t>End of Year</a:t>
              </a:r>
              <a:r>
                <a:rPr lang="en-US" dirty="0">
                  <a:solidFill>
                    <a:srgbClr val="002060"/>
                  </a:solidFill>
                </a:rPr>
                <a:t>.</a:t>
              </a:r>
            </a:p>
          </p:txBody>
        </p:sp>
        <p:sp>
          <p:nvSpPr>
            <p:cNvPr id="13" name="Right Brace 12">
              <a:extLst>
                <a:ext uri="{FF2B5EF4-FFF2-40B4-BE49-F238E27FC236}">
                  <a16:creationId xmlns:a16="http://schemas.microsoft.com/office/drawing/2014/main" id="{57D29A3B-0D66-67D1-ED66-82A436C1084B}"/>
                </a:ext>
              </a:extLst>
            </p:cNvPr>
            <p:cNvSpPr/>
            <p:nvPr/>
          </p:nvSpPr>
          <p:spPr>
            <a:xfrm rot="5400000">
              <a:off x="4776044" y="583186"/>
              <a:ext cx="445299" cy="438768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 name="Rectangle: Rounded Corners 15">
            <a:extLst>
              <a:ext uri="{FF2B5EF4-FFF2-40B4-BE49-F238E27FC236}">
                <a16:creationId xmlns:a16="http://schemas.microsoft.com/office/drawing/2014/main" id="{403D1698-718A-ED60-F9C1-336248729F9F}"/>
              </a:ext>
            </a:extLst>
          </p:cNvPr>
          <p:cNvSpPr/>
          <p:nvPr/>
        </p:nvSpPr>
        <p:spPr>
          <a:xfrm>
            <a:off x="5339053" y="5205093"/>
            <a:ext cx="3706965" cy="80713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2060"/>
                </a:solidFill>
              </a:rPr>
              <a:t>See </a:t>
            </a:r>
            <a:r>
              <a:rPr lang="en-US" b="1" dirty="0">
                <a:solidFill>
                  <a:srgbClr val="002060"/>
                </a:solidFill>
                <a:hlinkClick r:id="rId4"/>
              </a:rPr>
              <a:t>BLANK</a:t>
            </a:r>
            <a:r>
              <a:rPr lang="en-US" dirty="0">
                <a:solidFill>
                  <a:srgbClr val="002060"/>
                </a:solidFill>
                <a:hlinkClick r:id="rId4"/>
              </a:rPr>
              <a:t> </a:t>
            </a:r>
            <a:r>
              <a:rPr lang="en-US" b="1" dirty="0">
                <a:solidFill>
                  <a:srgbClr val="002060"/>
                </a:solidFill>
                <a:hlinkClick r:id="rId4"/>
              </a:rPr>
              <a:t>Attendance Activities School Year Plan </a:t>
            </a:r>
            <a:r>
              <a:rPr lang="en-US" b="1" dirty="0">
                <a:solidFill>
                  <a:srgbClr val="002060"/>
                </a:solidFill>
              </a:rPr>
              <a:t>and </a:t>
            </a:r>
            <a:r>
              <a:rPr lang="en-US" b="1" dirty="0">
                <a:solidFill>
                  <a:srgbClr val="002060"/>
                </a:solidFill>
                <a:hlinkClick r:id="rId5"/>
              </a:rPr>
              <a:t>with Examples</a:t>
            </a:r>
            <a:endParaRPr lang="en-US" b="1" dirty="0">
              <a:solidFill>
                <a:srgbClr val="002060"/>
              </a:solidFill>
            </a:endParaRPr>
          </a:p>
        </p:txBody>
      </p:sp>
      <p:pic>
        <p:nvPicPr>
          <p:cNvPr id="17" name="Graphic 16" descr="Link with solid fill">
            <a:extLst>
              <a:ext uri="{FF2B5EF4-FFF2-40B4-BE49-F238E27FC236}">
                <a16:creationId xmlns:a16="http://schemas.microsoft.com/office/drawing/2014/main" id="{473879D4-A6A4-92B5-6AE2-6C9AE7C22A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39053" y="5273885"/>
            <a:ext cx="339028" cy="339028"/>
          </a:xfrm>
          <a:prstGeom prst="rect">
            <a:avLst/>
          </a:prstGeom>
        </p:spPr>
      </p:pic>
      <p:pic>
        <p:nvPicPr>
          <p:cNvPr id="7" name="Picture 6">
            <a:extLst>
              <a:ext uri="{FF2B5EF4-FFF2-40B4-BE49-F238E27FC236}">
                <a16:creationId xmlns:a16="http://schemas.microsoft.com/office/drawing/2014/main" id="{17740976-9E14-3173-7616-EC3E462BE35B}"/>
              </a:ext>
            </a:extLst>
          </p:cNvPr>
          <p:cNvPicPr>
            <a:picLocks noChangeAspect="1"/>
          </p:cNvPicPr>
          <p:nvPr/>
        </p:nvPicPr>
        <p:blipFill>
          <a:blip r:embed="rId8"/>
          <a:stretch>
            <a:fillRect/>
          </a:stretch>
        </p:blipFill>
        <p:spPr>
          <a:xfrm>
            <a:off x="308413" y="6170673"/>
            <a:ext cx="546257" cy="253800"/>
          </a:xfrm>
          <a:prstGeom prst="rect">
            <a:avLst/>
          </a:prstGeom>
        </p:spPr>
      </p:pic>
      <p:sp>
        <p:nvSpPr>
          <p:cNvPr id="8" name="Arrow: Pentagon 7">
            <a:extLst>
              <a:ext uri="{FF2B5EF4-FFF2-40B4-BE49-F238E27FC236}">
                <a16:creationId xmlns:a16="http://schemas.microsoft.com/office/drawing/2014/main" id="{EDE3999D-6FAD-AB10-9EF6-F2397B6763B5}"/>
              </a:ext>
            </a:extLst>
          </p:cNvPr>
          <p:cNvSpPr/>
          <p:nvPr/>
        </p:nvSpPr>
        <p:spPr>
          <a:xfrm>
            <a:off x="178010" y="5783856"/>
            <a:ext cx="4728117" cy="868189"/>
          </a:xfrm>
          <a:prstGeom prst="homePlate">
            <a:avLst/>
          </a:prstGeom>
          <a:ln w="76200"/>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b="1" dirty="0">
                <a:solidFill>
                  <a:srgbClr val="002060"/>
                </a:solidFill>
                <a:latin typeface="Calibri" panose="020F0502020204030204" pitchFamily="34" charset="0"/>
                <a:cs typeface="Calibri" panose="020F0502020204030204" pitchFamily="34" charset="0"/>
              </a:rPr>
              <a:t>Do you have an attendance activity school year plan?</a:t>
            </a:r>
          </a:p>
        </p:txBody>
      </p:sp>
    </p:spTree>
    <p:extLst>
      <p:ext uri="{BB962C8B-B14F-4D97-AF65-F5344CB8AC3E}">
        <p14:creationId xmlns:p14="http://schemas.microsoft.com/office/powerpoint/2010/main" val="409514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1DBF56-8CBF-9347-7004-FB0DD34055C3}"/>
              </a:ext>
            </a:extLst>
          </p:cNvPr>
          <p:cNvSpPr>
            <a:spLocks noGrp="1"/>
          </p:cNvSpPr>
          <p:nvPr>
            <p:ph type="sldNum" idx="12"/>
          </p:nvPr>
        </p:nvSpPr>
        <p:spPr/>
        <p:txBody>
          <a:bodyPr/>
          <a:lstStyle/>
          <a:p>
            <a:fld id="{00000000-1234-1234-1234-123412341234}" type="slidenum">
              <a:rPr lang="en-US" smtClean="0"/>
              <a:pPr/>
              <a:t>12</a:t>
            </a:fld>
            <a:endParaRPr lang="en-US"/>
          </a:p>
        </p:txBody>
      </p:sp>
      <p:sp>
        <p:nvSpPr>
          <p:cNvPr id="9" name="Title 3">
            <a:extLst>
              <a:ext uri="{FF2B5EF4-FFF2-40B4-BE49-F238E27FC236}">
                <a16:creationId xmlns:a16="http://schemas.microsoft.com/office/drawing/2014/main" id="{D1A55385-BECA-AD0D-2C2A-2EB4D16E410C}"/>
              </a:ext>
            </a:extLst>
          </p:cNvPr>
          <p:cNvSpPr txBox="1">
            <a:spLocks/>
          </p:cNvSpPr>
          <p:nvPr/>
        </p:nvSpPr>
        <p:spPr>
          <a:xfrm>
            <a:off x="236527" y="119419"/>
            <a:ext cx="8658046" cy="74193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400" b="1" dirty="0">
                <a:solidFill>
                  <a:schemeClr val="bg1"/>
                </a:solidFill>
              </a:rPr>
              <a:t>How to establish a team to improve school attendance?</a:t>
            </a:r>
            <a:endParaRPr lang="en-US" sz="5400" b="1" dirty="0">
              <a:solidFill>
                <a:schemeClr val="bg1"/>
              </a:solidFill>
            </a:endParaRPr>
          </a:p>
        </p:txBody>
      </p:sp>
      <p:sp>
        <p:nvSpPr>
          <p:cNvPr id="11" name="Title 3">
            <a:extLst>
              <a:ext uri="{FF2B5EF4-FFF2-40B4-BE49-F238E27FC236}">
                <a16:creationId xmlns:a16="http://schemas.microsoft.com/office/drawing/2014/main" id="{E8DA76A7-8353-9877-4355-367ACAA82CA3}"/>
              </a:ext>
            </a:extLst>
          </p:cNvPr>
          <p:cNvSpPr txBox="1">
            <a:spLocks/>
          </p:cNvSpPr>
          <p:nvPr/>
        </p:nvSpPr>
        <p:spPr>
          <a:xfrm>
            <a:off x="308414" y="1183344"/>
            <a:ext cx="8586158" cy="52627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dirty="0">
                <a:solidFill>
                  <a:srgbClr val="CCFF99"/>
                </a:solidFill>
              </a:rPr>
              <a:t>Avoid Common Pitfalls</a:t>
            </a:r>
            <a:endParaRPr lang="en-US" sz="6600" b="1" dirty="0">
              <a:solidFill>
                <a:srgbClr val="CCFF99"/>
              </a:solidFill>
            </a:endParaRPr>
          </a:p>
        </p:txBody>
      </p:sp>
      <p:graphicFrame>
        <p:nvGraphicFramePr>
          <p:cNvPr id="2" name="Diagram 1">
            <a:extLst>
              <a:ext uri="{FF2B5EF4-FFF2-40B4-BE49-F238E27FC236}">
                <a16:creationId xmlns:a16="http://schemas.microsoft.com/office/drawing/2014/main" id="{89045F64-D10D-3B17-162E-88A85B462CFB}"/>
              </a:ext>
            </a:extLst>
          </p:cNvPr>
          <p:cNvGraphicFramePr/>
          <p:nvPr/>
        </p:nvGraphicFramePr>
        <p:xfrm>
          <a:off x="308414" y="1812533"/>
          <a:ext cx="8586158" cy="4358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8460AD60-5783-6886-D46F-4061D2FDC7A3}"/>
              </a:ext>
            </a:extLst>
          </p:cNvPr>
          <p:cNvPicPr>
            <a:picLocks noChangeAspect="1"/>
          </p:cNvPicPr>
          <p:nvPr/>
        </p:nvPicPr>
        <p:blipFill>
          <a:blip r:embed="rId8"/>
          <a:stretch>
            <a:fillRect/>
          </a:stretch>
        </p:blipFill>
        <p:spPr>
          <a:xfrm>
            <a:off x="308413" y="6170673"/>
            <a:ext cx="546257" cy="253800"/>
          </a:xfrm>
          <a:prstGeom prst="rect">
            <a:avLst/>
          </a:prstGeom>
        </p:spPr>
      </p:pic>
    </p:spTree>
    <p:extLst>
      <p:ext uri="{BB962C8B-B14F-4D97-AF65-F5344CB8AC3E}">
        <p14:creationId xmlns:p14="http://schemas.microsoft.com/office/powerpoint/2010/main" val="103489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21FB4168-9DAE-4C39-967B-68241047D02C}"/>
                                            </p:graphicEl>
                                          </p:spTgt>
                                        </p:tgtEl>
                                        <p:attrNameLst>
                                          <p:attrName>style.visibility</p:attrName>
                                        </p:attrNameLst>
                                      </p:cBhvr>
                                      <p:to>
                                        <p:strVal val="visible"/>
                                      </p:to>
                                    </p:set>
                                    <p:animEffect transition="in" filter="fade">
                                      <p:cBhvr>
                                        <p:cTn id="7" dur="500"/>
                                        <p:tgtEl>
                                          <p:spTgt spid="2">
                                            <p:graphicEl>
                                              <a:dgm id="{21FB4168-9DAE-4C39-967B-68241047D02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CD8BD60A-3517-41E5-B736-9711EAD6AC33}"/>
                                            </p:graphicEl>
                                          </p:spTgt>
                                        </p:tgtEl>
                                        <p:attrNameLst>
                                          <p:attrName>style.visibility</p:attrName>
                                        </p:attrNameLst>
                                      </p:cBhvr>
                                      <p:to>
                                        <p:strVal val="visible"/>
                                      </p:to>
                                    </p:set>
                                    <p:animEffect transition="in" filter="fade">
                                      <p:cBhvr>
                                        <p:cTn id="12" dur="500"/>
                                        <p:tgtEl>
                                          <p:spTgt spid="2">
                                            <p:graphicEl>
                                              <a:dgm id="{CD8BD60A-3517-41E5-B736-9711EAD6AC3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D99313B6-8783-49D9-B345-578BC67F4A58}"/>
                                            </p:graphicEl>
                                          </p:spTgt>
                                        </p:tgtEl>
                                        <p:attrNameLst>
                                          <p:attrName>style.visibility</p:attrName>
                                        </p:attrNameLst>
                                      </p:cBhvr>
                                      <p:to>
                                        <p:strVal val="visible"/>
                                      </p:to>
                                    </p:set>
                                    <p:animEffect transition="in" filter="fade">
                                      <p:cBhvr>
                                        <p:cTn id="17" dur="500"/>
                                        <p:tgtEl>
                                          <p:spTgt spid="2">
                                            <p:graphicEl>
                                              <a:dgm id="{D99313B6-8783-49D9-B345-578BC67F4A5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72649877-1A60-423F-A2B7-68B5E21F7EA5}"/>
                                            </p:graphicEl>
                                          </p:spTgt>
                                        </p:tgtEl>
                                        <p:attrNameLst>
                                          <p:attrName>style.visibility</p:attrName>
                                        </p:attrNameLst>
                                      </p:cBhvr>
                                      <p:to>
                                        <p:strVal val="visible"/>
                                      </p:to>
                                    </p:set>
                                    <p:animEffect transition="in" filter="fade">
                                      <p:cBhvr>
                                        <p:cTn id="22" dur="500"/>
                                        <p:tgtEl>
                                          <p:spTgt spid="2">
                                            <p:graphicEl>
                                              <a:dgm id="{72649877-1A60-423F-A2B7-68B5E21F7EA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graphicEl>
                                              <a:dgm id="{820468D6-B7BC-4D03-BA23-13F1E66E203B}"/>
                                            </p:graphicEl>
                                          </p:spTgt>
                                        </p:tgtEl>
                                        <p:attrNameLst>
                                          <p:attrName>style.visibility</p:attrName>
                                        </p:attrNameLst>
                                      </p:cBhvr>
                                      <p:to>
                                        <p:strVal val="visible"/>
                                      </p:to>
                                    </p:set>
                                    <p:animEffect transition="in" filter="fade">
                                      <p:cBhvr>
                                        <p:cTn id="27" dur="500"/>
                                        <p:tgtEl>
                                          <p:spTgt spid="2">
                                            <p:graphicEl>
                                              <a:dgm id="{820468D6-B7BC-4D03-BA23-13F1E66E203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graphicEl>
                                              <a:dgm id="{45241AF5-685D-4103-AF99-EFFC5FD3CD4A}"/>
                                            </p:graphicEl>
                                          </p:spTgt>
                                        </p:tgtEl>
                                        <p:attrNameLst>
                                          <p:attrName>style.visibility</p:attrName>
                                        </p:attrNameLst>
                                      </p:cBhvr>
                                      <p:to>
                                        <p:strVal val="visible"/>
                                      </p:to>
                                    </p:set>
                                    <p:animEffect transition="in" filter="fade">
                                      <p:cBhvr>
                                        <p:cTn id="32" dur="500"/>
                                        <p:tgtEl>
                                          <p:spTgt spid="2">
                                            <p:graphicEl>
                                              <a:dgm id="{45241AF5-685D-4103-AF99-EFFC5FD3CD4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5">
          <a:extLst>
            <a:ext uri="{FF2B5EF4-FFF2-40B4-BE49-F238E27FC236}">
              <a16:creationId xmlns:a16="http://schemas.microsoft.com/office/drawing/2014/main" id="{D6128E4F-FDE1-3DEB-6D8D-CEB1E0E2ACA4}"/>
            </a:ext>
          </a:extLst>
        </p:cNvPr>
        <p:cNvGrpSpPr/>
        <p:nvPr/>
      </p:nvGrpSpPr>
      <p:grpSpPr>
        <a:xfrm>
          <a:off x="0" y="0"/>
          <a:ext cx="0" cy="0"/>
          <a:chOff x="0" y="0"/>
          <a:chExt cx="0" cy="0"/>
        </a:xfrm>
      </p:grpSpPr>
      <p:sp>
        <p:nvSpPr>
          <p:cNvPr id="692" name="Google Shape;692;p77">
            <a:extLst>
              <a:ext uri="{FF2B5EF4-FFF2-40B4-BE49-F238E27FC236}">
                <a16:creationId xmlns:a16="http://schemas.microsoft.com/office/drawing/2014/main" id="{9EDB93EB-938C-426E-6EA3-B3CC7817C246}"/>
              </a:ext>
            </a:extLst>
          </p:cNvPr>
          <p:cNvSpPr txBox="1">
            <a:spLocks noGrp="1"/>
          </p:cNvSpPr>
          <p:nvPr>
            <p:ph type="sldNum" idx="12"/>
          </p:nvPr>
        </p:nvSpPr>
        <p:spPr>
          <a:xfrm>
            <a:off x="8195988" y="6170673"/>
            <a:ext cx="587100" cy="338400"/>
          </a:xfrm>
          <a:prstGeom prst="rect">
            <a:avLst/>
          </a:prstGeom>
          <a:noFill/>
          <a:ln>
            <a:noFill/>
          </a:ln>
        </p:spPr>
        <p:txBody>
          <a:bodyPr spcFirstLastPara="1" wrap="square" lIns="91425" tIns="45700" rIns="91425" bIns="45700" anchor="ctr" anchorCtr="0">
            <a:noAutofit/>
          </a:bodyPr>
          <a:lstStyle/>
          <a:p>
            <a:fld id="{00000000-1234-1234-1234-123412341234}" type="slidenum">
              <a:rPr lang="en-US" dirty="0"/>
              <a:pPr/>
              <a:t>13</a:t>
            </a:fld>
            <a:endParaRPr/>
          </a:p>
        </p:txBody>
      </p:sp>
      <p:sp>
        <p:nvSpPr>
          <p:cNvPr id="14" name="TextBox 13">
            <a:extLst>
              <a:ext uri="{FF2B5EF4-FFF2-40B4-BE49-F238E27FC236}">
                <a16:creationId xmlns:a16="http://schemas.microsoft.com/office/drawing/2014/main" id="{3EF9F89B-4550-589E-E26C-FDBC972B51D6}"/>
              </a:ext>
            </a:extLst>
          </p:cNvPr>
          <p:cNvSpPr txBox="1"/>
          <p:nvPr/>
        </p:nvSpPr>
        <p:spPr>
          <a:xfrm>
            <a:off x="5820228" y="4936068"/>
            <a:ext cx="171631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AutoShape 2" descr="Attendance_matters_Ri_Logo">
            <a:extLst>
              <a:ext uri="{FF2B5EF4-FFF2-40B4-BE49-F238E27FC236}">
                <a16:creationId xmlns:a16="http://schemas.microsoft.com/office/drawing/2014/main" id="{38B99977-944B-271C-5FA4-AFD0EB70137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Attendance_matters_Ri_Logo">
            <a:extLst>
              <a:ext uri="{FF2B5EF4-FFF2-40B4-BE49-F238E27FC236}">
                <a16:creationId xmlns:a16="http://schemas.microsoft.com/office/drawing/2014/main" id="{36199EF7-439B-13B7-C440-861DB82B4C52}"/>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266F1CC2-3B2F-F8B7-36D4-F98545D9AE46}"/>
              </a:ext>
            </a:extLst>
          </p:cNvPr>
          <p:cNvSpPr txBox="1"/>
          <p:nvPr/>
        </p:nvSpPr>
        <p:spPr>
          <a:xfrm>
            <a:off x="2384682" y="220126"/>
            <a:ext cx="6314150" cy="830997"/>
          </a:xfrm>
          <a:prstGeom prst="rect">
            <a:avLst/>
          </a:prstGeom>
          <a:solidFill>
            <a:schemeClr val="accent2"/>
          </a:solidFill>
        </p:spPr>
        <p:txBody>
          <a:bodyPr wrap="square" lIns="91440" tIns="45720" rIns="91440" bIns="45720" anchor="ctr">
            <a:spAutoFit/>
          </a:bodyPr>
          <a:lstStyle/>
          <a:p>
            <a:pPr algn="r"/>
            <a:r>
              <a:rPr lang="en-US" sz="2400" b="1" dirty="0">
                <a:solidFill>
                  <a:schemeClr val="bg1"/>
                </a:solidFill>
                <a:latin typeface="Calibri"/>
              </a:rPr>
              <a:t>PART II: Using Research and Tools to </a:t>
            </a:r>
          </a:p>
          <a:p>
            <a:pPr algn="r"/>
            <a:r>
              <a:rPr lang="en-US" sz="2400" b="1" dirty="0">
                <a:solidFill>
                  <a:schemeClr val="bg1"/>
                </a:solidFill>
                <a:latin typeface="Calibri"/>
              </a:rPr>
              <a:t>Build a Plan for Attendance Success</a:t>
            </a:r>
          </a:p>
        </p:txBody>
      </p:sp>
      <p:graphicFrame>
        <p:nvGraphicFramePr>
          <p:cNvPr id="2" name="Diagram 1">
            <a:extLst>
              <a:ext uri="{FF2B5EF4-FFF2-40B4-BE49-F238E27FC236}">
                <a16:creationId xmlns:a16="http://schemas.microsoft.com/office/drawing/2014/main" id="{74833376-12EC-2C3F-EC14-6CCCBC63623C}"/>
              </a:ext>
            </a:extLst>
          </p:cNvPr>
          <p:cNvGraphicFramePr/>
          <p:nvPr>
            <p:extLst>
              <p:ext uri="{D42A27DB-BD31-4B8C-83A1-F6EECF244321}">
                <p14:modId xmlns:p14="http://schemas.microsoft.com/office/powerpoint/2010/main" val="3179788884"/>
              </p:ext>
            </p:extLst>
          </p:nvPr>
        </p:nvGraphicFramePr>
        <p:xfrm>
          <a:off x="425180" y="1145876"/>
          <a:ext cx="8357908" cy="4785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4BBE60E8-4122-D895-DC88-5BFD56E43F66}"/>
              </a:ext>
            </a:extLst>
          </p:cNvPr>
          <p:cNvPicPr>
            <a:picLocks noChangeAspect="1"/>
          </p:cNvPicPr>
          <p:nvPr/>
        </p:nvPicPr>
        <p:blipFill>
          <a:blip r:embed="rId8"/>
          <a:stretch>
            <a:fillRect/>
          </a:stretch>
        </p:blipFill>
        <p:spPr>
          <a:xfrm>
            <a:off x="287038" y="216759"/>
            <a:ext cx="2110060" cy="831872"/>
          </a:xfrm>
          <a:prstGeom prst="rect">
            <a:avLst/>
          </a:prstGeom>
        </p:spPr>
      </p:pic>
      <p:sp>
        <p:nvSpPr>
          <p:cNvPr id="36" name="Slide Number Placeholder 10">
            <a:extLst>
              <a:ext uri="{FF2B5EF4-FFF2-40B4-BE49-F238E27FC236}">
                <a16:creationId xmlns:a16="http://schemas.microsoft.com/office/drawing/2014/main" id="{4577E0CA-6974-29AE-AFFB-79477FF5051C}"/>
              </a:ext>
            </a:extLst>
          </p:cNvPr>
          <p:cNvSpPr txBox="1">
            <a:spLocks/>
          </p:cNvSpPr>
          <p:nvPr/>
        </p:nvSpPr>
        <p:spPr>
          <a:xfrm>
            <a:off x="7160839" y="6170673"/>
            <a:ext cx="569477" cy="338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13</a:t>
            </a:fld>
            <a:endParaRPr lang="en-US"/>
          </a:p>
        </p:txBody>
      </p:sp>
      <p:pic>
        <p:nvPicPr>
          <p:cNvPr id="7" name="Picture 6">
            <a:extLst>
              <a:ext uri="{FF2B5EF4-FFF2-40B4-BE49-F238E27FC236}">
                <a16:creationId xmlns:a16="http://schemas.microsoft.com/office/drawing/2014/main" id="{EF78E201-38B2-1396-4D0A-0217B9A1CB2E}"/>
              </a:ext>
            </a:extLst>
          </p:cNvPr>
          <p:cNvPicPr>
            <a:picLocks noChangeAspect="1"/>
          </p:cNvPicPr>
          <p:nvPr/>
        </p:nvPicPr>
        <p:blipFill>
          <a:blip r:embed="rId8"/>
          <a:stretch>
            <a:fillRect/>
          </a:stretch>
        </p:blipFill>
        <p:spPr>
          <a:xfrm>
            <a:off x="308413" y="6170673"/>
            <a:ext cx="546257" cy="253800"/>
          </a:xfrm>
          <a:prstGeom prst="rect">
            <a:avLst/>
          </a:prstGeom>
        </p:spPr>
      </p:pic>
    </p:spTree>
    <p:extLst>
      <p:ext uri="{BB962C8B-B14F-4D97-AF65-F5344CB8AC3E}">
        <p14:creationId xmlns:p14="http://schemas.microsoft.com/office/powerpoint/2010/main" val="3386616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4F15F7-1960-C645-9929-636CA336E51A}"/>
              </a:ext>
            </a:extLst>
          </p:cNvPr>
          <p:cNvSpPr>
            <a:spLocks noGrp="1"/>
          </p:cNvSpPr>
          <p:nvPr>
            <p:ph type="sldNum" idx="12"/>
          </p:nvPr>
        </p:nvSpPr>
        <p:spPr>
          <a:xfrm>
            <a:off x="7184059" y="6170673"/>
            <a:ext cx="546257" cy="338400"/>
          </a:xfrm>
        </p:spPr>
        <p:txBody>
          <a:bodyPr/>
          <a:lstStyle/>
          <a:p>
            <a:fld id="{00000000-1234-1234-1234-123412341234}" type="slidenum">
              <a:rPr lang="en-US" smtClean="0"/>
              <a:pPr/>
              <a:t>14</a:t>
            </a:fld>
            <a:endParaRPr lang="en-US" dirty="0"/>
          </a:p>
        </p:txBody>
      </p:sp>
      <p:sp>
        <p:nvSpPr>
          <p:cNvPr id="9" name="Title 1">
            <a:extLst>
              <a:ext uri="{FF2B5EF4-FFF2-40B4-BE49-F238E27FC236}">
                <a16:creationId xmlns:a16="http://schemas.microsoft.com/office/drawing/2014/main" id="{63CCADE6-5D1A-3B24-EA1E-60CDF433F34A}"/>
              </a:ext>
            </a:extLst>
          </p:cNvPr>
          <p:cNvSpPr txBox="1">
            <a:spLocks/>
          </p:cNvSpPr>
          <p:nvPr/>
        </p:nvSpPr>
        <p:spPr>
          <a:xfrm>
            <a:off x="228600" y="91722"/>
            <a:ext cx="8686800" cy="873478"/>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a:solidFill>
                  <a:schemeClr val="bg1"/>
                </a:solidFill>
                <a:latin typeface="Calibri" panose="020F0502020204030204" pitchFamily="34" charset="0"/>
                <a:cs typeface="Calibri" panose="020F0502020204030204" pitchFamily="34" charset="0"/>
              </a:rPr>
              <a:t>Prior Years of Chronic Absenteeism</a:t>
            </a:r>
          </a:p>
        </p:txBody>
      </p:sp>
      <p:graphicFrame>
        <p:nvGraphicFramePr>
          <p:cNvPr id="2" name="Diagram 1">
            <a:extLst>
              <a:ext uri="{FF2B5EF4-FFF2-40B4-BE49-F238E27FC236}">
                <a16:creationId xmlns:a16="http://schemas.microsoft.com/office/drawing/2014/main" id="{8EF96362-825C-8BEE-D61F-56871DD98597}"/>
              </a:ext>
            </a:extLst>
          </p:cNvPr>
          <p:cNvGraphicFramePr/>
          <p:nvPr/>
        </p:nvGraphicFramePr>
        <p:xfrm>
          <a:off x="660400" y="1246909"/>
          <a:ext cx="8039525" cy="425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47A59230-71E9-7563-429F-635A0A081C3A}"/>
              </a:ext>
            </a:extLst>
          </p:cNvPr>
          <p:cNvSpPr txBox="1"/>
          <p:nvPr/>
        </p:nvSpPr>
        <p:spPr>
          <a:xfrm>
            <a:off x="1392382" y="5773767"/>
            <a:ext cx="7523018" cy="261610"/>
          </a:xfrm>
          <a:prstGeom prst="rect">
            <a:avLst/>
          </a:prstGeom>
          <a:noFill/>
        </p:spPr>
        <p:txBody>
          <a:bodyPr wrap="square">
            <a:spAutoFit/>
          </a:bodyPr>
          <a:lstStyle/>
          <a:p>
            <a:r>
              <a:rPr lang="en-US" sz="1100" b="0" i="1" u="none" strike="noStrike">
                <a:solidFill>
                  <a:srgbClr val="002060"/>
                </a:solidFill>
                <a:effectLst/>
                <a:latin typeface="Calibri" panose="020F0502020204030204" pitchFamily="34" charset="0"/>
              </a:rPr>
              <a:t>https://www.attendanceworks.org/chronic-absence/addressing-chronic-absence/monitoring-attendance-in-distance-learning/</a:t>
            </a:r>
            <a:r>
              <a:rPr lang="en-US" sz="1100" b="0" i="0">
                <a:solidFill>
                  <a:srgbClr val="002060"/>
                </a:solidFill>
                <a:effectLst/>
                <a:latin typeface="Calibri" panose="020F0502020204030204" pitchFamily="34" charset="0"/>
              </a:rPr>
              <a:t>​</a:t>
            </a:r>
            <a:endParaRPr lang="en-US" sz="1100">
              <a:solidFill>
                <a:srgbClr val="002060"/>
              </a:solidFill>
            </a:endParaRPr>
          </a:p>
        </p:txBody>
      </p:sp>
      <p:pic>
        <p:nvPicPr>
          <p:cNvPr id="14" name="Picture 13" descr="Attendance Works">
            <a:extLst>
              <a:ext uri="{FF2B5EF4-FFF2-40B4-BE49-F238E27FC236}">
                <a16:creationId xmlns:a16="http://schemas.microsoft.com/office/drawing/2014/main" id="{17903002-1AA6-3596-122B-562EBDD20403}"/>
              </a:ext>
            </a:extLst>
          </p:cNvPr>
          <p:cNvPicPr>
            <a:picLocks noChangeAspect="1"/>
          </p:cNvPicPr>
          <p:nvPr/>
        </p:nvPicPr>
        <p:blipFill>
          <a:blip r:embed="rId8"/>
          <a:stretch>
            <a:fillRect/>
          </a:stretch>
        </p:blipFill>
        <p:spPr>
          <a:xfrm>
            <a:off x="444075" y="5638472"/>
            <a:ext cx="804602" cy="376046"/>
          </a:xfrm>
          <a:prstGeom prst="rect">
            <a:avLst/>
          </a:prstGeom>
        </p:spPr>
      </p:pic>
      <p:pic>
        <p:nvPicPr>
          <p:cNvPr id="4" name="Picture 3">
            <a:extLst>
              <a:ext uri="{FF2B5EF4-FFF2-40B4-BE49-F238E27FC236}">
                <a16:creationId xmlns:a16="http://schemas.microsoft.com/office/drawing/2014/main" id="{892A32EF-F425-54A1-B3EB-3E866BFE3174}"/>
              </a:ext>
            </a:extLst>
          </p:cNvPr>
          <p:cNvPicPr>
            <a:picLocks noChangeAspect="1"/>
          </p:cNvPicPr>
          <p:nvPr/>
        </p:nvPicPr>
        <p:blipFill>
          <a:blip r:embed="rId9"/>
          <a:stretch>
            <a:fillRect/>
          </a:stretch>
        </p:blipFill>
        <p:spPr>
          <a:xfrm>
            <a:off x="308413" y="6170673"/>
            <a:ext cx="546257" cy="253800"/>
          </a:xfrm>
          <a:prstGeom prst="rect">
            <a:avLst/>
          </a:prstGeom>
        </p:spPr>
      </p:pic>
    </p:spTree>
    <p:extLst>
      <p:ext uri="{BB962C8B-B14F-4D97-AF65-F5344CB8AC3E}">
        <p14:creationId xmlns:p14="http://schemas.microsoft.com/office/powerpoint/2010/main" val="94858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4F15F7-1960-C645-9929-636CA336E51A}"/>
              </a:ext>
            </a:extLst>
          </p:cNvPr>
          <p:cNvSpPr>
            <a:spLocks noGrp="1"/>
          </p:cNvSpPr>
          <p:nvPr>
            <p:ph type="sldNum" idx="12"/>
          </p:nvPr>
        </p:nvSpPr>
        <p:spPr>
          <a:xfrm>
            <a:off x="7248293" y="6170673"/>
            <a:ext cx="482023" cy="338400"/>
          </a:xfrm>
        </p:spPr>
        <p:txBody>
          <a:bodyPr/>
          <a:lstStyle/>
          <a:p>
            <a:fld id="{00000000-1234-1234-1234-123412341234}" type="slidenum">
              <a:rPr lang="en-US" smtClean="0"/>
              <a:pPr/>
              <a:t>15</a:t>
            </a:fld>
            <a:endParaRPr lang="en-US" dirty="0"/>
          </a:p>
        </p:txBody>
      </p:sp>
      <p:sp>
        <p:nvSpPr>
          <p:cNvPr id="9" name="Title 1">
            <a:extLst>
              <a:ext uri="{FF2B5EF4-FFF2-40B4-BE49-F238E27FC236}">
                <a16:creationId xmlns:a16="http://schemas.microsoft.com/office/drawing/2014/main" id="{63CCADE6-5D1A-3B24-EA1E-60CDF433F34A}"/>
              </a:ext>
            </a:extLst>
          </p:cNvPr>
          <p:cNvSpPr txBox="1">
            <a:spLocks/>
          </p:cNvSpPr>
          <p:nvPr/>
        </p:nvSpPr>
        <p:spPr>
          <a:xfrm>
            <a:off x="228600" y="91722"/>
            <a:ext cx="8686800" cy="873478"/>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a:solidFill>
                  <a:schemeClr val="bg1"/>
                </a:solidFill>
                <a:latin typeface="Calibri"/>
                <a:cs typeface="Calibri"/>
              </a:rPr>
              <a:t>Number of RI Students </a:t>
            </a:r>
            <a:endParaRPr lang="en-US">
              <a:solidFill>
                <a:schemeClr val="bg1"/>
              </a:solidFill>
              <a:cs typeface="Calibri"/>
            </a:endParaRPr>
          </a:p>
          <a:p>
            <a:pPr algn="ctr"/>
            <a:r>
              <a:rPr lang="en-US" sz="3200" b="1">
                <a:solidFill>
                  <a:schemeClr val="bg1"/>
                </a:solidFill>
                <a:latin typeface="Calibri"/>
                <a:cs typeface="Calibri"/>
              </a:rPr>
              <a:t>Chronically Absent for Multiple Years</a:t>
            </a:r>
            <a:endParaRPr lang="en-US">
              <a:solidFill>
                <a:schemeClr val="bg1"/>
              </a:solidFill>
            </a:endParaRPr>
          </a:p>
        </p:txBody>
      </p:sp>
      <p:sp>
        <p:nvSpPr>
          <p:cNvPr id="10" name="TextBox 9">
            <a:extLst>
              <a:ext uri="{FF2B5EF4-FFF2-40B4-BE49-F238E27FC236}">
                <a16:creationId xmlns:a16="http://schemas.microsoft.com/office/drawing/2014/main" id="{47A59230-71E9-7563-429F-635A0A081C3A}"/>
              </a:ext>
            </a:extLst>
          </p:cNvPr>
          <p:cNvSpPr txBox="1"/>
          <p:nvPr/>
        </p:nvSpPr>
        <p:spPr>
          <a:xfrm>
            <a:off x="1392382" y="5773767"/>
            <a:ext cx="7523018" cy="261610"/>
          </a:xfrm>
          <a:prstGeom prst="rect">
            <a:avLst/>
          </a:prstGeom>
          <a:noFill/>
        </p:spPr>
        <p:txBody>
          <a:bodyPr wrap="square">
            <a:spAutoFit/>
          </a:bodyPr>
          <a:lstStyle/>
          <a:p>
            <a:r>
              <a:rPr lang="en-US" sz="1100" b="0" i="1" u="none" strike="noStrike">
                <a:solidFill>
                  <a:srgbClr val="002060"/>
                </a:solidFill>
                <a:effectLst/>
                <a:latin typeface="Calibri" panose="020F0502020204030204" pitchFamily="34" charset="0"/>
              </a:rPr>
              <a:t>https://www.attendanceworks.org/chronic-absence/addressing-chronic-absence/monitoring-attendance-in-distance-learning/</a:t>
            </a:r>
            <a:r>
              <a:rPr lang="en-US" sz="1100" b="0" i="0">
                <a:solidFill>
                  <a:srgbClr val="002060"/>
                </a:solidFill>
                <a:effectLst/>
                <a:latin typeface="Calibri" panose="020F0502020204030204" pitchFamily="34" charset="0"/>
              </a:rPr>
              <a:t>​</a:t>
            </a:r>
            <a:endParaRPr lang="en-US" sz="1100">
              <a:solidFill>
                <a:srgbClr val="002060"/>
              </a:solidFill>
            </a:endParaRPr>
          </a:p>
        </p:txBody>
      </p:sp>
      <p:pic>
        <p:nvPicPr>
          <p:cNvPr id="14" name="Picture 13" descr="Attendance Works">
            <a:extLst>
              <a:ext uri="{FF2B5EF4-FFF2-40B4-BE49-F238E27FC236}">
                <a16:creationId xmlns:a16="http://schemas.microsoft.com/office/drawing/2014/main" id="{17903002-1AA6-3596-122B-562EBDD20403}"/>
              </a:ext>
            </a:extLst>
          </p:cNvPr>
          <p:cNvPicPr>
            <a:picLocks noChangeAspect="1"/>
          </p:cNvPicPr>
          <p:nvPr/>
        </p:nvPicPr>
        <p:blipFill>
          <a:blip r:embed="rId3"/>
          <a:stretch>
            <a:fillRect/>
          </a:stretch>
        </p:blipFill>
        <p:spPr>
          <a:xfrm>
            <a:off x="444075" y="5638472"/>
            <a:ext cx="804602" cy="376046"/>
          </a:xfrm>
          <a:prstGeom prst="rect">
            <a:avLst/>
          </a:prstGeom>
        </p:spPr>
      </p:pic>
      <p:pic>
        <p:nvPicPr>
          <p:cNvPr id="13" name="Picture 12" descr="A graph with blue squares and red squares&#10;&#10;Description automatically generated">
            <a:extLst>
              <a:ext uri="{FF2B5EF4-FFF2-40B4-BE49-F238E27FC236}">
                <a16:creationId xmlns:a16="http://schemas.microsoft.com/office/drawing/2014/main" id="{02870B95-2AB7-23E4-C3C9-F13EAB1651C6}"/>
              </a:ext>
            </a:extLst>
          </p:cNvPr>
          <p:cNvPicPr>
            <a:picLocks noChangeAspect="1"/>
          </p:cNvPicPr>
          <p:nvPr/>
        </p:nvPicPr>
        <p:blipFill>
          <a:blip r:embed="rId4"/>
          <a:stretch>
            <a:fillRect/>
          </a:stretch>
        </p:blipFill>
        <p:spPr>
          <a:xfrm>
            <a:off x="994475" y="1285069"/>
            <a:ext cx="7142134" cy="4287862"/>
          </a:xfrm>
          <a:prstGeom prst="rect">
            <a:avLst/>
          </a:prstGeom>
        </p:spPr>
      </p:pic>
      <p:sp>
        <p:nvSpPr>
          <p:cNvPr id="15" name="Oval 14">
            <a:extLst>
              <a:ext uri="{FF2B5EF4-FFF2-40B4-BE49-F238E27FC236}">
                <a16:creationId xmlns:a16="http://schemas.microsoft.com/office/drawing/2014/main" id="{E91290FE-F7F8-022A-5462-D912DBA4C3C6}"/>
              </a:ext>
            </a:extLst>
          </p:cNvPr>
          <p:cNvSpPr/>
          <p:nvPr/>
        </p:nvSpPr>
        <p:spPr>
          <a:xfrm>
            <a:off x="6005592" y="4675322"/>
            <a:ext cx="2260170" cy="1017573"/>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CC96599-0A0C-FC70-7F87-9B11B913966C}"/>
              </a:ext>
            </a:extLst>
          </p:cNvPr>
          <p:cNvSpPr txBox="1"/>
          <p:nvPr/>
        </p:nvSpPr>
        <p:spPr>
          <a:xfrm>
            <a:off x="6063960" y="4086807"/>
            <a:ext cx="224849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u="sng">
                <a:solidFill>
                  <a:srgbClr val="C00000"/>
                </a:solidFill>
                <a:latin typeface="Calibri"/>
              </a:rPr>
              <a:t>4,202</a:t>
            </a:r>
            <a:r>
              <a:rPr lang="en-US" sz="1600" b="1">
                <a:solidFill>
                  <a:srgbClr val="C00000"/>
                </a:solidFill>
                <a:latin typeface="Calibri"/>
              </a:rPr>
              <a:t> Students 5+ Years Chronically Absent</a:t>
            </a:r>
          </a:p>
        </p:txBody>
      </p:sp>
      <p:sp>
        <p:nvSpPr>
          <p:cNvPr id="17" name="TextBox 16">
            <a:extLst>
              <a:ext uri="{FF2B5EF4-FFF2-40B4-BE49-F238E27FC236}">
                <a16:creationId xmlns:a16="http://schemas.microsoft.com/office/drawing/2014/main" id="{BDA697C2-6529-5CF9-89F0-AC6C16A819DC}"/>
              </a:ext>
            </a:extLst>
          </p:cNvPr>
          <p:cNvSpPr txBox="1"/>
          <p:nvPr/>
        </p:nvSpPr>
        <p:spPr>
          <a:xfrm>
            <a:off x="4497694" y="1421077"/>
            <a:ext cx="3502270" cy="369332"/>
          </a:xfrm>
          <a:prstGeom prst="rect">
            <a:avLst/>
          </a:prstGeom>
          <a:solidFill>
            <a:schemeClr val="accent3">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solidFill>
                  <a:srgbClr val="002060"/>
                </a:solidFill>
                <a:latin typeface="Calibri"/>
              </a:rPr>
              <a:t>Note: Data are from 2017 – 2023. </a:t>
            </a:r>
            <a:endParaRPr lang="en-US"/>
          </a:p>
        </p:txBody>
      </p:sp>
    </p:spTree>
    <p:extLst>
      <p:ext uri="{BB962C8B-B14F-4D97-AF65-F5344CB8AC3E}">
        <p14:creationId xmlns:p14="http://schemas.microsoft.com/office/powerpoint/2010/main" val="121099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4F15F7-1960-C645-9929-636CA336E51A}"/>
              </a:ext>
            </a:extLst>
          </p:cNvPr>
          <p:cNvSpPr>
            <a:spLocks noGrp="1"/>
          </p:cNvSpPr>
          <p:nvPr>
            <p:ph type="sldNum" idx="12"/>
          </p:nvPr>
        </p:nvSpPr>
        <p:spPr/>
        <p:txBody>
          <a:bodyPr/>
          <a:lstStyle/>
          <a:p>
            <a:fld id="{00000000-1234-1234-1234-123412341234}" type="slidenum">
              <a:rPr lang="en-US" smtClean="0"/>
              <a:pPr/>
              <a:t>16</a:t>
            </a:fld>
            <a:endParaRPr lang="en-US"/>
          </a:p>
        </p:txBody>
      </p:sp>
      <p:sp>
        <p:nvSpPr>
          <p:cNvPr id="14" name="Rectangle 13">
            <a:extLst>
              <a:ext uri="{FF2B5EF4-FFF2-40B4-BE49-F238E27FC236}">
                <a16:creationId xmlns:a16="http://schemas.microsoft.com/office/drawing/2014/main" id="{8269429B-0A29-8846-2C8F-5FA8477FDD12}"/>
              </a:ext>
            </a:extLst>
          </p:cNvPr>
          <p:cNvSpPr/>
          <p:nvPr/>
        </p:nvSpPr>
        <p:spPr>
          <a:xfrm>
            <a:off x="-35715" y="5778131"/>
            <a:ext cx="4474029" cy="3570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rgbClr val="002060"/>
                </a:solidFill>
              </a:rPr>
              <a:t>*As of April 2024</a:t>
            </a:r>
          </a:p>
        </p:txBody>
      </p:sp>
      <p:grpSp>
        <p:nvGrpSpPr>
          <p:cNvPr id="2" name="Group 1">
            <a:extLst>
              <a:ext uri="{FF2B5EF4-FFF2-40B4-BE49-F238E27FC236}">
                <a16:creationId xmlns:a16="http://schemas.microsoft.com/office/drawing/2014/main" id="{515DA31C-EFB6-A357-C21A-B2C0F22E2334}"/>
              </a:ext>
            </a:extLst>
          </p:cNvPr>
          <p:cNvGrpSpPr/>
          <p:nvPr/>
        </p:nvGrpSpPr>
        <p:grpSpPr>
          <a:xfrm>
            <a:off x="395991" y="1909685"/>
            <a:ext cx="8540522" cy="3846679"/>
            <a:chOff x="395991" y="1909685"/>
            <a:chExt cx="8540522" cy="3846679"/>
          </a:xfrm>
        </p:grpSpPr>
        <p:sp>
          <p:nvSpPr>
            <p:cNvPr id="11" name="TextBox 10">
              <a:extLst>
                <a:ext uri="{FF2B5EF4-FFF2-40B4-BE49-F238E27FC236}">
                  <a16:creationId xmlns:a16="http://schemas.microsoft.com/office/drawing/2014/main" id="{2AFB6A05-95EB-30F0-5CF6-4D20BB44F8F0}"/>
                </a:ext>
              </a:extLst>
            </p:cNvPr>
            <p:cNvSpPr txBox="1"/>
            <p:nvPr/>
          </p:nvSpPr>
          <p:spPr>
            <a:xfrm>
              <a:off x="5396748" y="4403804"/>
              <a:ext cx="3539765" cy="646331"/>
            </a:xfrm>
            <a:prstGeom prst="rect">
              <a:avLst/>
            </a:prstGeom>
            <a:solidFill>
              <a:srgbClr val="CCFFCC"/>
            </a:solidFill>
          </p:spPr>
          <p:txBody>
            <a:bodyPr wrap="square" rtlCol="0">
              <a:spAutoFit/>
            </a:bodyPr>
            <a:lstStyle/>
            <a:p>
              <a:pPr algn="ctr"/>
              <a:r>
                <a:rPr lang="en-US" sz="1800" b="1">
                  <a:solidFill>
                    <a:srgbClr val="002060"/>
                  </a:solidFill>
                  <a:latin typeface="Calibri" panose="020F0502020204030204" pitchFamily="34" charset="0"/>
                  <a:cs typeface="Calibri" panose="020F0502020204030204" pitchFamily="34" charset="0"/>
                </a:rPr>
                <a:t>NOT 5+ years chronically absent &amp; NOT chronically absent this year</a:t>
              </a:r>
            </a:p>
          </p:txBody>
        </p:sp>
        <p:sp>
          <p:nvSpPr>
            <p:cNvPr id="7" name="Trapezoid 6">
              <a:extLst>
                <a:ext uri="{FF2B5EF4-FFF2-40B4-BE49-F238E27FC236}">
                  <a16:creationId xmlns:a16="http://schemas.microsoft.com/office/drawing/2014/main" id="{0A09A656-191C-4072-EEEF-062AD2A0CA84}"/>
                </a:ext>
              </a:extLst>
            </p:cNvPr>
            <p:cNvSpPr/>
            <p:nvPr/>
          </p:nvSpPr>
          <p:spPr>
            <a:xfrm>
              <a:off x="1793965" y="3429000"/>
              <a:ext cx="3724372" cy="2327364"/>
            </a:xfrm>
            <a:prstGeom prst="trapezoid">
              <a:avLst>
                <a:gd name="adj" fmla="val 40282"/>
              </a:avLst>
            </a:prstGeom>
            <a:solidFill>
              <a:srgbClr val="CC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A614C8B-55AA-5827-0693-CB98261ACA04}"/>
                </a:ext>
              </a:extLst>
            </p:cNvPr>
            <p:cNvSpPr/>
            <p:nvPr/>
          </p:nvSpPr>
          <p:spPr>
            <a:xfrm>
              <a:off x="395991" y="4443365"/>
              <a:ext cx="1565366" cy="357051"/>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rPr>
                <a:t>58,834 students</a:t>
              </a:r>
            </a:p>
          </p:txBody>
        </p:sp>
        <p:sp>
          <p:nvSpPr>
            <p:cNvPr id="23" name="TextBox 22">
              <a:extLst>
                <a:ext uri="{FF2B5EF4-FFF2-40B4-BE49-F238E27FC236}">
                  <a16:creationId xmlns:a16="http://schemas.microsoft.com/office/drawing/2014/main" id="{FE3011CD-7716-AC36-CE6F-FB2089A5E500}"/>
                </a:ext>
              </a:extLst>
            </p:cNvPr>
            <p:cNvSpPr txBox="1"/>
            <p:nvPr/>
          </p:nvSpPr>
          <p:spPr>
            <a:xfrm>
              <a:off x="3107619" y="4045534"/>
              <a:ext cx="109706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a:solidFill>
                    <a:srgbClr val="002060"/>
                  </a:solidFill>
                  <a:latin typeface="Calibri" panose="020F0502020204030204" pitchFamily="34" charset="0"/>
                  <a:cs typeface="Calibri" panose="020F0502020204030204" pitchFamily="34" charset="0"/>
                </a:rPr>
                <a:t>74%</a:t>
              </a:r>
            </a:p>
          </p:txBody>
        </p:sp>
        <p:grpSp>
          <p:nvGrpSpPr>
            <p:cNvPr id="32" name="Group 31">
              <a:extLst>
                <a:ext uri="{FF2B5EF4-FFF2-40B4-BE49-F238E27FC236}">
                  <a16:creationId xmlns:a16="http://schemas.microsoft.com/office/drawing/2014/main" id="{657F9521-7E9B-36CC-C40A-14DE2159B852}"/>
                </a:ext>
              </a:extLst>
            </p:cNvPr>
            <p:cNvGrpSpPr/>
            <p:nvPr/>
          </p:nvGrpSpPr>
          <p:grpSpPr>
            <a:xfrm>
              <a:off x="1109134" y="1909685"/>
              <a:ext cx="7078045" cy="1283451"/>
              <a:chOff x="1109134" y="1909685"/>
              <a:chExt cx="7078045" cy="1283451"/>
            </a:xfrm>
          </p:grpSpPr>
          <p:sp>
            <p:nvSpPr>
              <p:cNvPr id="13" name="Rectangle 12">
                <a:extLst>
                  <a:ext uri="{FF2B5EF4-FFF2-40B4-BE49-F238E27FC236}">
                    <a16:creationId xmlns:a16="http://schemas.microsoft.com/office/drawing/2014/main" id="{A2D6E5F1-B8FA-2286-34E5-2F13FC4F2F57}"/>
                  </a:ext>
                </a:extLst>
              </p:cNvPr>
              <p:cNvSpPr/>
              <p:nvPr/>
            </p:nvSpPr>
            <p:spPr>
              <a:xfrm>
                <a:off x="1109134" y="2160728"/>
                <a:ext cx="1565366" cy="357051"/>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rPr>
                  <a:t>16,144 students</a:t>
                </a:r>
              </a:p>
            </p:txBody>
          </p:sp>
          <p:sp>
            <p:nvSpPr>
              <p:cNvPr id="15" name="Trapezoid 14">
                <a:extLst>
                  <a:ext uri="{FF2B5EF4-FFF2-40B4-BE49-F238E27FC236}">
                    <a16:creationId xmlns:a16="http://schemas.microsoft.com/office/drawing/2014/main" id="{40677B92-DD05-4A1C-0CBE-9529C3646050}"/>
                  </a:ext>
                </a:extLst>
              </p:cNvPr>
              <p:cNvSpPr/>
              <p:nvPr/>
            </p:nvSpPr>
            <p:spPr>
              <a:xfrm>
                <a:off x="2812869" y="1909685"/>
                <a:ext cx="1652579" cy="1283451"/>
              </a:xfrm>
              <a:prstGeom prst="trapezoid">
                <a:avLst>
                  <a:gd name="adj" fmla="val 40282"/>
                </a:avLst>
              </a:prstGeom>
              <a:solidFill>
                <a:srgbClr val="FFCC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C9E218C-55C3-CD51-44DD-A75E394F7367}"/>
                  </a:ext>
                </a:extLst>
              </p:cNvPr>
              <p:cNvSpPr txBox="1"/>
              <p:nvPr/>
            </p:nvSpPr>
            <p:spPr>
              <a:xfrm>
                <a:off x="4647414" y="2127690"/>
                <a:ext cx="3539765" cy="646331"/>
              </a:xfrm>
              <a:prstGeom prst="rect">
                <a:avLst/>
              </a:prstGeom>
              <a:solidFill>
                <a:srgbClr val="FFCC99"/>
              </a:solidFill>
            </p:spPr>
            <p:txBody>
              <a:bodyPr wrap="square" rtlCol="0">
                <a:spAutoFit/>
              </a:bodyPr>
              <a:lstStyle/>
              <a:p>
                <a:pPr algn="ctr"/>
                <a:r>
                  <a:rPr lang="en-US" sz="1800" b="1">
                    <a:solidFill>
                      <a:srgbClr val="002060"/>
                    </a:solidFill>
                    <a:latin typeface="Calibri" panose="020F0502020204030204" pitchFamily="34" charset="0"/>
                    <a:cs typeface="Calibri" panose="020F0502020204030204" pitchFamily="34" charset="0"/>
                  </a:rPr>
                  <a:t>NOT 5+ years chronically absent &amp; ARE chronically absent this year</a:t>
                </a:r>
              </a:p>
            </p:txBody>
          </p:sp>
          <p:sp>
            <p:nvSpPr>
              <p:cNvPr id="25" name="TextBox 24">
                <a:extLst>
                  <a:ext uri="{FF2B5EF4-FFF2-40B4-BE49-F238E27FC236}">
                    <a16:creationId xmlns:a16="http://schemas.microsoft.com/office/drawing/2014/main" id="{C4C194E0-C66E-8711-9895-ECFB504CF4C6}"/>
                  </a:ext>
                </a:extLst>
              </p:cNvPr>
              <p:cNvSpPr txBox="1"/>
              <p:nvPr/>
            </p:nvSpPr>
            <p:spPr>
              <a:xfrm>
                <a:off x="3156405" y="2383804"/>
                <a:ext cx="99949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a:solidFill>
                      <a:srgbClr val="002060"/>
                    </a:solidFill>
                    <a:latin typeface="Calibri" panose="020F0502020204030204" pitchFamily="34" charset="0"/>
                    <a:cs typeface="Calibri" panose="020F0502020204030204" pitchFamily="34" charset="0"/>
                  </a:rPr>
                  <a:t>21%</a:t>
                </a:r>
              </a:p>
            </p:txBody>
          </p:sp>
        </p:grpSp>
      </p:grpSp>
      <p:sp>
        <p:nvSpPr>
          <p:cNvPr id="21" name="TextBox 20">
            <a:extLst>
              <a:ext uri="{FF2B5EF4-FFF2-40B4-BE49-F238E27FC236}">
                <a16:creationId xmlns:a16="http://schemas.microsoft.com/office/drawing/2014/main" id="{E8E8A55F-3C7B-F207-2A5E-6E5C9F0D6B70}"/>
              </a:ext>
            </a:extLst>
          </p:cNvPr>
          <p:cNvSpPr txBox="1"/>
          <p:nvPr/>
        </p:nvSpPr>
        <p:spPr>
          <a:xfrm>
            <a:off x="4337171" y="1028779"/>
            <a:ext cx="3724372" cy="646331"/>
          </a:xfrm>
          <a:prstGeom prst="rect">
            <a:avLst/>
          </a:prstGeom>
          <a:solidFill>
            <a:schemeClr val="accent1">
              <a:lumMod val="40000"/>
              <a:lumOff val="60000"/>
            </a:schemeClr>
          </a:solidFill>
        </p:spPr>
        <p:txBody>
          <a:bodyPr wrap="square" rtlCol="0">
            <a:spAutoFit/>
          </a:bodyPr>
          <a:lstStyle/>
          <a:p>
            <a:pPr algn="ctr"/>
            <a:r>
              <a:rPr lang="en-US" sz="1800" b="1">
                <a:solidFill>
                  <a:srgbClr val="002060"/>
                </a:solidFill>
                <a:latin typeface="Calibri" panose="020F0502020204030204" pitchFamily="34" charset="0"/>
                <a:cs typeface="Calibri" panose="020F0502020204030204" pitchFamily="34" charset="0"/>
              </a:rPr>
              <a:t>ARE 5+ years chronically absent &amp; ARE chronically absent this year</a:t>
            </a:r>
          </a:p>
        </p:txBody>
      </p:sp>
      <p:sp>
        <p:nvSpPr>
          <p:cNvPr id="12" name="Rectangle 11">
            <a:extLst>
              <a:ext uri="{FF2B5EF4-FFF2-40B4-BE49-F238E27FC236}">
                <a16:creationId xmlns:a16="http://schemas.microsoft.com/office/drawing/2014/main" id="{F0183210-C43D-7B7A-69D9-945E25AB08EC}"/>
              </a:ext>
            </a:extLst>
          </p:cNvPr>
          <p:cNvSpPr/>
          <p:nvPr/>
        </p:nvSpPr>
        <p:spPr>
          <a:xfrm>
            <a:off x="1360983" y="1070740"/>
            <a:ext cx="1780263" cy="346817"/>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rPr>
              <a:t>3,194 students</a:t>
            </a:r>
          </a:p>
        </p:txBody>
      </p:sp>
      <p:sp>
        <p:nvSpPr>
          <p:cNvPr id="16" name="Isosceles Triangle 15">
            <a:extLst>
              <a:ext uri="{FF2B5EF4-FFF2-40B4-BE49-F238E27FC236}">
                <a16:creationId xmlns:a16="http://schemas.microsoft.com/office/drawing/2014/main" id="{76E419FC-4BEE-948C-F269-E4815AFF85D6}"/>
              </a:ext>
            </a:extLst>
          </p:cNvPr>
          <p:cNvSpPr/>
          <p:nvPr/>
        </p:nvSpPr>
        <p:spPr>
          <a:xfrm>
            <a:off x="3326674" y="977360"/>
            <a:ext cx="618309" cy="906548"/>
          </a:xfrm>
          <a:prstGeom prs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2915CEA-D48D-8E00-44AE-D0F185F55A96}"/>
              </a:ext>
            </a:extLst>
          </p:cNvPr>
          <p:cNvSpPr txBox="1"/>
          <p:nvPr/>
        </p:nvSpPr>
        <p:spPr>
          <a:xfrm>
            <a:off x="2987247" y="1431567"/>
            <a:ext cx="1349924" cy="2989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a:solidFill>
                  <a:srgbClr val="002060"/>
                </a:solidFill>
                <a:latin typeface="Calibri" panose="020F0502020204030204" pitchFamily="34" charset="0"/>
                <a:cs typeface="Calibri" panose="020F0502020204030204" pitchFamily="34" charset="0"/>
              </a:rPr>
              <a:t>4%</a:t>
            </a:r>
          </a:p>
        </p:txBody>
      </p:sp>
      <p:grpSp>
        <p:nvGrpSpPr>
          <p:cNvPr id="31" name="Group 30">
            <a:extLst>
              <a:ext uri="{FF2B5EF4-FFF2-40B4-BE49-F238E27FC236}">
                <a16:creationId xmlns:a16="http://schemas.microsoft.com/office/drawing/2014/main" id="{C5DA05A8-E5A5-EBEC-FF0E-ED3FF5C21CC8}"/>
              </a:ext>
            </a:extLst>
          </p:cNvPr>
          <p:cNvGrpSpPr/>
          <p:nvPr/>
        </p:nvGrpSpPr>
        <p:grpSpPr>
          <a:xfrm>
            <a:off x="828709" y="3137725"/>
            <a:ext cx="7793569" cy="703030"/>
            <a:chOff x="819473" y="3137699"/>
            <a:chExt cx="7793569" cy="703030"/>
          </a:xfrm>
        </p:grpSpPr>
        <p:sp>
          <p:nvSpPr>
            <p:cNvPr id="8" name="Trapezoid 7">
              <a:extLst>
                <a:ext uri="{FF2B5EF4-FFF2-40B4-BE49-F238E27FC236}">
                  <a16:creationId xmlns:a16="http://schemas.microsoft.com/office/drawing/2014/main" id="{7DC140B1-B5F7-CBEC-F6C7-F29189F31782}"/>
                </a:ext>
              </a:extLst>
            </p:cNvPr>
            <p:cNvSpPr/>
            <p:nvPr/>
          </p:nvSpPr>
          <p:spPr>
            <a:xfrm>
              <a:off x="2733963" y="3194397"/>
              <a:ext cx="1828801" cy="211877"/>
            </a:xfrm>
            <a:prstGeom prst="trapezoid">
              <a:avLst>
                <a:gd name="adj" fmla="val 40282"/>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BD66E17-006D-2E99-D79C-A41C6E9A010B}"/>
                </a:ext>
              </a:extLst>
            </p:cNvPr>
            <p:cNvSpPr/>
            <p:nvPr/>
          </p:nvSpPr>
          <p:spPr>
            <a:xfrm>
              <a:off x="819473" y="3291588"/>
              <a:ext cx="1375956" cy="357051"/>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rPr>
                <a:t>1,008 students</a:t>
              </a:r>
            </a:p>
          </p:txBody>
        </p:sp>
        <p:sp>
          <p:nvSpPr>
            <p:cNvPr id="19" name="TextBox 18">
              <a:extLst>
                <a:ext uri="{FF2B5EF4-FFF2-40B4-BE49-F238E27FC236}">
                  <a16:creationId xmlns:a16="http://schemas.microsoft.com/office/drawing/2014/main" id="{7278C1F9-A15F-CF68-2F1F-A8BAEC93F834}"/>
                </a:ext>
              </a:extLst>
            </p:cNvPr>
            <p:cNvSpPr txBox="1"/>
            <p:nvPr/>
          </p:nvSpPr>
          <p:spPr>
            <a:xfrm>
              <a:off x="5073277" y="3194398"/>
              <a:ext cx="3539765" cy="646331"/>
            </a:xfrm>
            <a:prstGeom prst="rect">
              <a:avLst/>
            </a:prstGeom>
            <a:solidFill>
              <a:srgbClr val="FFFFCC"/>
            </a:solidFill>
          </p:spPr>
          <p:txBody>
            <a:bodyPr wrap="square" rtlCol="0">
              <a:spAutoFit/>
            </a:bodyPr>
            <a:lstStyle/>
            <a:p>
              <a:pPr algn="ctr"/>
              <a:r>
                <a:rPr lang="en-US" sz="1800" b="1">
                  <a:solidFill>
                    <a:srgbClr val="002060"/>
                  </a:solidFill>
                  <a:latin typeface="Calibri" panose="020F0502020204030204" pitchFamily="34" charset="0"/>
                  <a:cs typeface="Calibri" panose="020F0502020204030204" pitchFamily="34" charset="0"/>
                </a:rPr>
                <a:t>ARE 5+ years chronically absent &amp; NOT chronically absent this year</a:t>
              </a:r>
            </a:p>
          </p:txBody>
        </p:sp>
        <p:sp>
          <p:nvSpPr>
            <p:cNvPr id="29" name="TextBox 28">
              <a:extLst>
                <a:ext uri="{FF2B5EF4-FFF2-40B4-BE49-F238E27FC236}">
                  <a16:creationId xmlns:a16="http://schemas.microsoft.com/office/drawing/2014/main" id="{3D41F1E3-84F0-9916-575B-C877DCFF9B2F}"/>
                </a:ext>
              </a:extLst>
            </p:cNvPr>
            <p:cNvSpPr txBox="1"/>
            <p:nvPr/>
          </p:nvSpPr>
          <p:spPr>
            <a:xfrm>
              <a:off x="2977063" y="3137699"/>
              <a:ext cx="145201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a:solidFill>
                    <a:srgbClr val="002060"/>
                  </a:solidFill>
                  <a:latin typeface="Calibri" panose="020F0502020204030204" pitchFamily="34" charset="0"/>
                  <a:cs typeface="Calibri" panose="020F0502020204030204" pitchFamily="34" charset="0"/>
                </a:rPr>
                <a:t>1%</a:t>
              </a:r>
            </a:p>
          </p:txBody>
        </p:sp>
      </p:grpSp>
      <p:sp>
        <p:nvSpPr>
          <p:cNvPr id="30" name="Title 1">
            <a:extLst>
              <a:ext uri="{FF2B5EF4-FFF2-40B4-BE49-F238E27FC236}">
                <a16:creationId xmlns:a16="http://schemas.microsoft.com/office/drawing/2014/main" id="{F83A7195-CE95-E784-E352-6CF29913582E}"/>
              </a:ext>
            </a:extLst>
          </p:cNvPr>
          <p:cNvSpPr txBox="1">
            <a:spLocks/>
          </p:cNvSpPr>
          <p:nvPr/>
        </p:nvSpPr>
        <p:spPr>
          <a:xfrm>
            <a:off x="228600" y="91722"/>
            <a:ext cx="8686800" cy="757995"/>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panose="020F0502020204030204" pitchFamily="34" charset="0"/>
                <a:cs typeface="Calibri" panose="020F0502020204030204" pitchFamily="34" charset="0"/>
              </a:rPr>
              <a:t>Examining Current Students in Grades 5-12</a:t>
            </a:r>
          </a:p>
        </p:txBody>
      </p:sp>
      <p:sp>
        <p:nvSpPr>
          <p:cNvPr id="5" name="TextBox 4">
            <a:extLst>
              <a:ext uri="{FF2B5EF4-FFF2-40B4-BE49-F238E27FC236}">
                <a16:creationId xmlns:a16="http://schemas.microsoft.com/office/drawing/2014/main" id="{E98063AE-2D13-131C-478C-8B38D61C94C6}"/>
              </a:ext>
            </a:extLst>
          </p:cNvPr>
          <p:cNvSpPr txBox="1"/>
          <p:nvPr/>
        </p:nvSpPr>
        <p:spPr>
          <a:xfrm>
            <a:off x="6967498" y="5433198"/>
            <a:ext cx="1780263" cy="646331"/>
          </a:xfrm>
          <a:prstGeom prst="rect">
            <a:avLst/>
          </a:prstGeom>
          <a:noFill/>
        </p:spPr>
        <p:txBody>
          <a:bodyPr wrap="square" rtlCol="0">
            <a:spAutoFit/>
          </a:bodyPr>
          <a:lstStyle/>
          <a:p>
            <a:pPr algn="ctr"/>
            <a:r>
              <a:rPr lang="en-US" sz="3600">
                <a:ln>
                  <a:solidFill>
                    <a:srgbClr val="002060"/>
                  </a:solidFill>
                </a:ln>
                <a:solidFill>
                  <a:schemeClr val="accent1">
                    <a:lumMod val="75000"/>
                  </a:schemeClr>
                </a:solidFill>
                <a:latin typeface="Calibri" panose="020F0502020204030204" pitchFamily="34" charset="0"/>
                <a:cs typeface="Calibri" panose="020F0502020204030204" pitchFamily="34" charset="0"/>
              </a:rPr>
              <a:t>5+ years</a:t>
            </a:r>
          </a:p>
        </p:txBody>
      </p:sp>
      <p:sp>
        <p:nvSpPr>
          <p:cNvPr id="6" name="Rectangle 5">
            <a:extLst>
              <a:ext uri="{FF2B5EF4-FFF2-40B4-BE49-F238E27FC236}">
                <a16:creationId xmlns:a16="http://schemas.microsoft.com/office/drawing/2014/main" id="{EBB88C89-16B5-DD60-2249-A2A9ECB8377B}"/>
              </a:ext>
            </a:extLst>
          </p:cNvPr>
          <p:cNvSpPr/>
          <p:nvPr/>
        </p:nvSpPr>
        <p:spPr>
          <a:xfrm>
            <a:off x="596608" y="978622"/>
            <a:ext cx="7743971" cy="2158748"/>
          </a:xfrm>
          <a:prstGeom prst="rect">
            <a:avLst/>
          </a:prstGeom>
          <a:solidFill>
            <a:srgbClr val="FFFFFF">
              <a:alpha val="7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ln>
                  <a:solidFill>
                    <a:srgbClr val="002060"/>
                  </a:solidFill>
                </a:ln>
                <a:solidFill>
                  <a:srgbClr val="C00000"/>
                </a:solidFill>
                <a:latin typeface="Calibri" panose="020F0502020204030204" pitchFamily="34" charset="0"/>
                <a:cs typeface="Calibri" panose="020F0502020204030204" pitchFamily="34" charset="0"/>
              </a:rPr>
              <a:t>INTERVENTION</a:t>
            </a:r>
          </a:p>
        </p:txBody>
      </p:sp>
      <p:sp>
        <p:nvSpPr>
          <p:cNvPr id="9" name="Rectangle 8">
            <a:extLst>
              <a:ext uri="{FF2B5EF4-FFF2-40B4-BE49-F238E27FC236}">
                <a16:creationId xmlns:a16="http://schemas.microsoft.com/office/drawing/2014/main" id="{B72DA41D-39E2-2375-4790-C11E1D174F4C}"/>
              </a:ext>
            </a:extLst>
          </p:cNvPr>
          <p:cNvSpPr/>
          <p:nvPr/>
        </p:nvSpPr>
        <p:spPr>
          <a:xfrm>
            <a:off x="116364" y="3134757"/>
            <a:ext cx="9025274" cy="1915378"/>
          </a:xfrm>
          <a:prstGeom prst="rect">
            <a:avLst/>
          </a:prstGeom>
          <a:solidFill>
            <a:srgbClr val="FFFFFF">
              <a:alpha val="7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a:ln>
                  <a:solidFill>
                    <a:srgbClr val="002060"/>
                  </a:solidFill>
                </a:ln>
                <a:solidFill>
                  <a:srgbClr val="FFC000"/>
                </a:solidFill>
                <a:latin typeface="Calibri"/>
                <a:ea typeface="Calibri"/>
                <a:cs typeface="Calibri"/>
              </a:rPr>
              <a:t>PREVENTION &amp; MONITORING</a:t>
            </a:r>
            <a:endParaRPr lang="en-US" sz="3200" b="1">
              <a:ln>
                <a:solidFill>
                  <a:srgbClr val="002060"/>
                </a:solidFill>
              </a:ln>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364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4F15F7-1960-C645-9929-636CA336E51A}"/>
              </a:ext>
            </a:extLst>
          </p:cNvPr>
          <p:cNvSpPr>
            <a:spLocks noGrp="1"/>
          </p:cNvSpPr>
          <p:nvPr>
            <p:ph type="sldNum" idx="12"/>
          </p:nvPr>
        </p:nvSpPr>
        <p:spPr/>
        <p:txBody>
          <a:bodyPr/>
          <a:lstStyle/>
          <a:p>
            <a:fld id="{00000000-1234-1234-1234-123412341234}" type="slidenum">
              <a:rPr lang="en-US" smtClean="0"/>
              <a:pPr/>
              <a:t>17</a:t>
            </a:fld>
            <a:endParaRPr lang="en-US"/>
          </a:p>
        </p:txBody>
      </p:sp>
      <p:sp>
        <p:nvSpPr>
          <p:cNvPr id="14" name="Rectangle 13">
            <a:extLst>
              <a:ext uri="{FF2B5EF4-FFF2-40B4-BE49-F238E27FC236}">
                <a16:creationId xmlns:a16="http://schemas.microsoft.com/office/drawing/2014/main" id="{8269429B-0A29-8846-2C8F-5FA8477FDD12}"/>
              </a:ext>
            </a:extLst>
          </p:cNvPr>
          <p:cNvSpPr/>
          <p:nvPr/>
        </p:nvSpPr>
        <p:spPr>
          <a:xfrm>
            <a:off x="-35715" y="5778131"/>
            <a:ext cx="4474029" cy="3570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rgbClr val="002060"/>
                </a:solidFill>
              </a:rPr>
              <a:t>*As of April 2024</a:t>
            </a:r>
          </a:p>
        </p:txBody>
      </p:sp>
      <p:grpSp>
        <p:nvGrpSpPr>
          <p:cNvPr id="2" name="Group 1">
            <a:extLst>
              <a:ext uri="{FF2B5EF4-FFF2-40B4-BE49-F238E27FC236}">
                <a16:creationId xmlns:a16="http://schemas.microsoft.com/office/drawing/2014/main" id="{515DA31C-EFB6-A357-C21A-B2C0F22E2334}"/>
              </a:ext>
            </a:extLst>
          </p:cNvPr>
          <p:cNvGrpSpPr/>
          <p:nvPr/>
        </p:nvGrpSpPr>
        <p:grpSpPr>
          <a:xfrm>
            <a:off x="395991" y="1909685"/>
            <a:ext cx="8540522" cy="3846679"/>
            <a:chOff x="395991" y="1909685"/>
            <a:chExt cx="8540522" cy="3846679"/>
          </a:xfrm>
        </p:grpSpPr>
        <p:sp>
          <p:nvSpPr>
            <p:cNvPr id="11" name="TextBox 10">
              <a:extLst>
                <a:ext uri="{FF2B5EF4-FFF2-40B4-BE49-F238E27FC236}">
                  <a16:creationId xmlns:a16="http://schemas.microsoft.com/office/drawing/2014/main" id="{2AFB6A05-95EB-30F0-5CF6-4D20BB44F8F0}"/>
                </a:ext>
              </a:extLst>
            </p:cNvPr>
            <p:cNvSpPr txBox="1"/>
            <p:nvPr/>
          </p:nvSpPr>
          <p:spPr>
            <a:xfrm>
              <a:off x="5396748" y="4403804"/>
              <a:ext cx="3539765" cy="646331"/>
            </a:xfrm>
            <a:prstGeom prst="rect">
              <a:avLst/>
            </a:prstGeom>
            <a:solidFill>
              <a:srgbClr val="CCFFCC"/>
            </a:solidFill>
          </p:spPr>
          <p:txBody>
            <a:bodyPr wrap="square" rtlCol="0">
              <a:spAutoFit/>
            </a:bodyPr>
            <a:lstStyle/>
            <a:p>
              <a:pPr algn="ctr"/>
              <a:r>
                <a:rPr lang="en-US" sz="1800" b="1">
                  <a:solidFill>
                    <a:srgbClr val="002060"/>
                  </a:solidFill>
                  <a:latin typeface="Calibri" panose="020F0502020204030204" pitchFamily="34" charset="0"/>
                  <a:cs typeface="Calibri" panose="020F0502020204030204" pitchFamily="34" charset="0"/>
                </a:rPr>
                <a:t>NOT 5+ years chronically absent &amp; NOT chronically absent this year</a:t>
              </a:r>
            </a:p>
          </p:txBody>
        </p:sp>
        <p:sp>
          <p:nvSpPr>
            <p:cNvPr id="7" name="Trapezoid 6">
              <a:extLst>
                <a:ext uri="{FF2B5EF4-FFF2-40B4-BE49-F238E27FC236}">
                  <a16:creationId xmlns:a16="http://schemas.microsoft.com/office/drawing/2014/main" id="{0A09A656-191C-4072-EEEF-062AD2A0CA84}"/>
                </a:ext>
              </a:extLst>
            </p:cNvPr>
            <p:cNvSpPr/>
            <p:nvPr/>
          </p:nvSpPr>
          <p:spPr>
            <a:xfrm>
              <a:off x="1793965" y="3429000"/>
              <a:ext cx="3724372" cy="2327364"/>
            </a:xfrm>
            <a:prstGeom prst="trapezoid">
              <a:avLst>
                <a:gd name="adj" fmla="val 40282"/>
              </a:avLst>
            </a:prstGeom>
            <a:solidFill>
              <a:srgbClr val="CC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A614C8B-55AA-5827-0693-CB98261ACA04}"/>
                </a:ext>
              </a:extLst>
            </p:cNvPr>
            <p:cNvSpPr/>
            <p:nvPr/>
          </p:nvSpPr>
          <p:spPr>
            <a:xfrm>
              <a:off x="395991" y="4443365"/>
              <a:ext cx="1565366" cy="357051"/>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rPr>
                <a:t>58,834 students</a:t>
              </a:r>
            </a:p>
          </p:txBody>
        </p:sp>
        <p:sp>
          <p:nvSpPr>
            <p:cNvPr id="23" name="TextBox 22">
              <a:extLst>
                <a:ext uri="{FF2B5EF4-FFF2-40B4-BE49-F238E27FC236}">
                  <a16:creationId xmlns:a16="http://schemas.microsoft.com/office/drawing/2014/main" id="{FE3011CD-7716-AC36-CE6F-FB2089A5E500}"/>
                </a:ext>
              </a:extLst>
            </p:cNvPr>
            <p:cNvSpPr txBox="1"/>
            <p:nvPr/>
          </p:nvSpPr>
          <p:spPr>
            <a:xfrm>
              <a:off x="3107619" y="4045534"/>
              <a:ext cx="109706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a:solidFill>
                    <a:srgbClr val="002060"/>
                  </a:solidFill>
                  <a:latin typeface="Calibri" panose="020F0502020204030204" pitchFamily="34" charset="0"/>
                  <a:cs typeface="Calibri" panose="020F0502020204030204" pitchFamily="34" charset="0"/>
                </a:rPr>
                <a:t>74%</a:t>
              </a:r>
            </a:p>
          </p:txBody>
        </p:sp>
        <p:grpSp>
          <p:nvGrpSpPr>
            <p:cNvPr id="32" name="Group 31">
              <a:extLst>
                <a:ext uri="{FF2B5EF4-FFF2-40B4-BE49-F238E27FC236}">
                  <a16:creationId xmlns:a16="http://schemas.microsoft.com/office/drawing/2014/main" id="{657F9521-7E9B-36CC-C40A-14DE2159B852}"/>
                </a:ext>
              </a:extLst>
            </p:cNvPr>
            <p:cNvGrpSpPr/>
            <p:nvPr/>
          </p:nvGrpSpPr>
          <p:grpSpPr>
            <a:xfrm>
              <a:off x="1109134" y="1909685"/>
              <a:ext cx="7078045" cy="1283451"/>
              <a:chOff x="1109134" y="1909685"/>
              <a:chExt cx="7078045" cy="1283451"/>
            </a:xfrm>
          </p:grpSpPr>
          <p:sp>
            <p:nvSpPr>
              <p:cNvPr id="13" name="Rectangle 12">
                <a:extLst>
                  <a:ext uri="{FF2B5EF4-FFF2-40B4-BE49-F238E27FC236}">
                    <a16:creationId xmlns:a16="http://schemas.microsoft.com/office/drawing/2014/main" id="{A2D6E5F1-B8FA-2286-34E5-2F13FC4F2F57}"/>
                  </a:ext>
                </a:extLst>
              </p:cNvPr>
              <p:cNvSpPr/>
              <p:nvPr/>
            </p:nvSpPr>
            <p:spPr>
              <a:xfrm>
                <a:off x="1109134" y="2160728"/>
                <a:ext cx="1565366" cy="357051"/>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rPr>
                  <a:t>16,144 students</a:t>
                </a:r>
              </a:p>
            </p:txBody>
          </p:sp>
          <p:sp>
            <p:nvSpPr>
              <p:cNvPr id="15" name="Trapezoid 14">
                <a:extLst>
                  <a:ext uri="{FF2B5EF4-FFF2-40B4-BE49-F238E27FC236}">
                    <a16:creationId xmlns:a16="http://schemas.microsoft.com/office/drawing/2014/main" id="{40677B92-DD05-4A1C-0CBE-9529C3646050}"/>
                  </a:ext>
                </a:extLst>
              </p:cNvPr>
              <p:cNvSpPr/>
              <p:nvPr/>
            </p:nvSpPr>
            <p:spPr>
              <a:xfrm>
                <a:off x="2812869" y="1909685"/>
                <a:ext cx="1652579" cy="1283451"/>
              </a:xfrm>
              <a:prstGeom prst="trapezoid">
                <a:avLst>
                  <a:gd name="adj" fmla="val 40282"/>
                </a:avLst>
              </a:prstGeom>
              <a:solidFill>
                <a:srgbClr val="FFCC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C9E218C-55C3-CD51-44DD-A75E394F7367}"/>
                  </a:ext>
                </a:extLst>
              </p:cNvPr>
              <p:cNvSpPr txBox="1"/>
              <p:nvPr/>
            </p:nvSpPr>
            <p:spPr>
              <a:xfrm>
                <a:off x="4647414" y="2127690"/>
                <a:ext cx="3539765" cy="646331"/>
              </a:xfrm>
              <a:prstGeom prst="rect">
                <a:avLst/>
              </a:prstGeom>
              <a:solidFill>
                <a:srgbClr val="FFCC99"/>
              </a:solidFill>
            </p:spPr>
            <p:txBody>
              <a:bodyPr wrap="square" rtlCol="0">
                <a:spAutoFit/>
              </a:bodyPr>
              <a:lstStyle/>
              <a:p>
                <a:pPr algn="ctr"/>
                <a:r>
                  <a:rPr lang="en-US" sz="1800" b="1">
                    <a:solidFill>
                      <a:srgbClr val="002060"/>
                    </a:solidFill>
                    <a:latin typeface="Calibri" panose="020F0502020204030204" pitchFamily="34" charset="0"/>
                    <a:cs typeface="Calibri" panose="020F0502020204030204" pitchFamily="34" charset="0"/>
                  </a:rPr>
                  <a:t>NOT 5+ years chronically absent &amp; ARE chronically absent this year</a:t>
                </a:r>
              </a:p>
            </p:txBody>
          </p:sp>
          <p:sp>
            <p:nvSpPr>
              <p:cNvPr id="25" name="TextBox 24">
                <a:extLst>
                  <a:ext uri="{FF2B5EF4-FFF2-40B4-BE49-F238E27FC236}">
                    <a16:creationId xmlns:a16="http://schemas.microsoft.com/office/drawing/2014/main" id="{C4C194E0-C66E-8711-9895-ECFB504CF4C6}"/>
                  </a:ext>
                </a:extLst>
              </p:cNvPr>
              <p:cNvSpPr txBox="1"/>
              <p:nvPr/>
            </p:nvSpPr>
            <p:spPr>
              <a:xfrm>
                <a:off x="3156405" y="2383804"/>
                <a:ext cx="99949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a:solidFill>
                      <a:srgbClr val="002060"/>
                    </a:solidFill>
                    <a:latin typeface="Calibri" panose="020F0502020204030204" pitchFamily="34" charset="0"/>
                    <a:cs typeface="Calibri" panose="020F0502020204030204" pitchFamily="34" charset="0"/>
                  </a:rPr>
                  <a:t>21%</a:t>
                </a:r>
              </a:p>
            </p:txBody>
          </p:sp>
        </p:grpSp>
      </p:grpSp>
      <p:sp>
        <p:nvSpPr>
          <p:cNvPr id="21" name="TextBox 20">
            <a:extLst>
              <a:ext uri="{FF2B5EF4-FFF2-40B4-BE49-F238E27FC236}">
                <a16:creationId xmlns:a16="http://schemas.microsoft.com/office/drawing/2014/main" id="{E8E8A55F-3C7B-F207-2A5E-6E5C9F0D6B70}"/>
              </a:ext>
            </a:extLst>
          </p:cNvPr>
          <p:cNvSpPr txBox="1"/>
          <p:nvPr/>
        </p:nvSpPr>
        <p:spPr>
          <a:xfrm>
            <a:off x="4337171" y="1028779"/>
            <a:ext cx="3724372" cy="646331"/>
          </a:xfrm>
          <a:prstGeom prst="rect">
            <a:avLst/>
          </a:prstGeom>
          <a:solidFill>
            <a:schemeClr val="accent1">
              <a:lumMod val="40000"/>
              <a:lumOff val="60000"/>
            </a:schemeClr>
          </a:solidFill>
        </p:spPr>
        <p:txBody>
          <a:bodyPr wrap="square" rtlCol="0">
            <a:spAutoFit/>
          </a:bodyPr>
          <a:lstStyle/>
          <a:p>
            <a:pPr algn="ctr"/>
            <a:r>
              <a:rPr lang="en-US" sz="1800" b="1">
                <a:solidFill>
                  <a:srgbClr val="002060"/>
                </a:solidFill>
                <a:latin typeface="Calibri" panose="020F0502020204030204" pitchFamily="34" charset="0"/>
                <a:cs typeface="Calibri" panose="020F0502020204030204" pitchFamily="34" charset="0"/>
              </a:rPr>
              <a:t>ARE 5+ years chronically absent &amp; ARE chronically absent this year</a:t>
            </a:r>
          </a:p>
        </p:txBody>
      </p:sp>
      <p:sp>
        <p:nvSpPr>
          <p:cNvPr id="12" name="Rectangle 11">
            <a:extLst>
              <a:ext uri="{FF2B5EF4-FFF2-40B4-BE49-F238E27FC236}">
                <a16:creationId xmlns:a16="http://schemas.microsoft.com/office/drawing/2014/main" id="{F0183210-C43D-7B7A-69D9-945E25AB08EC}"/>
              </a:ext>
            </a:extLst>
          </p:cNvPr>
          <p:cNvSpPr/>
          <p:nvPr/>
        </p:nvSpPr>
        <p:spPr>
          <a:xfrm>
            <a:off x="1360983" y="1070740"/>
            <a:ext cx="1780263" cy="346817"/>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rPr>
              <a:t>3,194 students</a:t>
            </a:r>
          </a:p>
        </p:txBody>
      </p:sp>
      <p:sp>
        <p:nvSpPr>
          <p:cNvPr id="16" name="Isosceles Triangle 15">
            <a:extLst>
              <a:ext uri="{FF2B5EF4-FFF2-40B4-BE49-F238E27FC236}">
                <a16:creationId xmlns:a16="http://schemas.microsoft.com/office/drawing/2014/main" id="{76E419FC-4BEE-948C-F269-E4815AFF85D6}"/>
              </a:ext>
            </a:extLst>
          </p:cNvPr>
          <p:cNvSpPr/>
          <p:nvPr/>
        </p:nvSpPr>
        <p:spPr>
          <a:xfrm>
            <a:off x="3326674" y="977360"/>
            <a:ext cx="618309" cy="906548"/>
          </a:xfrm>
          <a:prstGeom prst="triangl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2915CEA-D48D-8E00-44AE-D0F185F55A96}"/>
              </a:ext>
            </a:extLst>
          </p:cNvPr>
          <p:cNvSpPr txBox="1"/>
          <p:nvPr/>
        </p:nvSpPr>
        <p:spPr>
          <a:xfrm>
            <a:off x="2987247" y="1431567"/>
            <a:ext cx="1349924" cy="29895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a:solidFill>
                  <a:srgbClr val="002060"/>
                </a:solidFill>
                <a:latin typeface="Calibri" panose="020F0502020204030204" pitchFamily="34" charset="0"/>
                <a:cs typeface="Calibri" panose="020F0502020204030204" pitchFamily="34" charset="0"/>
              </a:rPr>
              <a:t>4%</a:t>
            </a:r>
          </a:p>
        </p:txBody>
      </p:sp>
      <p:grpSp>
        <p:nvGrpSpPr>
          <p:cNvPr id="31" name="Group 30">
            <a:extLst>
              <a:ext uri="{FF2B5EF4-FFF2-40B4-BE49-F238E27FC236}">
                <a16:creationId xmlns:a16="http://schemas.microsoft.com/office/drawing/2014/main" id="{C5DA05A8-E5A5-EBEC-FF0E-ED3FF5C21CC8}"/>
              </a:ext>
            </a:extLst>
          </p:cNvPr>
          <p:cNvGrpSpPr/>
          <p:nvPr/>
        </p:nvGrpSpPr>
        <p:grpSpPr>
          <a:xfrm>
            <a:off x="828709" y="3137725"/>
            <a:ext cx="7793569" cy="703030"/>
            <a:chOff x="819473" y="3137699"/>
            <a:chExt cx="7793569" cy="703030"/>
          </a:xfrm>
        </p:grpSpPr>
        <p:sp>
          <p:nvSpPr>
            <p:cNvPr id="8" name="Trapezoid 7">
              <a:extLst>
                <a:ext uri="{FF2B5EF4-FFF2-40B4-BE49-F238E27FC236}">
                  <a16:creationId xmlns:a16="http://schemas.microsoft.com/office/drawing/2014/main" id="{7DC140B1-B5F7-CBEC-F6C7-F29189F31782}"/>
                </a:ext>
              </a:extLst>
            </p:cNvPr>
            <p:cNvSpPr/>
            <p:nvPr/>
          </p:nvSpPr>
          <p:spPr>
            <a:xfrm>
              <a:off x="2733963" y="3194397"/>
              <a:ext cx="1828801" cy="211877"/>
            </a:xfrm>
            <a:prstGeom prst="trapezoid">
              <a:avLst>
                <a:gd name="adj" fmla="val 40282"/>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BD66E17-006D-2E99-D79C-A41C6E9A010B}"/>
                </a:ext>
              </a:extLst>
            </p:cNvPr>
            <p:cNvSpPr/>
            <p:nvPr/>
          </p:nvSpPr>
          <p:spPr>
            <a:xfrm>
              <a:off x="819473" y="3291588"/>
              <a:ext cx="1375956" cy="357051"/>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rPr>
                <a:t>1,008 students</a:t>
              </a:r>
            </a:p>
          </p:txBody>
        </p:sp>
        <p:sp>
          <p:nvSpPr>
            <p:cNvPr id="19" name="TextBox 18">
              <a:extLst>
                <a:ext uri="{FF2B5EF4-FFF2-40B4-BE49-F238E27FC236}">
                  <a16:creationId xmlns:a16="http://schemas.microsoft.com/office/drawing/2014/main" id="{7278C1F9-A15F-CF68-2F1F-A8BAEC93F834}"/>
                </a:ext>
              </a:extLst>
            </p:cNvPr>
            <p:cNvSpPr txBox="1"/>
            <p:nvPr/>
          </p:nvSpPr>
          <p:spPr>
            <a:xfrm>
              <a:off x="5073277" y="3194398"/>
              <a:ext cx="3539765" cy="646331"/>
            </a:xfrm>
            <a:prstGeom prst="rect">
              <a:avLst/>
            </a:prstGeom>
            <a:solidFill>
              <a:srgbClr val="FFFFCC"/>
            </a:solidFill>
          </p:spPr>
          <p:txBody>
            <a:bodyPr wrap="square" rtlCol="0">
              <a:spAutoFit/>
            </a:bodyPr>
            <a:lstStyle/>
            <a:p>
              <a:pPr algn="ctr"/>
              <a:r>
                <a:rPr lang="en-US" sz="1800" b="1">
                  <a:solidFill>
                    <a:srgbClr val="002060"/>
                  </a:solidFill>
                  <a:latin typeface="Calibri" panose="020F0502020204030204" pitchFamily="34" charset="0"/>
                  <a:cs typeface="Calibri" panose="020F0502020204030204" pitchFamily="34" charset="0"/>
                </a:rPr>
                <a:t>ARE 5+ years chronically absent &amp; NOT chronically absent this year</a:t>
              </a:r>
            </a:p>
          </p:txBody>
        </p:sp>
        <p:sp>
          <p:nvSpPr>
            <p:cNvPr id="29" name="TextBox 28">
              <a:extLst>
                <a:ext uri="{FF2B5EF4-FFF2-40B4-BE49-F238E27FC236}">
                  <a16:creationId xmlns:a16="http://schemas.microsoft.com/office/drawing/2014/main" id="{3D41F1E3-84F0-9916-575B-C877DCFF9B2F}"/>
                </a:ext>
              </a:extLst>
            </p:cNvPr>
            <p:cNvSpPr txBox="1"/>
            <p:nvPr/>
          </p:nvSpPr>
          <p:spPr>
            <a:xfrm>
              <a:off x="2977063" y="3137699"/>
              <a:ext cx="145201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a:solidFill>
                    <a:srgbClr val="002060"/>
                  </a:solidFill>
                  <a:latin typeface="Calibri" panose="020F0502020204030204" pitchFamily="34" charset="0"/>
                  <a:cs typeface="Calibri" panose="020F0502020204030204" pitchFamily="34" charset="0"/>
                </a:rPr>
                <a:t>1%</a:t>
              </a:r>
            </a:p>
          </p:txBody>
        </p:sp>
      </p:grpSp>
      <p:sp>
        <p:nvSpPr>
          <p:cNvPr id="30" name="Title 1">
            <a:extLst>
              <a:ext uri="{FF2B5EF4-FFF2-40B4-BE49-F238E27FC236}">
                <a16:creationId xmlns:a16="http://schemas.microsoft.com/office/drawing/2014/main" id="{F83A7195-CE95-E784-E352-6CF29913582E}"/>
              </a:ext>
            </a:extLst>
          </p:cNvPr>
          <p:cNvSpPr txBox="1">
            <a:spLocks/>
          </p:cNvSpPr>
          <p:nvPr/>
        </p:nvSpPr>
        <p:spPr>
          <a:xfrm>
            <a:off x="228600" y="91722"/>
            <a:ext cx="8686800" cy="757995"/>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panose="020F0502020204030204" pitchFamily="34" charset="0"/>
                <a:cs typeface="Calibri" panose="020F0502020204030204" pitchFamily="34" charset="0"/>
              </a:rPr>
              <a:t>Examining Current Students in Grades 5-12</a:t>
            </a:r>
          </a:p>
        </p:txBody>
      </p:sp>
      <p:sp>
        <p:nvSpPr>
          <p:cNvPr id="5" name="TextBox 4">
            <a:extLst>
              <a:ext uri="{FF2B5EF4-FFF2-40B4-BE49-F238E27FC236}">
                <a16:creationId xmlns:a16="http://schemas.microsoft.com/office/drawing/2014/main" id="{E98063AE-2D13-131C-478C-8B38D61C94C6}"/>
              </a:ext>
            </a:extLst>
          </p:cNvPr>
          <p:cNvSpPr txBox="1"/>
          <p:nvPr/>
        </p:nvSpPr>
        <p:spPr>
          <a:xfrm>
            <a:off x="6967498" y="5433198"/>
            <a:ext cx="1780263" cy="646331"/>
          </a:xfrm>
          <a:prstGeom prst="rect">
            <a:avLst/>
          </a:prstGeom>
          <a:noFill/>
        </p:spPr>
        <p:txBody>
          <a:bodyPr wrap="square" rtlCol="0">
            <a:spAutoFit/>
          </a:bodyPr>
          <a:lstStyle/>
          <a:p>
            <a:pPr algn="ctr"/>
            <a:r>
              <a:rPr lang="en-US" sz="3600">
                <a:ln>
                  <a:solidFill>
                    <a:srgbClr val="002060"/>
                  </a:solidFill>
                </a:ln>
                <a:solidFill>
                  <a:schemeClr val="accent1">
                    <a:lumMod val="75000"/>
                  </a:schemeClr>
                </a:solidFill>
                <a:latin typeface="Calibri" panose="020F0502020204030204" pitchFamily="34" charset="0"/>
                <a:cs typeface="Calibri" panose="020F0502020204030204" pitchFamily="34" charset="0"/>
              </a:rPr>
              <a:t>5+ years</a:t>
            </a:r>
          </a:p>
        </p:txBody>
      </p:sp>
    </p:spTree>
    <p:extLst>
      <p:ext uri="{BB962C8B-B14F-4D97-AF65-F5344CB8AC3E}">
        <p14:creationId xmlns:p14="http://schemas.microsoft.com/office/powerpoint/2010/main" val="103707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4EBC1C-DAC9-BE31-BBA7-3A7E510F314D}"/>
              </a:ext>
            </a:extLst>
          </p:cNvPr>
          <p:cNvSpPr txBox="1">
            <a:spLocks/>
          </p:cNvSpPr>
          <p:nvPr/>
        </p:nvSpPr>
        <p:spPr>
          <a:xfrm>
            <a:off x="228600" y="91722"/>
            <a:ext cx="8686800" cy="873478"/>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a:solidFill>
                  <a:schemeClr val="bg1"/>
                </a:solidFill>
                <a:latin typeface="Calibri" panose="020F0502020204030204" pitchFamily="34" charset="0"/>
                <a:cs typeface="Calibri" panose="020F0502020204030204" pitchFamily="34" charset="0"/>
              </a:rPr>
              <a:t>Students Grades 5-12</a:t>
            </a:r>
          </a:p>
          <a:p>
            <a:pPr algn="ctr"/>
            <a:r>
              <a:rPr lang="en-US" sz="3200" b="1">
                <a:solidFill>
                  <a:schemeClr val="bg1"/>
                </a:solidFill>
                <a:latin typeface="Calibri" panose="020F0502020204030204" pitchFamily="34" charset="0"/>
                <a:cs typeface="Calibri" panose="020F0502020204030204" pitchFamily="34" charset="0"/>
              </a:rPr>
              <a:t>5+ Years Chronically Absent</a:t>
            </a:r>
          </a:p>
        </p:txBody>
      </p:sp>
      <p:sp>
        <p:nvSpPr>
          <p:cNvPr id="3" name="Slide Number Placeholder 2">
            <a:extLst>
              <a:ext uri="{FF2B5EF4-FFF2-40B4-BE49-F238E27FC236}">
                <a16:creationId xmlns:a16="http://schemas.microsoft.com/office/drawing/2014/main" id="{A2A4E43B-2ADB-CE6A-2D6E-851C54004C2A}"/>
              </a:ext>
            </a:extLst>
          </p:cNvPr>
          <p:cNvSpPr>
            <a:spLocks noGrp="1"/>
          </p:cNvSpPr>
          <p:nvPr>
            <p:ph type="sldNum" idx="12"/>
          </p:nvPr>
        </p:nvSpPr>
        <p:spPr>
          <a:xfrm>
            <a:off x="7181385" y="6170673"/>
            <a:ext cx="548931" cy="338400"/>
          </a:xfrm>
        </p:spPr>
        <p:txBody>
          <a:bodyPr/>
          <a:lstStyle/>
          <a:p>
            <a:fld id="{00000000-1234-1234-1234-123412341234}" type="slidenum">
              <a:rPr lang="en-US" smtClean="0"/>
              <a:pPr/>
              <a:t>18</a:t>
            </a:fld>
            <a:endParaRPr lang="en-US" dirty="0"/>
          </a:p>
        </p:txBody>
      </p:sp>
      <p:sp>
        <p:nvSpPr>
          <p:cNvPr id="6" name="TextBox 5">
            <a:extLst>
              <a:ext uri="{FF2B5EF4-FFF2-40B4-BE49-F238E27FC236}">
                <a16:creationId xmlns:a16="http://schemas.microsoft.com/office/drawing/2014/main" id="{AF74D536-C23A-A5F8-F4AD-9339E33E238E}"/>
              </a:ext>
            </a:extLst>
          </p:cNvPr>
          <p:cNvSpPr txBox="1"/>
          <p:nvPr/>
        </p:nvSpPr>
        <p:spPr>
          <a:xfrm>
            <a:off x="384717" y="1080820"/>
            <a:ext cx="8374566" cy="461665"/>
          </a:xfrm>
          <a:prstGeom prst="rect">
            <a:avLst/>
          </a:prstGeom>
          <a:solidFill>
            <a:srgbClr val="002060"/>
          </a:solidFill>
        </p:spPr>
        <p:txBody>
          <a:bodyPr wrap="square" rtlCol="0">
            <a:spAutoFit/>
          </a:bodyPr>
          <a:lstStyle/>
          <a:p>
            <a:pPr algn="ctr"/>
            <a:r>
              <a:rPr lang="en-US" sz="2400" b="1">
                <a:solidFill>
                  <a:schemeClr val="bg1"/>
                </a:solidFill>
                <a:latin typeface="Calibri" panose="020F0502020204030204" pitchFamily="34" charset="0"/>
                <a:cs typeface="Calibri" panose="020F0502020204030204" pitchFamily="34" charset="0"/>
              </a:rPr>
              <a:t>At Each Grade Level</a:t>
            </a:r>
          </a:p>
        </p:txBody>
      </p:sp>
      <p:graphicFrame>
        <p:nvGraphicFramePr>
          <p:cNvPr id="15" name="Chart 14">
            <a:extLst>
              <a:ext uri="{FF2B5EF4-FFF2-40B4-BE49-F238E27FC236}">
                <a16:creationId xmlns:a16="http://schemas.microsoft.com/office/drawing/2014/main" id="{4A6C89C1-80E1-23F4-B782-8F15E58E2BA1}"/>
              </a:ext>
            </a:extLst>
          </p:cNvPr>
          <p:cNvGraphicFramePr>
            <a:graphicFrameLocks/>
          </p:cNvGraphicFramePr>
          <p:nvPr/>
        </p:nvGraphicFramePr>
        <p:xfrm>
          <a:off x="228600" y="2323132"/>
          <a:ext cx="5274720" cy="3620473"/>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Group 20">
            <a:extLst>
              <a:ext uri="{FF2B5EF4-FFF2-40B4-BE49-F238E27FC236}">
                <a16:creationId xmlns:a16="http://schemas.microsoft.com/office/drawing/2014/main" id="{CCF61B14-0499-3256-6C5B-96B3688734B4}"/>
              </a:ext>
            </a:extLst>
          </p:cNvPr>
          <p:cNvGrpSpPr/>
          <p:nvPr/>
        </p:nvGrpSpPr>
        <p:grpSpPr>
          <a:xfrm>
            <a:off x="5576455" y="1850109"/>
            <a:ext cx="3338945" cy="3249241"/>
            <a:chOff x="5576455" y="1850109"/>
            <a:chExt cx="3338945" cy="3249241"/>
          </a:xfrm>
        </p:grpSpPr>
        <p:graphicFrame>
          <p:nvGraphicFramePr>
            <p:cNvPr id="17" name="Chart 16">
              <a:extLst>
                <a:ext uri="{FF2B5EF4-FFF2-40B4-BE49-F238E27FC236}">
                  <a16:creationId xmlns:a16="http://schemas.microsoft.com/office/drawing/2014/main" id="{7A817930-FA58-8D03-B407-9BBCF5F3C3B8}"/>
                </a:ext>
              </a:extLst>
            </p:cNvPr>
            <p:cNvGraphicFramePr>
              <a:graphicFrameLocks/>
            </p:cNvGraphicFramePr>
            <p:nvPr/>
          </p:nvGraphicFramePr>
          <p:xfrm>
            <a:off x="5576455" y="2986532"/>
            <a:ext cx="3338945" cy="2112818"/>
          </p:xfrm>
          <a:graphic>
            <a:graphicData uri="http://schemas.openxmlformats.org/drawingml/2006/chart">
              <c:chart xmlns:c="http://schemas.openxmlformats.org/drawingml/2006/chart" xmlns:r="http://schemas.openxmlformats.org/officeDocument/2006/relationships" r:id="rId4"/>
            </a:graphicData>
          </a:graphic>
        </p:graphicFrame>
        <p:sp>
          <p:nvSpPr>
            <p:cNvPr id="18" name="Speech Bubble: Rectangle with Corners Rounded 17">
              <a:extLst>
                <a:ext uri="{FF2B5EF4-FFF2-40B4-BE49-F238E27FC236}">
                  <a16:creationId xmlns:a16="http://schemas.microsoft.com/office/drawing/2014/main" id="{F4DF3802-4757-91FF-C19B-9DDA0785A3FF}"/>
                </a:ext>
              </a:extLst>
            </p:cNvPr>
            <p:cNvSpPr/>
            <p:nvPr/>
          </p:nvSpPr>
          <p:spPr>
            <a:xfrm>
              <a:off x="6053028" y="1850109"/>
              <a:ext cx="2706255" cy="987361"/>
            </a:xfrm>
            <a:prstGeom prst="wedgeRoundRectCallou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b="1"/>
                <a:t>There are 4,202 students in grades 5-12 that have been chronically absent for 5+ years. They are:</a:t>
              </a:r>
            </a:p>
          </p:txBody>
        </p:sp>
      </p:grpSp>
      <p:cxnSp>
        <p:nvCxnSpPr>
          <p:cNvPr id="20" name="Straight Connector 19">
            <a:extLst>
              <a:ext uri="{FF2B5EF4-FFF2-40B4-BE49-F238E27FC236}">
                <a16:creationId xmlns:a16="http://schemas.microsoft.com/office/drawing/2014/main" id="{5E20C72A-3FFC-D5C8-795C-1A9A6C94E849}"/>
              </a:ext>
            </a:extLst>
          </p:cNvPr>
          <p:cNvCxnSpPr/>
          <p:nvPr/>
        </p:nvCxnSpPr>
        <p:spPr>
          <a:xfrm>
            <a:off x="5576455" y="2072132"/>
            <a:ext cx="0" cy="3251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C850227-DE3E-0354-C8A5-8C88880D041A}"/>
              </a:ext>
            </a:extLst>
          </p:cNvPr>
          <p:cNvSpPr txBox="1"/>
          <p:nvPr/>
        </p:nvSpPr>
        <p:spPr>
          <a:xfrm>
            <a:off x="-48489" y="1850109"/>
            <a:ext cx="4572000" cy="307777"/>
          </a:xfrm>
          <a:prstGeom prst="rect">
            <a:avLst/>
          </a:prstGeom>
          <a:noFill/>
        </p:spPr>
        <p:txBody>
          <a:bodyPr wrap="square">
            <a:spAutoFit/>
          </a:bodyPr>
          <a:lstStyle/>
          <a:p>
            <a:pPr algn="ctr"/>
            <a:r>
              <a:rPr lang="en-US" b="1">
                <a:solidFill>
                  <a:srgbClr val="002060"/>
                </a:solidFill>
                <a:latin typeface="Calibri" panose="020F0502020204030204" pitchFamily="34" charset="0"/>
                <a:cs typeface="Calibri" panose="020F0502020204030204" pitchFamily="34" charset="0"/>
              </a:rPr>
              <a:t>All students in grades 5 through 12 break down by: </a:t>
            </a:r>
          </a:p>
        </p:txBody>
      </p:sp>
      <p:sp>
        <p:nvSpPr>
          <p:cNvPr id="2" name="TextBox 1">
            <a:extLst>
              <a:ext uri="{FF2B5EF4-FFF2-40B4-BE49-F238E27FC236}">
                <a16:creationId xmlns:a16="http://schemas.microsoft.com/office/drawing/2014/main" id="{45292366-F20C-A123-0CE8-B11FE148F1E1}"/>
              </a:ext>
            </a:extLst>
          </p:cNvPr>
          <p:cNvSpPr txBox="1"/>
          <p:nvPr/>
        </p:nvSpPr>
        <p:spPr>
          <a:xfrm>
            <a:off x="6967498" y="5433198"/>
            <a:ext cx="1780263" cy="646331"/>
          </a:xfrm>
          <a:prstGeom prst="rect">
            <a:avLst/>
          </a:prstGeom>
          <a:noFill/>
        </p:spPr>
        <p:txBody>
          <a:bodyPr wrap="square" rtlCol="0">
            <a:spAutoFit/>
          </a:bodyPr>
          <a:lstStyle/>
          <a:p>
            <a:pPr algn="ctr"/>
            <a:r>
              <a:rPr lang="en-US" sz="3600">
                <a:ln>
                  <a:solidFill>
                    <a:srgbClr val="002060"/>
                  </a:solidFill>
                </a:ln>
                <a:solidFill>
                  <a:schemeClr val="accent1">
                    <a:lumMod val="75000"/>
                  </a:schemeClr>
                </a:solidFill>
                <a:latin typeface="Calibri" panose="020F0502020204030204" pitchFamily="34" charset="0"/>
                <a:cs typeface="Calibri" panose="020F0502020204030204" pitchFamily="34" charset="0"/>
              </a:rPr>
              <a:t>5+ years</a:t>
            </a:r>
          </a:p>
        </p:txBody>
      </p:sp>
    </p:spTree>
    <p:extLst>
      <p:ext uri="{BB962C8B-B14F-4D97-AF65-F5344CB8AC3E}">
        <p14:creationId xmlns:p14="http://schemas.microsoft.com/office/powerpoint/2010/main" val="382159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4EBC1C-DAC9-BE31-BBA7-3A7E510F314D}"/>
              </a:ext>
            </a:extLst>
          </p:cNvPr>
          <p:cNvSpPr txBox="1">
            <a:spLocks/>
          </p:cNvSpPr>
          <p:nvPr/>
        </p:nvSpPr>
        <p:spPr>
          <a:xfrm>
            <a:off x="228600" y="91722"/>
            <a:ext cx="8686800" cy="873478"/>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a:solidFill>
                  <a:schemeClr val="bg1"/>
                </a:solidFill>
                <a:latin typeface="Calibri" panose="020F0502020204030204" pitchFamily="34" charset="0"/>
                <a:cs typeface="Calibri" panose="020F0502020204030204" pitchFamily="34" charset="0"/>
              </a:rPr>
              <a:t>Students Grades 5-12</a:t>
            </a:r>
          </a:p>
          <a:p>
            <a:pPr algn="ctr"/>
            <a:r>
              <a:rPr lang="en-US" sz="3200" b="1">
                <a:solidFill>
                  <a:schemeClr val="bg1"/>
                </a:solidFill>
                <a:latin typeface="Calibri" panose="020F0502020204030204" pitchFamily="34" charset="0"/>
                <a:cs typeface="Calibri" panose="020F0502020204030204" pitchFamily="34" charset="0"/>
              </a:rPr>
              <a:t>5+ Years Chronically Absent</a:t>
            </a:r>
          </a:p>
        </p:txBody>
      </p:sp>
      <p:sp>
        <p:nvSpPr>
          <p:cNvPr id="3" name="Slide Number Placeholder 2">
            <a:extLst>
              <a:ext uri="{FF2B5EF4-FFF2-40B4-BE49-F238E27FC236}">
                <a16:creationId xmlns:a16="http://schemas.microsoft.com/office/drawing/2014/main" id="{A2A4E43B-2ADB-CE6A-2D6E-851C54004C2A}"/>
              </a:ext>
            </a:extLst>
          </p:cNvPr>
          <p:cNvSpPr>
            <a:spLocks noGrp="1"/>
          </p:cNvSpPr>
          <p:nvPr>
            <p:ph type="sldNum" idx="12"/>
          </p:nvPr>
        </p:nvSpPr>
        <p:spPr>
          <a:xfrm>
            <a:off x="7132321" y="6170673"/>
            <a:ext cx="597996" cy="338400"/>
          </a:xfrm>
        </p:spPr>
        <p:txBody>
          <a:bodyPr/>
          <a:lstStyle/>
          <a:p>
            <a:fld id="{00000000-1234-1234-1234-123412341234}" type="slidenum">
              <a:rPr lang="en-US" smtClean="0"/>
              <a:pPr/>
              <a:t>19</a:t>
            </a:fld>
            <a:endParaRPr lang="en-US"/>
          </a:p>
        </p:txBody>
      </p:sp>
      <p:sp>
        <p:nvSpPr>
          <p:cNvPr id="6" name="TextBox 5">
            <a:extLst>
              <a:ext uri="{FF2B5EF4-FFF2-40B4-BE49-F238E27FC236}">
                <a16:creationId xmlns:a16="http://schemas.microsoft.com/office/drawing/2014/main" id="{AF74D536-C23A-A5F8-F4AD-9339E33E238E}"/>
              </a:ext>
            </a:extLst>
          </p:cNvPr>
          <p:cNvSpPr txBox="1"/>
          <p:nvPr/>
        </p:nvSpPr>
        <p:spPr>
          <a:xfrm>
            <a:off x="384717" y="1199600"/>
            <a:ext cx="8374566" cy="461665"/>
          </a:xfrm>
          <a:prstGeom prst="rect">
            <a:avLst/>
          </a:prstGeom>
          <a:solidFill>
            <a:srgbClr val="002060"/>
          </a:solidFill>
        </p:spPr>
        <p:txBody>
          <a:bodyPr wrap="square" rtlCol="0">
            <a:spAutoFit/>
          </a:bodyPr>
          <a:lstStyle/>
          <a:p>
            <a:pPr algn="ctr"/>
            <a:r>
              <a:rPr lang="en-US" sz="2400" b="1">
                <a:solidFill>
                  <a:schemeClr val="bg1"/>
                </a:solidFill>
                <a:latin typeface="Calibri" panose="020F0502020204030204" pitchFamily="34" charset="0"/>
                <a:cs typeface="Calibri" panose="020F0502020204030204" pitchFamily="34" charset="0"/>
              </a:rPr>
              <a:t>By Race</a:t>
            </a:r>
          </a:p>
        </p:txBody>
      </p:sp>
      <p:graphicFrame>
        <p:nvGraphicFramePr>
          <p:cNvPr id="2" name="Chart 1">
            <a:extLst>
              <a:ext uri="{FF2B5EF4-FFF2-40B4-BE49-F238E27FC236}">
                <a16:creationId xmlns:a16="http://schemas.microsoft.com/office/drawing/2014/main" id="{B12A37B4-8069-C1CA-139F-4E04E26345D7}"/>
              </a:ext>
            </a:extLst>
          </p:cNvPr>
          <p:cNvGraphicFramePr>
            <a:graphicFrameLocks/>
          </p:cNvGraphicFramePr>
          <p:nvPr/>
        </p:nvGraphicFramePr>
        <p:xfrm>
          <a:off x="228600" y="2339792"/>
          <a:ext cx="5120155" cy="3830881"/>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B85583A0-C981-8A36-62FC-74E479937AD0}"/>
              </a:ext>
            </a:extLst>
          </p:cNvPr>
          <p:cNvGrpSpPr/>
          <p:nvPr/>
        </p:nvGrpSpPr>
        <p:grpSpPr>
          <a:xfrm>
            <a:off x="5348755" y="1911363"/>
            <a:ext cx="3429000" cy="3344128"/>
            <a:chOff x="5348755" y="1911363"/>
            <a:chExt cx="3429000" cy="3344128"/>
          </a:xfrm>
        </p:grpSpPr>
        <p:graphicFrame>
          <p:nvGraphicFramePr>
            <p:cNvPr id="5" name="Chart 4">
              <a:extLst>
                <a:ext uri="{FF2B5EF4-FFF2-40B4-BE49-F238E27FC236}">
                  <a16:creationId xmlns:a16="http://schemas.microsoft.com/office/drawing/2014/main" id="{45697F26-4BA9-7D89-EAE4-C9F777678C4C}"/>
                </a:ext>
              </a:extLst>
            </p:cNvPr>
            <p:cNvGraphicFramePr>
              <a:graphicFrameLocks/>
            </p:cNvGraphicFramePr>
            <p:nvPr/>
          </p:nvGraphicFramePr>
          <p:xfrm>
            <a:off x="5348755" y="3320226"/>
            <a:ext cx="3429000" cy="1935265"/>
          </p:xfrm>
          <a:graphic>
            <a:graphicData uri="http://schemas.openxmlformats.org/drawingml/2006/chart">
              <c:chart xmlns:c="http://schemas.openxmlformats.org/drawingml/2006/chart" xmlns:r="http://schemas.openxmlformats.org/officeDocument/2006/relationships" r:id="rId4"/>
            </a:graphicData>
          </a:graphic>
        </p:graphicFrame>
        <p:sp>
          <p:nvSpPr>
            <p:cNvPr id="7" name="Speech Bubble: Rectangle with Corners Rounded 6">
              <a:extLst>
                <a:ext uri="{FF2B5EF4-FFF2-40B4-BE49-F238E27FC236}">
                  <a16:creationId xmlns:a16="http://schemas.microsoft.com/office/drawing/2014/main" id="{E8395049-9BAE-BA53-C6D9-013B6B575EE5}"/>
                </a:ext>
              </a:extLst>
            </p:cNvPr>
            <p:cNvSpPr/>
            <p:nvPr/>
          </p:nvSpPr>
          <p:spPr>
            <a:xfrm>
              <a:off x="5846618" y="1911363"/>
              <a:ext cx="2706255" cy="987361"/>
            </a:xfrm>
            <a:prstGeom prst="wedgeRoundRectCallou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b="1"/>
                <a:t>There are 4,202 students in grades 5-12 that have been chronically absent for 5+ years. They are:</a:t>
              </a:r>
            </a:p>
          </p:txBody>
        </p:sp>
      </p:grpSp>
      <p:cxnSp>
        <p:nvCxnSpPr>
          <p:cNvPr id="8" name="Straight Connector 7">
            <a:extLst>
              <a:ext uri="{FF2B5EF4-FFF2-40B4-BE49-F238E27FC236}">
                <a16:creationId xmlns:a16="http://schemas.microsoft.com/office/drawing/2014/main" id="{2ACED938-60D7-1223-079B-25446B09CB93}"/>
              </a:ext>
            </a:extLst>
          </p:cNvPr>
          <p:cNvCxnSpPr/>
          <p:nvPr/>
        </p:nvCxnSpPr>
        <p:spPr>
          <a:xfrm>
            <a:off x="5438372" y="2137384"/>
            <a:ext cx="0" cy="3251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6742D16-D9C8-3C97-B382-F37BDD1AE0E8}"/>
              </a:ext>
            </a:extLst>
          </p:cNvPr>
          <p:cNvSpPr txBox="1"/>
          <p:nvPr/>
        </p:nvSpPr>
        <p:spPr>
          <a:xfrm>
            <a:off x="0" y="1895665"/>
            <a:ext cx="4572000" cy="307777"/>
          </a:xfrm>
          <a:prstGeom prst="rect">
            <a:avLst/>
          </a:prstGeom>
          <a:noFill/>
        </p:spPr>
        <p:txBody>
          <a:bodyPr wrap="square">
            <a:spAutoFit/>
          </a:bodyPr>
          <a:lstStyle/>
          <a:p>
            <a:pPr algn="ctr"/>
            <a:r>
              <a:rPr lang="en-US" b="1">
                <a:solidFill>
                  <a:srgbClr val="002060"/>
                </a:solidFill>
                <a:latin typeface="Calibri" panose="020F0502020204030204" pitchFamily="34" charset="0"/>
                <a:cs typeface="Calibri" panose="020F0502020204030204" pitchFamily="34" charset="0"/>
              </a:rPr>
              <a:t>All students in grades 5 through 12 break down by: </a:t>
            </a:r>
          </a:p>
        </p:txBody>
      </p:sp>
      <p:sp>
        <p:nvSpPr>
          <p:cNvPr id="11" name="TextBox 10">
            <a:extLst>
              <a:ext uri="{FF2B5EF4-FFF2-40B4-BE49-F238E27FC236}">
                <a16:creationId xmlns:a16="http://schemas.microsoft.com/office/drawing/2014/main" id="{113E9DDF-010B-671C-3746-0843BA961722}"/>
              </a:ext>
            </a:extLst>
          </p:cNvPr>
          <p:cNvSpPr txBox="1"/>
          <p:nvPr/>
        </p:nvSpPr>
        <p:spPr>
          <a:xfrm>
            <a:off x="6967498" y="5433198"/>
            <a:ext cx="1780263" cy="646331"/>
          </a:xfrm>
          <a:prstGeom prst="rect">
            <a:avLst/>
          </a:prstGeom>
          <a:noFill/>
        </p:spPr>
        <p:txBody>
          <a:bodyPr wrap="square" rtlCol="0">
            <a:spAutoFit/>
          </a:bodyPr>
          <a:lstStyle/>
          <a:p>
            <a:pPr algn="ctr"/>
            <a:r>
              <a:rPr lang="en-US" sz="3600">
                <a:ln>
                  <a:solidFill>
                    <a:srgbClr val="002060"/>
                  </a:solidFill>
                </a:ln>
                <a:solidFill>
                  <a:schemeClr val="accent1">
                    <a:lumMod val="75000"/>
                  </a:schemeClr>
                </a:solidFill>
                <a:latin typeface="Calibri" panose="020F0502020204030204" pitchFamily="34" charset="0"/>
                <a:cs typeface="Calibri" panose="020F0502020204030204" pitchFamily="34" charset="0"/>
              </a:rPr>
              <a:t>5+ years</a:t>
            </a:r>
          </a:p>
        </p:txBody>
      </p:sp>
    </p:spTree>
    <p:extLst>
      <p:ext uri="{BB962C8B-B14F-4D97-AF65-F5344CB8AC3E}">
        <p14:creationId xmlns:p14="http://schemas.microsoft.com/office/powerpoint/2010/main" val="275631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1DBF56-8CBF-9347-7004-FB0DD34055C3}"/>
              </a:ext>
            </a:extLst>
          </p:cNvPr>
          <p:cNvSpPr>
            <a:spLocks noGrp="1"/>
          </p:cNvSpPr>
          <p:nvPr>
            <p:ph type="sldNum" idx="12"/>
          </p:nvPr>
        </p:nvSpPr>
        <p:spPr/>
        <p:txBody>
          <a:bodyPr/>
          <a:lstStyle/>
          <a:p>
            <a:fld id="{00000000-1234-1234-1234-123412341234}" type="slidenum">
              <a:rPr lang="en-US" smtClean="0"/>
              <a:pPr/>
              <a:t>2</a:t>
            </a:fld>
            <a:endParaRPr lang="en-US"/>
          </a:p>
        </p:txBody>
      </p:sp>
      <p:sp>
        <p:nvSpPr>
          <p:cNvPr id="9" name="Title 3">
            <a:extLst>
              <a:ext uri="{FF2B5EF4-FFF2-40B4-BE49-F238E27FC236}">
                <a16:creationId xmlns:a16="http://schemas.microsoft.com/office/drawing/2014/main" id="{D1A55385-BECA-AD0D-2C2A-2EB4D16E410C}"/>
              </a:ext>
            </a:extLst>
          </p:cNvPr>
          <p:cNvSpPr txBox="1">
            <a:spLocks/>
          </p:cNvSpPr>
          <p:nvPr/>
        </p:nvSpPr>
        <p:spPr>
          <a:xfrm>
            <a:off x="236527" y="119419"/>
            <a:ext cx="8658046" cy="74193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b="1" dirty="0">
                <a:solidFill>
                  <a:schemeClr val="bg1"/>
                </a:solidFill>
                <a:latin typeface="Calibri Light"/>
                <a:cs typeface="Calibri Light"/>
                <a:sym typeface="Arial"/>
              </a:rPr>
              <a:t>Establishing the Attendance Team</a:t>
            </a:r>
            <a:endParaRPr lang="en-US" b="1" dirty="0">
              <a:solidFill>
                <a:schemeClr val="bg1"/>
              </a:solidFill>
              <a:latin typeface="Calibri Light" panose="020F0302020204030204" pitchFamily="34" charset="0"/>
              <a:cs typeface="Calibri Light" panose="020F0302020204030204" pitchFamily="34" charset="0"/>
            </a:endParaRPr>
          </a:p>
        </p:txBody>
      </p:sp>
      <p:sp>
        <p:nvSpPr>
          <p:cNvPr id="11" name="Title 3">
            <a:extLst>
              <a:ext uri="{FF2B5EF4-FFF2-40B4-BE49-F238E27FC236}">
                <a16:creationId xmlns:a16="http://schemas.microsoft.com/office/drawing/2014/main" id="{E8DA76A7-8353-9877-4355-367ACAA82CA3}"/>
              </a:ext>
            </a:extLst>
          </p:cNvPr>
          <p:cNvSpPr txBox="1">
            <a:spLocks/>
          </p:cNvSpPr>
          <p:nvPr/>
        </p:nvSpPr>
        <p:spPr>
          <a:xfrm>
            <a:off x="308413" y="1088946"/>
            <a:ext cx="8686800" cy="52627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dirty="0">
                <a:solidFill>
                  <a:srgbClr val="CCFF99"/>
                </a:solidFill>
              </a:rPr>
              <a:t>Tool: Map of School Teams </a:t>
            </a:r>
            <a:endParaRPr lang="en-US" sz="6600" b="1" dirty="0">
              <a:solidFill>
                <a:srgbClr val="CCFF99"/>
              </a:solidFill>
            </a:endParaRPr>
          </a:p>
        </p:txBody>
      </p:sp>
      <p:pic>
        <p:nvPicPr>
          <p:cNvPr id="3" name="Picture 2" descr="A screenshot of a computer&#10;&#10;Description automatically generated">
            <a:extLst>
              <a:ext uri="{FF2B5EF4-FFF2-40B4-BE49-F238E27FC236}">
                <a16:creationId xmlns:a16="http://schemas.microsoft.com/office/drawing/2014/main" id="{890EE5DF-B674-9EEA-D9D9-7F2E7FA7F1C8}"/>
              </a:ext>
            </a:extLst>
          </p:cNvPr>
          <p:cNvPicPr>
            <a:picLocks noChangeAspect="1"/>
          </p:cNvPicPr>
          <p:nvPr/>
        </p:nvPicPr>
        <p:blipFill rotWithShape="1">
          <a:blip r:embed="rId3"/>
          <a:srcRect l="18957" t="29826" r="24609" b="4865"/>
          <a:stretch/>
        </p:blipFill>
        <p:spPr>
          <a:xfrm>
            <a:off x="2381715" y="2162743"/>
            <a:ext cx="6178164" cy="3798286"/>
          </a:xfrm>
          <a:prstGeom prst="rect">
            <a:avLst/>
          </a:prstGeom>
        </p:spPr>
      </p:pic>
      <p:sp>
        <p:nvSpPr>
          <p:cNvPr id="5" name="Rectangle: Rounded Corners 4">
            <a:extLst>
              <a:ext uri="{FF2B5EF4-FFF2-40B4-BE49-F238E27FC236}">
                <a16:creationId xmlns:a16="http://schemas.microsoft.com/office/drawing/2014/main" id="{FB4D1526-4B61-3EB2-8C89-705CDDD24C2B}"/>
              </a:ext>
            </a:extLst>
          </p:cNvPr>
          <p:cNvSpPr/>
          <p:nvPr/>
        </p:nvSpPr>
        <p:spPr>
          <a:xfrm>
            <a:off x="455827" y="1762097"/>
            <a:ext cx="3623191" cy="4422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2060"/>
                </a:solidFill>
                <a:hlinkClick r:id="rId4"/>
              </a:rPr>
              <a:t>See </a:t>
            </a:r>
            <a:r>
              <a:rPr lang="en-US" b="1" dirty="0">
                <a:solidFill>
                  <a:srgbClr val="002060"/>
                </a:solidFill>
                <a:hlinkClick r:id="rId4"/>
              </a:rPr>
              <a:t>Map of School Teams</a:t>
            </a:r>
            <a:endParaRPr lang="en-US" b="1" dirty="0">
              <a:solidFill>
                <a:srgbClr val="002060"/>
              </a:solidFill>
            </a:endParaRPr>
          </a:p>
        </p:txBody>
      </p:sp>
      <p:pic>
        <p:nvPicPr>
          <p:cNvPr id="6" name="Graphic 5" descr="Link with solid fill">
            <a:extLst>
              <a:ext uri="{FF2B5EF4-FFF2-40B4-BE49-F238E27FC236}">
                <a16:creationId xmlns:a16="http://schemas.microsoft.com/office/drawing/2014/main" id="{B9FB6F4D-E880-5857-A89C-5A0E3A3B65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3281" y="1775297"/>
            <a:ext cx="387446" cy="387446"/>
          </a:xfrm>
          <a:prstGeom prst="rect">
            <a:avLst/>
          </a:prstGeom>
        </p:spPr>
      </p:pic>
      <p:pic>
        <p:nvPicPr>
          <p:cNvPr id="2" name="Picture 1">
            <a:extLst>
              <a:ext uri="{FF2B5EF4-FFF2-40B4-BE49-F238E27FC236}">
                <a16:creationId xmlns:a16="http://schemas.microsoft.com/office/drawing/2014/main" id="{F658E223-3571-3AEE-0138-2D5A90658027}"/>
              </a:ext>
            </a:extLst>
          </p:cNvPr>
          <p:cNvPicPr>
            <a:picLocks noChangeAspect="1"/>
          </p:cNvPicPr>
          <p:nvPr/>
        </p:nvPicPr>
        <p:blipFill>
          <a:blip r:embed="rId7"/>
          <a:stretch>
            <a:fillRect/>
          </a:stretch>
        </p:blipFill>
        <p:spPr>
          <a:xfrm>
            <a:off x="308413" y="6170673"/>
            <a:ext cx="546257" cy="253800"/>
          </a:xfrm>
          <a:prstGeom prst="rect">
            <a:avLst/>
          </a:prstGeom>
        </p:spPr>
      </p:pic>
      <p:sp>
        <p:nvSpPr>
          <p:cNvPr id="7" name="Arrow: Pentagon 6">
            <a:extLst>
              <a:ext uri="{FF2B5EF4-FFF2-40B4-BE49-F238E27FC236}">
                <a16:creationId xmlns:a16="http://schemas.microsoft.com/office/drawing/2014/main" id="{11ED8DA5-330E-8FA9-434F-2F259248B3EC}"/>
              </a:ext>
            </a:extLst>
          </p:cNvPr>
          <p:cNvSpPr/>
          <p:nvPr/>
        </p:nvSpPr>
        <p:spPr>
          <a:xfrm>
            <a:off x="149065" y="5618318"/>
            <a:ext cx="4728117" cy="868189"/>
          </a:xfrm>
          <a:prstGeom prst="homePlate">
            <a:avLst/>
          </a:prstGeom>
          <a:ln w="76200"/>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b="1" dirty="0">
                <a:solidFill>
                  <a:srgbClr val="002060"/>
                </a:solidFill>
                <a:latin typeface="Calibri" panose="020F0502020204030204" pitchFamily="34" charset="0"/>
                <a:cs typeface="Calibri" panose="020F0502020204030204" pitchFamily="34" charset="0"/>
              </a:rPr>
              <a:t>Do you have a list of every school team?</a:t>
            </a:r>
          </a:p>
        </p:txBody>
      </p:sp>
    </p:spTree>
    <p:extLst>
      <p:ext uri="{BB962C8B-B14F-4D97-AF65-F5344CB8AC3E}">
        <p14:creationId xmlns:p14="http://schemas.microsoft.com/office/powerpoint/2010/main" val="419120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4EBC1C-DAC9-BE31-BBA7-3A7E510F314D}"/>
              </a:ext>
            </a:extLst>
          </p:cNvPr>
          <p:cNvSpPr txBox="1">
            <a:spLocks/>
          </p:cNvSpPr>
          <p:nvPr/>
        </p:nvSpPr>
        <p:spPr>
          <a:xfrm>
            <a:off x="228600" y="91722"/>
            <a:ext cx="8686800" cy="873478"/>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a:solidFill>
                  <a:schemeClr val="bg1"/>
                </a:solidFill>
                <a:latin typeface="Calibri" panose="020F0502020204030204" pitchFamily="34" charset="0"/>
                <a:cs typeface="Calibri" panose="020F0502020204030204" pitchFamily="34" charset="0"/>
              </a:rPr>
              <a:t>Students Grades 5-12</a:t>
            </a:r>
          </a:p>
          <a:p>
            <a:pPr algn="ctr"/>
            <a:r>
              <a:rPr lang="en-US" sz="3200" b="1">
                <a:solidFill>
                  <a:schemeClr val="bg1"/>
                </a:solidFill>
                <a:latin typeface="Calibri" panose="020F0502020204030204" pitchFamily="34" charset="0"/>
                <a:cs typeface="Calibri" panose="020F0502020204030204" pitchFamily="34" charset="0"/>
              </a:rPr>
              <a:t>5+ Years Chronically Absent</a:t>
            </a:r>
          </a:p>
        </p:txBody>
      </p:sp>
      <p:sp>
        <p:nvSpPr>
          <p:cNvPr id="3" name="Slide Number Placeholder 2">
            <a:extLst>
              <a:ext uri="{FF2B5EF4-FFF2-40B4-BE49-F238E27FC236}">
                <a16:creationId xmlns:a16="http://schemas.microsoft.com/office/drawing/2014/main" id="{A2A4E43B-2ADB-CE6A-2D6E-851C54004C2A}"/>
              </a:ext>
            </a:extLst>
          </p:cNvPr>
          <p:cNvSpPr>
            <a:spLocks noGrp="1"/>
          </p:cNvSpPr>
          <p:nvPr>
            <p:ph type="sldNum" idx="12"/>
          </p:nvPr>
        </p:nvSpPr>
        <p:spPr/>
        <p:txBody>
          <a:bodyPr/>
          <a:lstStyle/>
          <a:p>
            <a:fld id="{00000000-1234-1234-1234-123412341234}" type="slidenum">
              <a:rPr lang="en-US" smtClean="0"/>
              <a:pPr/>
              <a:t>20</a:t>
            </a:fld>
            <a:endParaRPr lang="en-US"/>
          </a:p>
        </p:txBody>
      </p:sp>
      <p:sp>
        <p:nvSpPr>
          <p:cNvPr id="6" name="TextBox 5">
            <a:extLst>
              <a:ext uri="{FF2B5EF4-FFF2-40B4-BE49-F238E27FC236}">
                <a16:creationId xmlns:a16="http://schemas.microsoft.com/office/drawing/2014/main" id="{AF74D536-C23A-A5F8-F4AD-9339E33E238E}"/>
              </a:ext>
            </a:extLst>
          </p:cNvPr>
          <p:cNvSpPr txBox="1"/>
          <p:nvPr/>
        </p:nvSpPr>
        <p:spPr>
          <a:xfrm>
            <a:off x="384717" y="1199600"/>
            <a:ext cx="8374566" cy="461665"/>
          </a:xfrm>
          <a:prstGeom prst="rect">
            <a:avLst/>
          </a:prstGeom>
          <a:solidFill>
            <a:srgbClr val="002060"/>
          </a:solidFill>
        </p:spPr>
        <p:txBody>
          <a:bodyPr wrap="square" rtlCol="0">
            <a:spAutoFit/>
          </a:bodyPr>
          <a:lstStyle/>
          <a:p>
            <a:pPr algn="ctr"/>
            <a:r>
              <a:rPr lang="en-US" sz="2400" b="1">
                <a:solidFill>
                  <a:schemeClr val="bg1"/>
                </a:solidFill>
                <a:latin typeface="Calibri" panose="020F0502020204030204" pitchFamily="34" charset="0"/>
                <a:cs typeface="Calibri" panose="020F0502020204030204" pitchFamily="34" charset="0"/>
              </a:rPr>
              <a:t>By Subgroups</a:t>
            </a:r>
          </a:p>
        </p:txBody>
      </p:sp>
      <p:graphicFrame>
        <p:nvGraphicFramePr>
          <p:cNvPr id="5" name="Chart 4">
            <a:extLst>
              <a:ext uri="{FF2B5EF4-FFF2-40B4-BE49-F238E27FC236}">
                <a16:creationId xmlns:a16="http://schemas.microsoft.com/office/drawing/2014/main" id="{348C6E33-D86B-2E90-1604-7CFF8042E5F5}"/>
              </a:ext>
            </a:extLst>
          </p:cNvPr>
          <p:cNvGraphicFramePr>
            <a:graphicFrameLocks/>
          </p:cNvGraphicFramePr>
          <p:nvPr/>
        </p:nvGraphicFramePr>
        <p:xfrm>
          <a:off x="228600" y="2337730"/>
          <a:ext cx="5524334" cy="361415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a:extLst>
              <a:ext uri="{FF2B5EF4-FFF2-40B4-BE49-F238E27FC236}">
                <a16:creationId xmlns:a16="http://schemas.microsoft.com/office/drawing/2014/main" id="{05B0F09E-4498-6C69-EB4D-5342CC86A898}"/>
              </a:ext>
            </a:extLst>
          </p:cNvPr>
          <p:cNvGrpSpPr/>
          <p:nvPr/>
        </p:nvGrpSpPr>
        <p:grpSpPr>
          <a:xfrm>
            <a:off x="5620240" y="1959039"/>
            <a:ext cx="3139043" cy="3620025"/>
            <a:chOff x="5620240" y="1959039"/>
            <a:chExt cx="3139043" cy="3620025"/>
          </a:xfrm>
        </p:grpSpPr>
        <p:graphicFrame>
          <p:nvGraphicFramePr>
            <p:cNvPr id="7" name="Chart 6">
              <a:extLst>
                <a:ext uri="{FF2B5EF4-FFF2-40B4-BE49-F238E27FC236}">
                  <a16:creationId xmlns:a16="http://schemas.microsoft.com/office/drawing/2014/main" id="{DCFB6D46-9B01-9979-FAA4-D7CFBACF1E6E}"/>
                </a:ext>
              </a:extLst>
            </p:cNvPr>
            <p:cNvGraphicFramePr>
              <a:graphicFrameLocks/>
            </p:cNvGraphicFramePr>
            <p:nvPr/>
          </p:nvGraphicFramePr>
          <p:xfrm>
            <a:off x="5620240" y="3315854"/>
            <a:ext cx="3139043" cy="2263210"/>
          </p:xfrm>
          <a:graphic>
            <a:graphicData uri="http://schemas.openxmlformats.org/drawingml/2006/chart">
              <c:chart xmlns:c="http://schemas.openxmlformats.org/drawingml/2006/chart" xmlns:r="http://schemas.openxmlformats.org/officeDocument/2006/relationships" r:id="rId4"/>
            </a:graphicData>
          </a:graphic>
        </p:graphicFrame>
        <p:sp>
          <p:nvSpPr>
            <p:cNvPr id="8" name="Speech Bubble: Rectangle with Corners Rounded 7">
              <a:extLst>
                <a:ext uri="{FF2B5EF4-FFF2-40B4-BE49-F238E27FC236}">
                  <a16:creationId xmlns:a16="http://schemas.microsoft.com/office/drawing/2014/main" id="{8C38F10D-1FFF-BC9D-6AF4-8DD8356FE657}"/>
                </a:ext>
              </a:extLst>
            </p:cNvPr>
            <p:cNvSpPr/>
            <p:nvPr/>
          </p:nvSpPr>
          <p:spPr>
            <a:xfrm>
              <a:off x="5975927" y="1959039"/>
              <a:ext cx="2706255" cy="987361"/>
            </a:xfrm>
            <a:prstGeom prst="wedgeRoundRectCallou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en-US" b="1"/>
                <a:t>There are 4,202 students in grades 5-12 that have been chronically absent for 5+ years. They are:</a:t>
              </a:r>
            </a:p>
          </p:txBody>
        </p:sp>
      </p:grpSp>
      <p:cxnSp>
        <p:nvCxnSpPr>
          <p:cNvPr id="9" name="Straight Connector 8">
            <a:extLst>
              <a:ext uri="{FF2B5EF4-FFF2-40B4-BE49-F238E27FC236}">
                <a16:creationId xmlns:a16="http://schemas.microsoft.com/office/drawing/2014/main" id="{D248D668-905B-4E9B-907E-42ABABEF2C14}"/>
              </a:ext>
            </a:extLst>
          </p:cNvPr>
          <p:cNvCxnSpPr/>
          <p:nvPr/>
        </p:nvCxnSpPr>
        <p:spPr>
          <a:xfrm>
            <a:off x="5486664" y="2180976"/>
            <a:ext cx="0" cy="32512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E74B4B2-511E-F9C9-151B-B368AFDFB2C4}"/>
              </a:ext>
            </a:extLst>
          </p:cNvPr>
          <p:cNvSpPr txBox="1"/>
          <p:nvPr/>
        </p:nvSpPr>
        <p:spPr>
          <a:xfrm>
            <a:off x="0" y="1959039"/>
            <a:ext cx="4572000" cy="307777"/>
          </a:xfrm>
          <a:prstGeom prst="rect">
            <a:avLst/>
          </a:prstGeom>
          <a:noFill/>
        </p:spPr>
        <p:txBody>
          <a:bodyPr wrap="square">
            <a:spAutoFit/>
          </a:bodyPr>
          <a:lstStyle/>
          <a:p>
            <a:pPr algn="ctr"/>
            <a:r>
              <a:rPr lang="en-US" b="1">
                <a:solidFill>
                  <a:srgbClr val="002060"/>
                </a:solidFill>
                <a:latin typeface="Calibri" panose="020F0502020204030204" pitchFamily="34" charset="0"/>
                <a:cs typeface="Calibri" panose="020F0502020204030204" pitchFamily="34" charset="0"/>
              </a:rPr>
              <a:t>All students in grades 5 through 12 break down by: </a:t>
            </a:r>
          </a:p>
        </p:txBody>
      </p:sp>
      <p:sp>
        <p:nvSpPr>
          <p:cNvPr id="2" name="TextBox 1">
            <a:extLst>
              <a:ext uri="{FF2B5EF4-FFF2-40B4-BE49-F238E27FC236}">
                <a16:creationId xmlns:a16="http://schemas.microsoft.com/office/drawing/2014/main" id="{D3C44174-5598-6D9F-E6BD-397442556997}"/>
              </a:ext>
            </a:extLst>
          </p:cNvPr>
          <p:cNvSpPr txBox="1"/>
          <p:nvPr/>
        </p:nvSpPr>
        <p:spPr>
          <a:xfrm>
            <a:off x="6967498" y="5433198"/>
            <a:ext cx="1780263" cy="646331"/>
          </a:xfrm>
          <a:prstGeom prst="rect">
            <a:avLst/>
          </a:prstGeom>
          <a:noFill/>
        </p:spPr>
        <p:txBody>
          <a:bodyPr wrap="square" rtlCol="0">
            <a:spAutoFit/>
          </a:bodyPr>
          <a:lstStyle/>
          <a:p>
            <a:pPr algn="ctr"/>
            <a:r>
              <a:rPr lang="en-US" sz="3600">
                <a:ln>
                  <a:solidFill>
                    <a:srgbClr val="002060"/>
                  </a:solidFill>
                </a:ln>
                <a:solidFill>
                  <a:schemeClr val="accent1">
                    <a:lumMod val="75000"/>
                  </a:schemeClr>
                </a:solidFill>
                <a:latin typeface="Calibri" panose="020F0502020204030204" pitchFamily="34" charset="0"/>
                <a:cs typeface="Calibri" panose="020F0502020204030204" pitchFamily="34" charset="0"/>
              </a:rPr>
              <a:t>5+ years</a:t>
            </a:r>
          </a:p>
        </p:txBody>
      </p:sp>
    </p:spTree>
    <p:extLst>
      <p:ext uri="{BB962C8B-B14F-4D97-AF65-F5344CB8AC3E}">
        <p14:creationId xmlns:p14="http://schemas.microsoft.com/office/powerpoint/2010/main" val="104204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4F15F7-1960-C645-9929-636CA336E51A}"/>
              </a:ext>
            </a:extLst>
          </p:cNvPr>
          <p:cNvSpPr>
            <a:spLocks noGrp="1"/>
          </p:cNvSpPr>
          <p:nvPr>
            <p:ph type="sldNum" idx="12"/>
          </p:nvPr>
        </p:nvSpPr>
        <p:spPr>
          <a:xfrm>
            <a:off x="7170345" y="6170673"/>
            <a:ext cx="559971" cy="338400"/>
          </a:xfrm>
        </p:spPr>
        <p:txBody>
          <a:bodyPr/>
          <a:lstStyle/>
          <a:p>
            <a:fld id="{00000000-1234-1234-1234-123412341234}" type="slidenum">
              <a:rPr lang="en-US" smtClean="0"/>
              <a:pPr/>
              <a:t>21</a:t>
            </a:fld>
            <a:endParaRPr lang="en-US"/>
          </a:p>
        </p:txBody>
      </p:sp>
      <p:sp>
        <p:nvSpPr>
          <p:cNvPr id="9" name="Title 1">
            <a:extLst>
              <a:ext uri="{FF2B5EF4-FFF2-40B4-BE49-F238E27FC236}">
                <a16:creationId xmlns:a16="http://schemas.microsoft.com/office/drawing/2014/main" id="{63CCADE6-5D1A-3B24-EA1E-60CDF433F34A}"/>
              </a:ext>
            </a:extLst>
          </p:cNvPr>
          <p:cNvSpPr txBox="1">
            <a:spLocks/>
          </p:cNvSpPr>
          <p:nvPr/>
        </p:nvSpPr>
        <p:spPr>
          <a:xfrm>
            <a:off x="228600" y="46495"/>
            <a:ext cx="8686800" cy="873478"/>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a:solidFill>
                  <a:schemeClr val="bg1"/>
                </a:solidFill>
                <a:latin typeface="Calibri" panose="020F0502020204030204" pitchFamily="34" charset="0"/>
                <a:cs typeface="Calibri" panose="020F0502020204030204" pitchFamily="34" charset="0"/>
              </a:rPr>
              <a:t>A School’s Analysis of Students Who Have </a:t>
            </a:r>
          </a:p>
          <a:p>
            <a:pPr algn="ctr"/>
            <a:r>
              <a:rPr lang="en-US" sz="3200" b="1">
                <a:solidFill>
                  <a:schemeClr val="bg1"/>
                </a:solidFill>
                <a:latin typeface="Calibri"/>
                <a:cs typeface="Calibri"/>
              </a:rPr>
              <a:t>5+ Years of Chronic Absenteeism</a:t>
            </a:r>
          </a:p>
        </p:txBody>
      </p:sp>
      <p:graphicFrame>
        <p:nvGraphicFramePr>
          <p:cNvPr id="2" name="Diagram 1">
            <a:extLst>
              <a:ext uri="{FF2B5EF4-FFF2-40B4-BE49-F238E27FC236}">
                <a16:creationId xmlns:a16="http://schemas.microsoft.com/office/drawing/2014/main" id="{8EF96362-825C-8BEE-D61F-56871DD98597}"/>
              </a:ext>
            </a:extLst>
          </p:cNvPr>
          <p:cNvGraphicFramePr/>
          <p:nvPr/>
        </p:nvGraphicFramePr>
        <p:xfrm>
          <a:off x="660400" y="1246909"/>
          <a:ext cx="8039525" cy="4256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47A59230-71E9-7563-429F-635A0A081C3A}"/>
              </a:ext>
            </a:extLst>
          </p:cNvPr>
          <p:cNvSpPr txBox="1"/>
          <p:nvPr/>
        </p:nvSpPr>
        <p:spPr>
          <a:xfrm>
            <a:off x="1392382" y="5773767"/>
            <a:ext cx="7523018" cy="261610"/>
          </a:xfrm>
          <a:prstGeom prst="rect">
            <a:avLst/>
          </a:prstGeom>
          <a:noFill/>
        </p:spPr>
        <p:txBody>
          <a:bodyPr wrap="square">
            <a:spAutoFit/>
          </a:bodyPr>
          <a:lstStyle/>
          <a:p>
            <a:r>
              <a:rPr lang="en-US" sz="1100" b="0" i="1" u="none" strike="noStrike">
                <a:solidFill>
                  <a:srgbClr val="002060"/>
                </a:solidFill>
                <a:effectLst/>
                <a:latin typeface="Calibri" panose="020F0502020204030204" pitchFamily="34" charset="0"/>
              </a:rPr>
              <a:t>https://www.attendanceworks.org/chronic-absence/addressing-chronic-absence/monitoring-attendance-in-distance-learning/</a:t>
            </a:r>
            <a:r>
              <a:rPr lang="en-US" sz="1100" b="0" i="0">
                <a:solidFill>
                  <a:srgbClr val="002060"/>
                </a:solidFill>
                <a:effectLst/>
                <a:latin typeface="Calibri" panose="020F0502020204030204" pitchFamily="34" charset="0"/>
              </a:rPr>
              <a:t>​</a:t>
            </a:r>
            <a:endParaRPr lang="en-US" sz="1100">
              <a:solidFill>
                <a:srgbClr val="002060"/>
              </a:solidFill>
            </a:endParaRPr>
          </a:p>
        </p:txBody>
      </p:sp>
      <p:pic>
        <p:nvPicPr>
          <p:cNvPr id="14" name="Picture 13" descr="Attendance Works">
            <a:extLst>
              <a:ext uri="{FF2B5EF4-FFF2-40B4-BE49-F238E27FC236}">
                <a16:creationId xmlns:a16="http://schemas.microsoft.com/office/drawing/2014/main" id="{17903002-1AA6-3596-122B-562EBDD20403}"/>
              </a:ext>
            </a:extLst>
          </p:cNvPr>
          <p:cNvPicPr>
            <a:picLocks noChangeAspect="1"/>
          </p:cNvPicPr>
          <p:nvPr/>
        </p:nvPicPr>
        <p:blipFill>
          <a:blip r:embed="rId8"/>
          <a:stretch>
            <a:fillRect/>
          </a:stretch>
        </p:blipFill>
        <p:spPr>
          <a:xfrm>
            <a:off x="444075" y="5638472"/>
            <a:ext cx="804602" cy="376046"/>
          </a:xfrm>
          <a:prstGeom prst="rect">
            <a:avLst/>
          </a:prstGeom>
        </p:spPr>
      </p:pic>
      <p:sp>
        <p:nvSpPr>
          <p:cNvPr id="4" name="TextBox 3">
            <a:extLst>
              <a:ext uri="{FF2B5EF4-FFF2-40B4-BE49-F238E27FC236}">
                <a16:creationId xmlns:a16="http://schemas.microsoft.com/office/drawing/2014/main" id="{7381E893-8B49-078F-C344-70A6EA7EA240}"/>
              </a:ext>
            </a:extLst>
          </p:cNvPr>
          <p:cNvSpPr txBox="1"/>
          <p:nvPr/>
        </p:nvSpPr>
        <p:spPr>
          <a:xfrm>
            <a:off x="2968877" y="1235791"/>
            <a:ext cx="4701615" cy="1200329"/>
          </a:xfrm>
          <a:prstGeom prst="rect">
            <a:avLst/>
          </a:prstGeom>
          <a:solidFill>
            <a:schemeClr val="accent1">
              <a:lumMod val="40000"/>
              <a:lumOff val="60000"/>
            </a:schemeClr>
          </a:solidFill>
        </p:spPr>
        <p:txBody>
          <a:bodyPr wrap="square" rtlCol="0">
            <a:spAutoFit/>
          </a:bodyPr>
          <a:lstStyle/>
          <a:p>
            <a:pPr algn="ctr"/>
            <a:r>
              <a:rPr lang="en-US" sz="1800" b="1">
                <a:solidFill>
                  <a:srgbClr val="002060"/>
                </a:solidFill>
                <a:latin typeface="Calibri" panose="020F0502020204030204" pitchFamily="34" charset="0"/>
                <a:cs typeface="Calibri" panose="020F0502020204030204" pitchFamily="34" charset="0"/>
              </a:rPr>
              <a:t>What are the reasons that the students are absent? And how can we prioritize our interventions for each student?</a:t>
            </a:r>
          </a:p>
          <a:p>
            <a:pPr algn="ctr"/>
            <a:endParaRPr lang="en-US" sz="1800" b="1">
              <a:solidFill>
                <a:srgbClr val="00206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25D7C531-8411-FFE8-019A-3D0EA2FEFA9A}"/>
              </a:ext>
            </a:extLst>
          </p:cNvPr>
          <p:cNvSpPr txBox="1"/>
          <p:nvPr/>
        </p:nvSpPr>
        <p:spPr>
          <a:xfrm>
            <a:off x="3129216" y="2786385"/>
            <a:ext cx="4541276" cy="1200329"/>
          </a:xfrm>
          <a:prstGeom prst="rect">
            <a:avLst/>
          </a:prstGeom>
          <a:solidFill>
            <a:schemeClr val="accent1">
              <a:lumMod val="40000"/>
              <a:lumOff val="60000"/>
            </a:schemeClr>
          </a:solidFill>
        </p:spPr>
        <p:txBody>
          <a:bodyPr wrap="square" lIns="91440" tIns="45720" rIns="91440" bIns="45720" rtlCol="0" anchor="t">
            <a:spAutoFit/>
          </a:bodyPr>
          <a:lstStyle/>
          <a:p>
            <a:pPr algn="ctr"/>
            <a:r>
              <a:rPr lang="en-US" sz="1800" b="1">
                <a:solidFill>
                  <a:srgbClr val="002060"/>
                </a:solidFill>
                <a:latin typeface="Calibri"/>
                <a:cs typeface="Calibri"/>
              </a:rPr>
              <a:t>Have the multiple years of chronic absenteeism impacted their achievement?</a:t>
            </a:r>
          </a:p>
          <a:p>
            <a:pPr algn="ctr"/>
            <a:endParaRPr lang="en-US" sz="1800" b="1">
              <a:solidFill>
                <a:srgbClr val="002060"/>
              </a:solidFill>
              <a:latin typeface="Calibri"/>
              <a:cs typeface="Calibri"/>
            </a:endParaRPr>
          </a:p>
          <a:p>
            <a:pPr algn="ctr"/>
            <a:endParaRPr lang="en-US" sz="1800" b="1">
              <a:solidFill>
                <a:srgbClr val="002060"/>
              </a:solidFill>
              <a:latin typeface="Calibri"/>
              <a:cs typeface="Calibri"/>
            </a:endParaRPr>
          </a:p>
        </p:txBody>
      </p:sp>
      <p:sp>
        <p:nvSpPr>
          <p:cNvPr id="6" name="TextBox 5">
            <a:extLst>
              <a:ext uri="{FF2B5EF4-FFF2-40B4-BE49-F238E27FC236}">
                <a16:creationId xmlns:a16="http://schemas.microsoft.com/office/drawing/2014/main" id="{1CABC87A-0FD4-1EE2-18F7-C509FAA04E61}"/>
              </a:ext>
            </a:extLst>
          </p:cNvPr>
          <p:cNvSpPr txBox="1"/>
          <p:nvPr/>
        </p:nvSpPr>
        <p:spPr>
          <a:xfrm>
            <a:off x="3078958" y="4302532"/>
            <a:ext cx="4651358" cy="1200329"/>
          </a:xfrm>
          <a:prstGeom prst="rect">
            <a:avLst/>
          </a:prstGeom>
          <a:solidFill>
            <a:schemeClr val="accent1">
              <a:lumMod val="40000"/>
              <a:lumOff val="60000"/>
            </a:schemeClr>
          </a:solidFill>
        </p:spPr>
        <p:txBody>
          <a:bodyPr wrap="square" lIns="91440" tIns="45720" rIns="91440" bIns="45720" rtlCol="0" anchor="t">
            <a:spAutoFit/>
          </a:bodyPr>
          <a:lstStyle/>
          <a:p>
            <a:pPr algn="ctr"/>
            <a:r>
              <a:rPr lang="en-US" sz="1800" b="1">
                <a:solidFill>
                  <a:srgbClr val="002060"/>
                </a:solidFill>
                <a:latin typeface="Calibri"/>
                <a:cs typeface="Calibri"/>
              </a:rPr>
              <a:t>Have any patterns or trends been identified when reviewing the reasons these students are absent? What investments are needed to support them?</a:t>
            </a:r>
          </a:p>
        </p:txBody>
      </p:sp>
    </p:spTree>
    <p:extLst>
      <p:ext uri="{BB962C8B-B14F-4D97-AF65-F5344CB8AC3E}">
        <p14:creationId xmlns:p14="http://schemas.microsoft.com/office/powerpoint/2010/main" val="49167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A4E43B-2ADB-CE6A-2D6E-851C54004C2A}"/>
              </a:ext>
            </a:extLst>
          </p:cNvPr>
          <p:cNvSpPr>
            <a:spLocks noGrp="1"/>
          </p:cNvSpPr>
          <p:nvPr>
            <p:ph type="sldNum" idx="12"/>
          </p:nvPr>
        </p:nvSpPr>
        <p:spPr>
          <a:xfrm>
            <a:off x="7167419" y="6170673"/>
            <a:ext cx="562898" cy="338400"/>
          </a:xfrm>
        </p:spPr>
        <p:txBody>
          <a:bodyPr/>
          <a:lstStyle/>
          <a:p>
            <a:fld id="{00000000-1234-1234-1234-123412341234}" type="slidenum">
              <a:rPr lang="en-US" smtClean="0"/>
              <a:pPr/>
              <a:t>22</a:t>
            </a:fld>
            <a:endParaRPr lang="en-US"/>
          </a:p>
        </p:txBody>
      </p:sp>
      <p:sp>
        <p:nvSpPr>
          <p:cNvPr id="6" name="TextBox 5">
            <a:extLst>
              <a:ext uri="{FF2B5EF4-FFF2-40B4-BE49-F238E27FC236}">
                <a16:creationId xmlns:a16="http://schemas.microsoft.com/office/drawing/2014/main" id="{AF74D536-C23A-A5F8-F4AD-9339E33E238E}"/>
              </a:ext>
            </a:extLst>
          </p:cNvPr>
          <p:cNvSpPr txBox="1"/>
          <p:nvPr/>
        </p:nvSpPr>
        <p:spPr>
          <a:xfrm>
            <a:off x="326979" y="1066841"/>
            <a:ext cx="8686800" cy="338554"/>
          </a:xfrm>
          <a:prstGeom prst="rect">
            <a:avLst/>
          </a:prstGeom>
          <a:solidFill>
            <a:srgbClr val="002060"/>
          </a:solidFill>
        </p:spPr>
        <p:txBody>
          <a:bodyPr wrap="square" lIns="91440" tIns="45720" rIns="91440" bIns="45720" rtlCol="0" anchor="t">
            <a:spAutoFit/>
          </a:bodyPr>
          <a:lstStyle/>
          <a:p>
            <a:pPr algn="ctr"/>
            <a:r>
              <a:rPr lang="en-US" sz="1600" b="1">
                <a:solidFill>
                  <a:srgbClr val="CCFF99"/>
                </a:solidFill>
                <a:latin typeface="Calibri"/>
                <a:cs typeface="Calibri"/>
              </a:rPr>
              <a:t>Determining the Underlying Issues for Students 5+ Years Chronically Absent</a:t>
            </a:r>
            <a:endParaRPr lang="en-US" sz="1600" b="1">
              <a:solidFill>
                <a:srgbClr val="CCFF99"/>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9B32F46E-13CB-F357-6ADB-362A603AE095}"/>
              </a:ext>
            </a:extLst>
          </p:cNvPr>
          <p:cNvSpPr/>
          <p:nvPr/>
        </p:nvSpPr>
        <p:spPr>
          <a:xfrm>
            <a:off x="401408" y="1640167"/>
            <a:ext cx="2238978" cy="1366363"/>
          </a:xfrm>
          <a:prstGeom prst="rect">
            <a:avLst/>
          </a:prstGeom>
          <a:solidFill>
            <a:schemeClr val="accent3">
              <a:lumMod val="40000"/>
              <a:lumOff val="6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Calibri" panose="020F0502020204030204" pitchFamily="34" charset="0"/>
                <a:cs typeface="Calibri" panose="020F0502020204030204" pitchFamily="34" charset="0"/>
              </a:rPr>
              <a:t>Young Woods</a:t>
            </a:r>
          </a:p>
          <a:p>
            <a:pPr algn="ctr"/>
            <a:r>
              <a:rPr lang="en-US" sz="2400" b="1">
                <a:solidFill>
                  <a:srgbClr val="002060"/>
                </a:solidFill>
                <a:latin typeface="Calibri" panose="020F0502020204030204" pitchFamily="34" charset="0"/>
                <a:cs typeface="Calibri" panose="020F0502020204030204" pitchFamily="34" charset="0"/>
              </a:rPr>
              <a:t>Elementary School</a:t>
            </a:r>
          </a:p>
        </p:txBody>
      </p:sp>
      <p:sp>
        <p:nvSpPr>
          <p:cNvPr id="5" name="Title 1">
            <a:extLst>
              <a:ext uri="{FF2B5EF4-FFF2-40B4-BE49-F238E27FC236}">
                <a16:creationId xmlns:a16="http://schemas.microsoft.com/office/drawing/2014/main" id="{3FA71E2B-DD83-BBC6-390A-82926045B035}"/>
              </a:ext>
            </a:extLst>
          </p:cNvPr>
          <p:cNvSpPr txBox="1">
            <a:spLocks/>
          </p:cNvSpPr>
          <p:nvPr/>
        </p:nvSpPr>
        <p:spPr>
          <a:xfrm>
            <a:off x="3948" y="27269"/>
            <a:ext cx="9009831" cy="769766"/>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800" b="1">
                <a:solidFill>
                  <a:schemeClr val="bg1"/>
                </a:solidFill>
                <a:latin typeface="Calibri" panose="020F0502020204030204" pitchFamily="34" charset="0"/>
                <a:cs typeface="Calibri" panose="020F0502020204030204" pitchFamily="34" charset="0"/>
              </a:rPr>
              <a:t>A School’s Analysis of Students Who Are</a:t>
            </a:r>
          </a:p>
          <a:p>
            <a:pPr algn="ctr"/>
            <a:r>
              <a:rPr lang="en-US" sz="2800" b="1">
                <a:solidFill>
                  <a:schemeClr val="bg1"/>
                </a:solidFill>
                <a:latin typeface="Calibri" panose="020F0502020204030204" pitchFamily="34" charset="0"/>
                <a:cs typeface="Calibri" panose="020F0502020204030204" pitchFamily="34" charset="0"/>
              </a:rPr>
              <a:t>5+ Years Chronically Absent</a:t>
            </a:r>
          </a:p>
        </p:txBody>
      </p:sp>
      <p:pic>
        <p:nvPicPr>
          <p:cNvPr id="7" name="Picture 6" descr="A white board with writing on it&#10;&#10;Description automatically generated">
            <a:extLst>
              <a:ext uri="{FF2B5EF4-FFF2-40B4-BE49-F238E27FC236}">
                <a16:creationId xmlns:a16="http://schemas.microsoft.com/office/drawing/2014/main" id="{C6920800-EC99-B1E0-235B-9901E2F20F60}"/>
              </a:ext>
            </a:extLst>
          </p:cNvPr>
          <p:cNvPicPr>
            <a:picLocks noChangeAspect="1"/>
          </p:cNvPicPr>
          <p:nvPr/>
        </p:nvPicPr>
        <p:blipFill rotWithShape="1">
          <a:blip r:embed="rId3"/>
          <a:srcRect l="3752" t="3626" r="12410" b="2786"/>
          <a:stretch/>
        </p:blipFill>
        <p:spPr>
          <a:xfrm rot="5400000">
            <a:off x="3849370" y="1786246"/>
            <a:ext cx="4586583" cy="3909689"/>
          </a:xfrm>
          <a:prstGeom prst="rect">
            <a:avLst/>
          </a:prstGeom>
        </p:spPr>
      </p:pic>
      <p:sp>
        <p:nvSpPr>
          <p:cNvPr id="8" name="Rectangle: Rounded Corners 7">
            <a:extLst>
              <a:ext uri="{FF2B5EF4-FFF2-40B4-BE49-F238E27FC236}">
                <a16:creationId xmlns:a16="http://schemas.microsoft.com/office/drawing/2014/main" id="{3B4EF158-EBB0-DEB6-2247-144673FF2CD4}"/>
              </a:ext>
            </a:extLst>
          </p:cNvPr>
          <p:cNvSpPr/>
          <p:nvPr/>
        </p:nvSpPr>
        <p:spPr>
          <a:xfrm>
            <a:off x="4113348" y="1405395"/>
            <a:ext cx="981249" cy="59552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9023B03-CCB9-710A-D76C-16554500F3E6}"/>
              </a:ext>
            </a:extLst>
          </p:cNvPr>
          <p:cNvSpPr txBox="1"/>
          <p:nvPr/>
        </p:nvSpPr>
        <p:spPr>
          <a:xfrm>
            <a:off x="401408" y="3648173"/>
            <a:ext cx="3685663" cy="1569660"/>
          </a:xfrm>
          <a:prstGeom prst="rect">
            <a:avLst/>
          </a:prstGeom>
          <a:noFill/>
        </p:spPr>
        <p:txBody>
          <a:bodyPr wrap="square">
            <a:spAutoFit/>
          </a:bodyPr>
          <a:lstStyle/>
          <a:p>
            <a:r>
              <a:rPr lang="en-US" sz="1600">
                <a:solidFill>
                  <a:srgbClr val="002060"/>
                </a:solidFill>
                <a:latin typeface="Calibri" panose="020F0502020204030204" pitchFamily="34" charset="0"/>
                <a:cs typeface="Calibri" panose="020F0502020204030204" pitchFamily="34" charset="0"/>
              </a:rPr>
              <a:t>SIT = school improvement team</a:t>
            </a:r>
          </a:p>
          <a:p>
            <a:r>
              <a:rPr lang="en-US" sz="1600">
                <a:solidFill>
                  <a:srgbClr val="002060"/>
                </a:solidFill>
                <a:latin typeface="Calibri" panose="020F0502020204030204" pitchFamily="34" charset="0"/>
                <a:cs typeface="Calibri" panose="020F0502020204030204" pitchFamily="34" charset="0"/>
              </a:rPr>
              <a:t>SIP = school improvement plan</a:t>
            </a:r>
          </a:p>
          <a:p>
            <a:r>
              <a:rPr lang="en-US" sz="1600">
                <a:solidFill>
                  <a:srgbClr val="002060"/>
                </a:solidFill>
                <a:latin typeface="Calibri" panose="020F0502020204030204" pitchFamily="34" charset="0"/>
                <a:cs typeface="Calibri" panose="020F0502020204030204" pitchFamily="34" charset="0"/>
              </a:rPr>
              <a:t>MTSS = multi-tiered system of supports</a:t>
            </a:r>
          </a:p>
          <a:p>
            <a:r>
              <a:rPr lang="en-US" sz="1600">
                <a:solidFill>
                  <a:srgbClr val="002060"/>
                </a:solidFill>
                <a:latin typeface="Calibri" panose="020F0502020204030204" pitchFamily="34" charset="0"/>
                <a:cs typeface="Calibri" panose="020F0502020204030204" pitchFamily="34" charset="0"/>
              </a:rPr>
              <a:t>ILT = instructional leadership team</a:t>
            </a:r>
          </a:p>
          <a:p>
            <a:r>
              <a:rPr lang="en-US" sz="1600">
                <a:solidFill>
                  <a:srgbClr val="002060"/>
                </a:solidFill>
                <a:latin typeface="Calibri" panose="020F0502020204030204" pitchFamily="34" charset="0"/>
                <a:cs typeface="Calibri" panose="020F0502020204030204" pitchFamily="34" charset="0"/>
              </a:rPr>
              <a:t>PLC = professional learning community</a:t>
            </a:r>
          </a:p>
          <a:p>
            <a:r>
              <a:rPr lang="en-US" sz="1600">
                <a:solidFill>
                  <a:srgbClr val="002060"/>
                </a:solidFill>
                <a:latin typeface="Calibri" panose="020F0502020204030204" pitchFamily="34" charset="0"/>
                <a:cs typeface="Calibri" panose="020F0502020204030204" pitchFamily="34" charset="0"/>
              </a:rPr>
              <a:t>CPT = common planning time</a:t>
            </a:r>
          </a:p>
        </p:txBody>
      </p:sp>
    </p:spTree>
    <p:extLst>
      <p:ext uri="{BB962C8B-B14F-4D97-AF65-F5344CB8AC3E}">
        <p14:creationId xmlns:p14="http://schemas.microsoft.com/office/powerpoint/2010/main" val="4013214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05B878-3545-6B37-B155-AF68CCD2E1CD}"/>
              </a:ext>
            </a:extLst>
          </p:cNvPr>
          <p:cNvSpPr>
            <a:spLocks noGrp="1"/>
          </p:cNvSpPr>
          <p:nvPr>
            <p:ph type="sldNum" idx="12"/>
          </p:nvPr>
        </p:nvSpPr>
        <p:spPr>
          <a:xfrm>
            <a:off x="7147933" y="6170673"/>
            <a:ext cx="582384" cy="338400"/>
          </a:xfrm>
        </p:spPr>
        <p:txBody>
          <a:bodyPr/>
          <a:lstStyle/>
          <a:p>
            <a:fld id="{00000000-1234-1234-1234-123412341234}" type="slidenum">
              <a:rPr lang="en-US" smtClean="0"/>
              <a:pPr/>
              <a:t>23</a:t>
            </a:fld>
            <a:endParaRPr lang="en-US" dirty="0"/>
          </a:p>
        </p:txBody>
      </p:sp>
      <p:sp>
        <p:nvSpPr>
          <p:cNvPr id="7" name="Title 3">
            <a:extLst>
              <a:ext uri="{FF2B5EF4-FFF2-40B4-BE49-F238E27FC236}">
                <a16:creationId xmlns:a16="http://schemas.microsoft.com/office/drawing/2014/main" id="{CA66F11C-74C3-208D-889E-77FA94DDE660}"/>
              </a:ext>
            </a:extLst>
          </p:cNvPr>
          <p:cNvSpPr txBox="1">
            <a:spLocks/>
          </p:cNvSpPr>
          <p:nvPr/>
        </p:nvSpPr>
        <p:spPr>
          <a:xfrm>
            <a:off x="222150" y="263193"/>
            <a:ext cx="8686800" cy="52627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700" b="1">
                <a:solidFill>
                  <a:schemeClr val="bg1"/>
                </a:solidFill>
                <a:latin typeface="Calibri Light"/>
                <a:cs typeface="Calibri Light"/>
                <a:sym typeface="Arial"/>
              </a:rPr>
              <a:t>Finding Solutions &amp; Building Capacity</a:t>
            </a:r>
            <a:endParaRPr lang="en-US" sz="2700" b="1">
              <a:solidFill>
                <a:schemeClr val="bg1"/>
              </a:solidFill>
              <a:latin typeface="Calibri Light" panose="020F0302020204030204" pitchFamily="34" charset="0"/>
              <a:cs typeface="Calibri Light" panose="020F0302020204030204" pitchFamily="34" charset="0"/>
              <a:sym typeface="Arial"/>
            </a:endParaRPr>
          </a:p>
        </p:txBody>
      </p:sp>
      <p:pic>
        <p:nvPicPr>
          <p:cNvPr id="4" name="Picture 3" descr="A diagram of a program&#10;&#10;Description automatically generated with medium confidence">
            <a:extLst>
              <a:ext uri="{FF2B5EF4-FFF2-40B4-BE49-F238E27FC236}">
                <a16:creationId xmlns:a16="http://schemas.microsoft.com/office/drawing/2014/main" id="{AD59FFAB-2D06-F84D-CE9A-1694A7F116E6}"/>
              </a:ext>
            </a:extLst>
          </p:cNvPr>
          <p:cNvPicPr>
            <a:picLocks noChangeAspect="1"/>
          </p:cNvPicPr>
          <p:nvPr/>
        </p:nvPicPr>
        <p:blipFill>
          <a:blip r:embed="rId2"/>
          <a:stretch>
            <a:fillRect/>
          </a:stretch>
        </p:blipFill>
        <p:spPr>
          <a:xfrm>
            <a:off x="951345" y="1068598"/>
            <a:ext cx="7527036" cy="4796943"/>
          </a:xfrm>
          <a:prstGeom prst="rect">
            <a:avLst/>
          </a:prstGeom>
        </p:spPr>
      </p:pic>
      <p:pic>
        <p:nvPicPr>
          <p:cNvPr id="2" name="Picture 1" descr="A computer screen shot of a computer&#10;&#10;Description automatically generated">
            <a:extLst>
              <a:ext uri="{FF2B5EF4-FFF2-40B4-BE49-F238E27FC236}">
                <a16:creationId xmlns:a16="http://schemas.microsoft.com/office/drawing/2014/main" id="{E2D88670-BFB2-FA67-8775-A3872AEC8A6E}"/>
              </a:ext>
            </a:extLst>
          </p:cNvPr>
          <p:cNvPicPr>
            <a:picLocks noChangeAspect="1"/>
          </p:cNvPicPr>
          <p:nvPr/>
        </p:nvPicPr>
        <p:blipFill rotWithShape="1">
          <a:blip r:embed="rId3"/>
          <a:srcRect l="24748" t="27361" r="24444" b="4120"/>
          <a:stretch/>
        </p:blipFill>
        <p:spPr>
          <a:xfrm>
            <a:off x="1154288" y="847958"/>
            <a:ext cx="7121150" cy="5238221"/>
          </a:xfrm>
          <a:prstGeom prst="rect">
            <a:avLst/>
          </a:prstGeom>
        </p:spPr>
      </p:pic>
    </p:spTree>
    <p:extLst>
      <p:ext uri="{BB962C8B-B14F-4D97-AF65-F5344CB8AC3E}">
        <p14:creationId xmlns:p14="http://schemas.microsoft.com/office/powerpoint/2010/main" val="318176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05B878-3545-6B37-B155-AF68CCD2E1CD}"/>
              </a:ext>
            </a:extLst>
          </p:cNvPr>
          <p:cNvSpPr>
            <a:spLocks noGrp="1"/>
          </p:cNvSpPr>
          <p:nvPr>
            <p:ph type="sldNum" idx="12"/>
          </p:nvPr>
        </p:nvSpPr>
        <p:spPr>
          <a:xfrm>
            <a:off x="7109177" y="6131927"/>
            <a:ext cx="634053" cy="325485"/>
          </a:xfrm>
        </p:spPr>
        <p:txBody>
          <a:bodyPr/>
          <a:lstStyle/>
          <a:p>
            <a:fld id="{00000000-1234-1234-1234-123412341234}" type="slidenum">
              <a:rPr lang="en-US" smtClean="0"/>
              <a:pPr/>
              <a:t>24</a:t>
            </a:fld>
            <a:endParaRPr lang="en-US"/>
          </a:p>
        </p:txBody>
      </p:sp>
      <p:pic>
        <p:nvPicPr>
          <p:cNvPr id="4" name="Picture 3" descr="A screenshot of a test&#10;&#10;Description automatically generated">
            <a:extLst>
              <a:ext uri="{FF2B5EF4-FFF2-40B4-BE49-F238E27FC236}">
                <a16:creationId xmlns:a16="http://schemas.microsoft.com/office/drawing/2014/main" id="{475FF59C-EFDB-8BFA-2509-D7B43833CF0E}"/>
              </a:ext>
            </a:extLst>
          </p:cNvPr>
          <p:cNvPicPr>
            <a:picLocks noChangeAspect="1"/>
          </p:cNvPicPr>
          <p:nvPr/>
        </p:nvPicPr>
        <p:blipFill rotWithShape="1">
          <a:blip r:embed="rId2"/>
          <a:srcRect t="9497"/>
          <a:stretch/>
        </p:blipFill>
        <p:spPr>
          <a:xfrm>
            <a:off x="279660" y="1596792"/>
            <a:ext cx="6976298" cy="4343525"/>
          </a:xfrm>
          <a:prstGeom prst="rect">
            <a:avLst/>
          </a:prstGeom>
        </p:spPr>
      </p:pic>
      <p:sp>
        <p:nvSpPr>
          <p:cNvPr id="2" name="Title 3">
            <a:extLst>
              <a:ext uri="{FF2B5EF4-FFF2-40B4-BE49-F238E27FC236}">
                <a16:creationId xmlns:a16="http://schemas.microsoft.com/office/drawing/2014/main" id="{81D05C7B-D4C0-EC65-CBD8-A2D33F39264D}"/>
              </a:ext>
            </a:extLst>
          </p:cNvPr>
          <p:cNvSpPr txBox="1">
            <a:spLocks/>
          </p:cNvSpPr>
          <p:nvPr/>
        </p:nvSpPr>
        <p:spPr>
          <a:xfrm>
            <a:off x="236527" y="119419"/>
            <a:ext cx="8658046" cy="74193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dirty="0">
                <a:solidFill>
                  <a:schemeClr val="bg1"/>
                </a:solidFill>
                <a:latin typeface="Calibri Light"/>
                <a:cs typeface="Calibri Light"/>
                <a:sym typeface="Arial"/>
              </a:rPr>
              <a:t>Student Interventions</a:t>
            </a:r>
            <a:endParaRPr lang="en-US" sz="3200" b="1" dirty="0">
              <a:solidFill>
                <a:schemeClr val="bg1"/>
              </a:solidFill>
              <a:latin typeface="Calibri Light" panose="020F0302020204030204" pitchFamily="34" charset="0"/>
              <a:cs typeface="Calibri Light" panose="020F0302020204030204" pitchFamily="34" charset="0"/>
            </a:endParaRPr>
          </a:p>
        </p:txBody>
      </p:sp>
      <p:sp>
        <p:nvSpPr>
          <p:cNvPr id="5" name="Title 3">
            <a:extLst>
              <a:ext uri="{FF2B5EF4-FFF2-40B4-BE49-F238E27FC236}">
                <a16:creationId xmlns:a16="http://schemas.microsoft.com/office/drawing/2014/main" id="{8C160B96-AFDF-07A1-B403-CE041E50B98F}"/>
              </a:ext>
            </a:extLst>
          </p:cNvPr>
          <p:cNvSpPr txBox="1">
            <a:spLocks/>
          </p:cNvSpPr>
          <p:nvPr/>
        </p:nvSpPr>
        <p:spPr>
          <a:xfrm>
            <a:off x="279660" y="1082983"/>
            <a:ext cx="8686800" cy="52627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000" dirty="0">
                <a:solidFill>
                  <a:srgbClr val="CCFF99"/>
                </a:solidFill>
              </a:rPr>
              <a:t>School Team: Understanding the root causes for student absenteeism</a:t>
            </a:r>
            <a:endParaRPr lang="en-US" sz="2000" b="1" dirty="0">
              <a:solidFill>
                <a:srgbClr val="CCFF99"/>
              </a:solidFill>
            </a:endParaRPr>
          </a:p>
        </p:txBody>
      </p:sp>
      <p:sp>
        <p:nvSpPr>
          <p:cNvPr id="6" name="Rectangle: Rounded Corners 5">
            <a:extLst>
              <a:ext uri="{FF2B5EF4-FFF2-40B4-BE49-F238E27FC236}">
                <a16:creationId xmlns:a16="http://schemas.microsoft.com/office/drawing/2014/main" id="{7FB3AE86-5699-6143-4869-7E746F51ED6B}"/>
              </a:ext>
            </a:extLst>
          </p:cNvPr>
          <p:cNvSpPr/>
          <p:nvPr/>
        </p:nvSpPr>
        <p:spPr>
          <a:xfrm>
            <a:off x="4262057" y="5703328"/>
            <a:ext cx="4632516" cy="33902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2060"/>
                </a:solidFill>
                <a:hlinkClick r:id="rId3"/>
              </a:rPr>
              <a:t>See </a:t>
            </a:r>
            <a:r>
              <a:rPr lang="en-US" b="1" dirty="0">
                <a:solidFill>
                  <a:srgbClr val="002060"/>
                </a:solidFill>
                <a:hlinkClick r:id="rId3"/>
              </a:rPr>
              <a:t>Root Causes for Student Absenteeism</a:t>
            </a:r>
            <a:endParaRPr lang="en-US" b="1" dirty="0">
              <a:solidFill>
                <a:srgbClr val="002060"/>
              </a:solidFill>
            </a:endParaRPr>
          </a:p>
        </p:txBody>
      </p:sp>
      <p:pic>
        <p:nvPicPr>
          <p:cNvPr id="8" name="Graphic 7" descr="Link with solid fill">
            <a:extLst>
              <a:ext uri="{FF2B5EF4-FFF2-40B4-BE49-F238E27FC236}">
                <a16:creationId xmlns:a16="http://schemas.microsoft.com/office/drawing/2014/main" id="{E0B10ECD-13B6-5131-8A51-D5E2FF0BC2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96036" y="5703327"/>
            <a:ext cx="339028" cy="339028"/>
          </a:xfrm>
          <a:prstGeom prst="rect">
            <a:avLst/>
          </a:prstGeom>
        </p:spPr>
      </p:pic>
      <p:sp>
        <p:nvSpPr>
          <p:cNvPr id="7" name="Arrow: Pentagon 6">
            <a:extLst>
              <a:ext uri="{FF2B5EF4-FFF2-40B4-BE49-F238E27FC236}">
                <a16:creationId xmlns:a16="http://schemas.microsoft.com/office/drawing/2014/main" id="{4E1717D1-2843-5C45-7C8D-AC5D8B20B92E}"/>
              </a:ext>
            </a:extLst>
          </p:cNvPr>
          <p:cNvSpPr/>
          <p:nvPr/>
        </p:nvSpPr>
        <p:spPr>
          <a:xfrm>
            <a:off x="249426" y="5857111"/>
            <a:ext cx="4728117" cy="868189"/>
          </a:xfrm>
          <a:prstGeom prst="homePlate">
            <a:avLst/>
          </a:prstGeom>
          <a:ln w="76200"/>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b="1" dirty="0">
                <a:solidFill>
                  <a:srgbClr val="002060"/>
                </a:solidFill>
                <a:latin typeface="Calibri" panose="020F0502020204030204" pitchFamily="34" charset="0"/>
                <a:cs typeface="Calibri" panose="020F0502020204030204" pitchFamily="34" charset="0"/>
              </a:rPr>
              <a:t>How do you analyze the root cause of a student’s absenteeism?</a:t>
            </a:r>
          </a:p>
        </p:txBody>
      </p:sp>
    </p:spTree>
    <p:extLst>
      <p:ext uri="{BB962C8B-B14F-4D97-AF65-F5344CB8AC3E}">
        <p14:creationId xmlns:p14="http://schemas.microsoft.com/office/powerpoint/2010/main" val="142538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1DBF56-8CBF-9347-7004-FB0DD34055C3}"/>
              </a:ext>
            </a:extLst>
          </p:cNvPr>
          <p:cNvSpPr>
            <a:spLocks noGrp="1"/>
          </p:cNvSpPr>
          <p:nvPr>
            <p:ph type="sldNum" idx="12"/>
          </p:nvPr>
        </p:nvSpPr>
        <p:spPr>
          <a:xfrm>
            <a:off x="7192537" y="6170673"/>
            <a:ext cx="537779" cy="338400"/>
          </a:xfrm>
        </p:spPr>
        <p:txBody>
          <a:bodyPr/>
          <a:lstStyle/>
          <a:p>
            <a:fld id="{00000000-1234-1234-1234-123412341234}" type="slidenum">
              <a:rPr lang="en-US" smtClean="0"/>
              <a:pPr/>
              <a:t>25</a:t>
            </a:fld>
            <a:endParaRPr lang="en-US" dirty="0"/>
          </a:p>
        </p:txBody>
      </p:sp>
      <p:sp>
        <p:nvSpPr>
          <p:cNvPr id="9" name="Title 3">
            <a:extLst>
              <a:ext uri="{FF2B5EF4-FFF2-40B4-BE49-F238E27FC236}">
                <a16:creationId xmlns:a16="http://schemas.microsoft.com/office/drawing/2014/main" id="{D1A55385-BECA-AD0D-2C2A-2EB4D16E410C}"/>
              </a:ext>
            </a:extLst>
          </p:cNvPr>
          <p:cNvSpPr txBox="1">
            <a:spLocks/>
          </p:cNvSpPr>
          <p:nvPr/>
        </p:nvSpPr>
        <p:spPr>
          <a:xfrm>
            <a:off x="236527" y="119419"/>
            <a:ext cx="8658046" cy="74193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dirty="0">
                <a:solidFill>
                  <a:schemeClr val="bg1"/>
                </a:solidFill>
                <a:latin typeface="Calibri Light"/>
                <a:cs typeface="Calibri Light"/>
                <a:sym typeface="Arial"/>
              </a:rPr>
              <a:t>Student Interventions</a:t>
            </a:r>
            <a:endParaRPr lang="en-US" sz="3200" b="1" dirty="0">
              <a:solidFill>
                <a:schemeClr val="bg1"/>
              </a:solidFill>
              <a:latin typeface="Calibri Light" panose="020F0302020204030204" pitchFamily="34" charset="0"/>
              <a:cs typeface="Calibri Light" panose="020F0302020204030204" pitchFamily="34" charset="0"/>
            </a:endParaRPr>
          </a:p>
        </p:txBody>
      </p:sp>
      <p:sp>
        <p:nvSpPr>
          <p:cNvPr id="11" name="Title 3">
            <a:extLst>
              <a:ext uri="{FF2B5EF4-FFF2-40B4-BE49-F238E27FC236}">
                <a16:creationId xmlns:a16="http://schemas.microsoft.com/office/drawing/2014/main" id="{E8DA76A7-8353-9877-4355-367ACAA82CA3}"/>
              </a:ext>
            </a:extLst>
          </p:cNvPr>
          <p:cNvSpPr txBox="1">
            <a:spLocks/>
          </p:cNvSpPr>
          <p:nvPr/>
        </p:nvSpPr>
        <p:spPr>
          <a:xfrm>
            <a:off x="308414" y="1081668"/>
            <a:ext cx="8686800" cy="52627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000" dirty="0">
                <a:solidFill>
                  <a:srgbClr val="CCFF99"/>
                </a:solidFill>
              </a:rPr>
              <a:t>School Team: Understanding the root causes for student absenteeism</a:t>
            </a:r>
            <a:endParaRPr lang="en-US" sz="2000" b="1" dirty="0">
              <a:solidFill>
                <a:srgbClr val="CCFF99"/>
              </a:solidFill>
            </a:endParaRPr>
          </a:p>
        </p:txBody>
      </p:sp>
      <p:pic>
        <p:nvPicPr>
          <p:cNvPr id="6" name="Picture 5" descr="A screenshot of a computer&#10;&#10;Description automatically generated">
            <a:extLst>
              <a:ext uri="{FF2B5EF4-FFF2-40B4-BE49-F238E27FC236}">
                <a16:creationId xmlns:a16="http://schemas.microsoft.com/office/drawing/2014/main" id="{A04A13E6-0EEA-F07E-9373-D277CF9DDA7E}"/>
              </a:ext>
            </a:extLst>
          </p:cNvPr>
          <p:cNvPicPr>
            <a:picLocks noChangeAspect="1"/>
          </p:cNvPicPr>
          <p:nvPr/>
        </p:nvPicPr>
        <p:blipFill rotWithShape="1">
          <a:blip r:embed="rId3"/>
          <a:srcRect t="1721" b="17012"/>
          <a:stretch/>
        </p:blipFill>
        <p:spPr>
          <a:xfrm>
            <a:off x="684007" y="1828257"/>
            <a:ext cx="7980218" cy="3982352"/>
          </a:xfrm>
          <a:prstGeom prst="rect">
            <a:avLst/>
          </a:prstGeom>
        </p:spPr>
      </p:pic>
    </p:spTree>
    <p:extLst>
      <p:ext uri="{BB962C8B-B14F-4D97-AF65-F5344CB8AC3E}">
        <p14:creationId xmlns:p14="http://schemas.microsoft.com/office/powerpoint/2010/main" val="3973278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a:extLst>
              <a:ext uri="{FF2B5EF4-FFF2-40B4-BE49-F238E27FC236}">
                <a16:creationId xmlns:a16="http://schemas.microsoft.com/office/drawing/2014/main" id="{17C14894-FBB8-06E0-1573-1126285C516D}"/>
              </a:ext>
            </a:extLst>
          </p:cNvPr>
          <p:cNvGraphicFramePr>
            <a:graphicFrameLocks noGrp="1"/>
          </p:cNvGraphicFramePr>
          <p:nvPr/>
        </p:nvGraphicFramePr>
        <p:xfrm>
          <a:off x="3312430" y="3308701"/>
          <a:ext cx="5606506" cy="2552338"/>
        </p:xfrm>
        <a:graphic>
          <a:graphicData uri="http://schemas.openxmlformats.org/drawingml/2006/table">
            <a:tbl>
              <a:tblPr firstRow="1" bandRow="1">
                <a:tableStyleId>{41CFE47E-F1CA-4EFA-BE9D-13FE3E3166CB}</a:tableStyleId>
              </a:tblPr>
              <a:tblGrid>
                <a:gridCol w="2803253">
                  <a:extLst>
                    <a:ext uri="{9D8B030D-6E8A-4147-A177-3AD203B41FA5}">
                      <a16:colId xmlns:a16="http://schemas.microsoft.com/office/drawing/2014/main" val="4223970315"/>
                    </a:ext>
                  </a:extLst>
                </a:gridCol>
                <a:gridCol w="2803253">
                  <a:extLst>
                    <a:ext uri="{9D8B030D-6E8A-4147-A177-3AD203B41FA5}">
                      <a16:colId xmlns:a16="http://schemas.microsoft.com/office/drawing/2014/main" val="985799252"/>
                    </a:ext>
                  </a:extLst>
                </a:gridCol>
              </a:tblGrid>
              <a:tr h="1276169">
                <a:tc>
                  <a:txBody>
                    <a:bodyPr/>
                    <a:lstStyle/>
                    <a:p>
                      <a:r>
                        <a:rPr lang="en-US" b="1">
                          <a:solidFill>
                            <a:srgbClr val="002060"/>
                          </a:solidFill>
                        </a:rPr>
                        <a:t>        Barriers</a:t>
                      </a:r>
                    </a:p>
                    <a:p>
                      <a:endParaRPr lang="en-US" b="1">
                        <a:solidFill>
                          <a:srgbClr val="C00000"/>
                        </a:solidFill>
                      </a:endParaRPr>
                    </a:p>
                    <a:p>
                      <a:endParaRPr lang="en-US"/>
                    </a:p>
                    <a:p>
                      <a:endParaRPr lang="en-US"/>
                    </a:p>
                  </a:txBody>
                  <a:tcPr>
                    <a:solidFill>
                      <a:srgbClr val="CCFF99">
                        <a:alpha val="52157"/>
                      </a:srgbClr>
                    </a:solidFill>
                  </a:tcPr>
                </a:tc>
                <a:tc>
                  <a:txBody>
                    <a:bodyPr/>
                    <a:lstStyle/>
                    <a:p>
                      <a:r>
                        <a:rPr lang="en-US" b="1">
                          <a:solidFill>
                            <a:srgbClr val="002060"/>
                          </a:solidFill>
                        </a:rPr>
                        <a:t>      Aversion</a:t>
                      </a:r>
                    </a:p>
                    <a:p>
                      <a:endParaRPr lang="en-US" b="1">
                        <a:solidFill>
                          <a:srgbClr val="002060"/>
                        </a:solidFill>
                      </a:endParaRPr>
                    </a:p>
                    <a:p>
                      <a:endParaRPr lang="en-US" b="1">
                        <a:solidFill>
                          <a:srgbClr val="002060"/>
                        </a:solidFill>
                      </a:endParaRPr>
                    </a:p>
                    <a:p>
                      <a:endParaRPr lang="en-US" b="1">
                        <a:solidFill>
                          <a:srgbClr val="002060"/>
                        </a:solidFill>
                      </a:endParaRPr>
                    </a:p>
                    <a:p>
                      <a:endParaRPr lang="en-US" b="1">
                        <a:solidFill>
                          <a:srgbClr val="002060"/>
                        </a:solidFill>
                      </a:endParaRPr>
                    </a:p>
                  </a:txBody>
                  <a:tcPr>
                    <a:solidFill>
                      <a:srgbClr val="CCFF99">
                        <a:alpha val="52157"/>
                      </a:srgbClr>
                    </a:solidFill>
                  </a:tcPr>
                </a:tc>
                <a:extLst>
                  <a:ext uri="{0D108BD9-81ED-4DB2-BD59-A6C34878D82A}">
                    <a16:rowId xmlns:a16="http://schemas.microsoft.com/office/drawing/2014/main" val="3821755573"/>
                  </a:ext>
                </a:extLst>
              </a:tr>
              <a:tr h="1276169">
                <a:tc>
                  <a:txBody>
                    <a:bodyPr/>
                    <a:lstStyle/>
                    <a:p>
                      <a:r>
                        <a:rPr lang="en-US" b="1">
                          <a:solidFill>
                            <a:srgbClr val="002060"/>
                          </a:solidFill>
                        </a:rPr>
                        <a:t>        Disengagement</a:t>
                      </a:r>
                    </a:p>
                    <a:p>
                      <a:endParaRPr lang="en-US"/>
                    </a:p>
                    <a:p>
                      <a:endParaRPr lang="en-US"/>
                    </a:p>
                    <a:p>
                      <a:endParaRPr lang="en-US"/>
                    </a:p>
                    <a:p>
                      <a:endParaRPr lang="en-US"/>
                    </a:p>
                  </a:txBody>
                  <a:tcPr>
                    <a:solidFill>
                      <a:srgbClr val="CCFF99">
                        <a:alpha val="52157"/>
                      </a:srgbClr>
                    </a:solidFill>
                  </a:tcPr>
                </a:tc>
                <a:tc>
                  <a:txBody>
                    <a:bodyPr/>
                    <a:lstStyle/>
                    <a:p>
                      <a:r>
                        <a:rPr lang="en-US" b="1">
                          <a:solidFill>
                            <a:srgbClr val="002060"/>
                          </a:solidFill>
                        </a:rPr>
                        <a:t>       Misconceptions</a:t>
                      </a:r>
                    </a:p>
                  </a:txBody>
                  <a:tcPr>
                    <a:solidFill>
                      <a:srgbClr val="CCFF99">
                        <a:alpha val="52157"/>
                      </a:srgbClr>
                    </a:solidFill>
                  </a:tcPr>
                </a:tc>
                <a:extLst>
                  <a:ext uri="{0D108BD9-81ED-4DB2-BD59-A6C34878D82A}">
                    <a16:rowId xmlns:a16="http://schemas.microsoft.com/office/drawing/2014/main" val="3141268715"/>
                  </a:ext>
                </a:extLst>
              </a:tr>
            </a:tbl>
          </a:graphicData>
        </a:graphic>
      </p:graphicFrame>
      <p:pic>
        <p:nvPicPr>
          <p:cNvPr id="25" name="Graphic 24" descr="Fence with solid fill">
            <a:extLst>
              <a:ext uri="{FF2B5EF4-FFF2-40B4-BE49-F238E27FC236}">
                <a16:creationId xmlns:a16="http://schemas.microsoft.com/office/drawing/2014/main" id="{2B8188C5-9C4C-7611-52FC-76CCEE60DC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3446021" y="3302821"/>
            <a:ext cx="355994" cy="343834"/>
          </a:xfrm>
          <a:prstGeom prst="rect">
            <a:avLst/>
          </a:prstGeom>
        </p:spPr>
      </p:pic>
      <p:sp>
        <p:nvSpPr>
          <p:cNvPr id="3" name="Slide Number Placeholder 2">
            <a:extLst>
              <a:ext uri="{FF2B5EF4-FFF2-40B4-BE49-F238E27FC236}">
                <a16:creationId xmlns:a16="http://schemas.microsoft.com/office/drawing/2014/main" id="{A2A4E43B-2ADB-CE6A-2D6E-851C54004C2A}"/>
              </a:ext>
            </a:extLst>
          </p:cNvPr>
          <p:cNvSpPr>
            <a:spLocks noGrp="1"/>
          </p:cNvSpPr>
          <p:nvPr>
            <p:ph type="sldNum" idx="12"/>
          </p:nvPr>
        </p:nvSpPr>
        <p:spPr>
          <a:xfrm>
            <a:off x="7167419" y="6170673"/>
            <a:ext cx="562898" cy="338400"/>
          </a:xfrm>
        </p:spPr>
        <p:txBody>
          <a:bodyPr/>
          <a:lstStyle/>
          <a:p>
            <a:fld id="{00000000-1234-1234-1234-123412341234}" type="slidenum">
              <a:rPr lang="en-US" smtClean="0"/>
              <a:pPr/>
              <a:t>26</a:t>
            </a:fld>
            <a:endParaRPr lang="en-US"/>
          </a:p>
        </p:txBody>
      </p:sp>
      <p:sp>
        <p:nvSpPr>
          <p:cNvPr id="6" name="TextBox 5">
            <a:extLst>
              <a:ext uri="{FF2B5EF4-FFF2-40B4-BE49-F238E27FC236}">
                <a16:creationId xmlns:a16="http://schemas.microsoft.com/office/drawing/2014/main" id="{AF74D536-C23A-A5F8-F4AD-9339E33E238E}"/>
              </a:ext>
            </a:extLst>
          </p:cNvPr>
          <p:cNvSpPr txBox="1"/>
          <p:nvPr/>
        </p:nvSpPr>
        <p:spPr>
          <a:xfrm>
            <a:off x="326979" y="1066841"/>
            <a:ext cx="8686800" cy="338554"/>
          </a:xfrm>
          <a:prstGeom prst="rect">
            <a:avLst/>
          </a:prstGeom>
          <a:solidFill>
            <a:srgbClr val="002060"/>
          </a:solidFill>
        </p:spPr>
        <p:txBody>
          <a:bodyPr wrap="square" lIns="91440" tIns="45720" rIns="91440" bIns="45720" rtlCol="0" anchor="t">
            <a:spAutoFit/>
          </a:bodyPr>
          <a:lstStyle/>
          <a:p>
            <a:pPr algn="ctr"/>
            <a:r>
              <a:rPr lang="en-US" sz="1600" b="1">
                <a:solidFill>
                  <a:srgbClr val="CCFF99"/>
                </a:solidFill>
                <a:latin typeface="Calibri"/>
                <a:cs typeface="Calibri"/>
              </a:rPr>
              <a:t>Determining the Underlying Issues for Students 5+ Years Chronically Absent</a:t>
            </a:r>
            <a:endParaRPr lang="en-US" sz="1600" b="1">
              <a:solidFill>
                <a:srgbClr val="CCFF99"/>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9B32F46E-13CB-F357-6ADB-362A603AE095}"/>
              </a:ext>
            </a:extLst>
          </p:cNvPr>
          <p:cNvSpPr/>
          <p:nvPr/>
        </p:nvSpPr>
        <p:spPr>
          <a:xfrm>
            <a:off x="474365" y="1555050"/>
            <a:ext cx="2238978" cy="1366363"/>
          </a:xfrm>
          <a:prstGeom prst="rect">
            <a:avLst/>
          </a:prstGeom>
          <a:solidFill>
            <a:schemeClr val="accent3">
              <a:lumMod val="40000"/>
              <a:lumOff val="6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Calibri" panose="020F0502020204030204" pitchFamily="34" charset="0"/>
                <a:cs typeface="Calibri" panose="020F0502020204030204" pitchFamily="34" charset="0"/>
              </a:rPr>
              <a:t>Young Woods</a:t>
            </a:r>
          </a:p>
          <a:p>
            <a:pPr algn="ctr"/>
            <a:r>
              <a:rPr lang="en-US" sz="2400" b="1">
                <a:solidFill>
                  <a:srgbClr val="002060"/>
                </a:solidFill>
                <a:latin typeface="Calibri" panose="020F0502020204030204" pitchFamily="34" charset="0"/>
                <a:cs typeface="Calibri" panose="020F0502020204030204" pitchFamily="34" charset="0"/>
              </a:rPr>
              <a:t>Elementary School</a:t>
            </a:r>
          </a:p>
        </p:txBody>
      </p:sp>
      <p:sp>
        <p:nvSpPr>
          <p:cNvPr id="22" name="Rectangle 21">
            <a:extLst>
              <a:ext uri="{FF2B5EF4-FFF2-40B4-BE49-F238E27FC236}">
                <a16:creationId xmlns:a16="http://schemas.microsoft.com/office/drawing/2014/main" id="{6454555A-749C-58CC-64E2-766A5959B27A}"/>
              </a:ext>
            </a:extLst>
          </p:cNvPr>
          <p:cNvSpPr/>
          <p:nvPr/>
        </p:nvSpPr>
        <p:spPr>
          <a:xfrm>
            <a:off x="2844566" y="1624351"/>
            <a:ext cx="6048088" cy="1315068"/>
          </a:xfrm>
          <a:prstGeom prst="rect">
            <a:avLst/>
          </a:prstGeom>
          <a:solidFill>
            <a:schemeClr val="accent3">
              <a:lumMod val="40000"/>
              <a:lumOff val="6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Fork In Road with solid fill">
            <a:extLst>
              <a:ext uri="{FF2B5EF4-FFF2-40B4-BE49-F238E27FC236}">
                <a16:creationId xmlns:a16="http://schemas.microsoft.com/office/drawing/2014/main" id="{D1FDE0C5-AAF4-CBF3-5070-765B9BE513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43980" y="3338928"/>
            <a:ext cx="308490" cy="308490"/>
          </a:xfrm>
          <a:prstGeom prst="rect">
            <a:avLst/>
          </a:prstGeom>
        </p:spPr>
      </p:pic>
      <p:pic>
        <p:nvPicPr>
          <p:cNvPr id="27" name="Graphic 26" descr="User network with solid fill">
            <a:extLst>
              <a:ext uri="{FF2B5EF4-FFF2-40B4-BE49-F238E27FC236}">
                <a16:creationId xmlns:a16="http://schemas.microsoft.com/office/drawing/2014/main" id="{6A7AEDB9-CE3D-928F-2A71-860AD022B24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40950" y="4566224"/>
            <a:ext cx="362641" cy="362641"/>
          </a:xfrm>
          <a:prstGeom prst="rect">
            <a:avLst/>
          </a:prstGeom>
        </p:spPr>
      </p:pic>
      <p:pic>
        <p:nvPicPr>
          <p:cNvPr id="28" name="Graphic 27" descr="Person with idea with solid fill">
            <a:extLst>
              <a:ext uri="{FF2B5EF4-FFF2-40B4-BE49-F238E27FC236}">
                <a16:creationId xmlns:a16="http://schemas.microsoft.com/office/drawing/2014/main" id="{65EBA69C-8BEE-F8A2-877D-9848205C710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80459" y="4599851"/>
            <a:ext cx="362641" cy="362641"/>
          </a:xfrm>
          <a:prstGeom prst="rect">
            <a:avLst/>
          </a:prstGeom>
        </p:spPr>
      </p:pic>
      <p:pic>
        <p:nvPicPr>
          <p:cNvPr id="29" name="Graphic 28" descr="Close outline">
            <a:extLst>
              <a:ext uri="{FF2B5EF4-FFF2-40B4-BE49-F238E27FC236}">
                <a16:creationId xmlns:a16="http://schemas.microsoft.com/office/drawing/2014/main" id="{90A7ED35-5509-2C2E-5A34-5D6197F24B0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180459" y="4563652"/>
            <a:ext cx="416791" cy="416791"/>
          </a:xfrm>
          <a:prstGeom prst="rect">
            <a:avLst/>
          </a:prstGeom>
        </p:spPr>
      </p:pic>
      <p:graphicFrame>
        <p:nvGraphicFramePr>
          <p:cNvPr id="30" name="Table 29">
            <a:extLst>
              <a:ext uri="{FF2B5EF4-FFF2-40B4-BE49-F238E27FC236}">
                <a16:creationId xmlns:a16="http://schemas.microsoft.com/office/drawing/2014/main" id="{D1C3D3DA-AF89-3A3D-2B81-5E2282AC8F52}"/>
              </a:ext>
            </a:extLst>
          </p:cNvPr>
          <p:cNvGraphicFramePr>
            <a:graphicFrameLocks noGrp="1"/>
          </p:cNvGraphicFramePr>
          <p:nvPr/>
        </p:nvGraphicFramePr>
        <p:xfrm>
          <a:off x="3834612" y="2021768"/>
          <a:ext cx="4528029" cy="914400"/>
        </p:xfrm>
        <a:graphic>
          <a:graphicData uri="http://schemas.openxmlformats.org/drawingml/2006/table">
            <a:tbl>
              <a:tblPr firstRow="1" bandRow="1">
                <a:tableStyleId>{41CFE47E-F1CA-4EFA-BE9D-13FE3E3166CB}</a:tableStyleId>
              </a:tblPr>
              <a:tblGrid>
                <a:gridCol w="1052634">
                  <a:extLst>
                    <a:ext uri="{9D8B030D-6E8A-4147-A177-3AD203B41FA5}">
                      <a16:colId xmlns:a16="http://schemas.microsoft.com/office/drawing/2014/main" val="1111367970"/>
                    </a:ext>
                  </a:extLst>
                </a:gridCol>
                <a:gridCol w="1146677">
                  <a:extLst>
                    <a:ext uri="{9D8B030D-6E8A-4147-A177-3AD203B41FA5}">
                      <a16:colId xmlns:a16="http://schemas.microsoft.com/office/drawing/2014/main" val="3486563726"/>
                    </a:ext>
                  </a:extLst>
                </a:gridCol>
                <a:gridCol w="1064715">
                  <a:extLst>
                    <a:ext uri="{9D8B030D-6E8A-4147-A177-3AD203B41FA5}">
                      <a16:colId xmlns:a16="http://schemas.microsoft.com/office/drawing/2014/main" val="709769144"/>
                    </a:ext>
                  </a:extLst>
                </a:gridCol>
                <a:gridCol w="1264003">
                  <a:extLst>
                    <a:ext uri="{9D8B030D-6E8A-4147-A177-3AD203B41FA5}">
                      <a16:colId xmlns:a16="http://schemas.microsoft.com/office/drawing/2014/main" val="2861543943"/>
                    </a:ext>
                  </a:extLst>
                </a:gridCol>
              </a:tblGrid>
              <a:tr h="370840">
                <a:tc>
                  <a:txBody>
                    <a:bodyPr/>
                    <a:lstStyle/>
                    <a:p>
                      <a:pPr algn="ctr"/>
                      <a:r>
                        <a:rPr lang="en-US" sz="1800" b="1">
                          <a:solidFill>
                            <a:srgbClr val="C00000"/>
                          </a:solidFill>
                          <a:latin typeface="Calibri"/>
                          <a:cs typeface="Calibri"/>
                        </a:rPr>
                        <a:t>66%</a:t>
                      </a:r>
                    </a:p>
                    <a:p>
                      <a:pPr algn="ctr"/>
                      <a:r>
                        <a:rPr lang="en-US" sz="1800" b="1">
                          <a:solidFill>
                            <a:srgbClr val="C00000"/>
                          </a:solidFill>
                          <a:latin typeface="Calibri"/>
                          <a:cs typeface="Calibri"/>
                        </a:rPr>
                        <a:t> Hispanic</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800" b="1">
                          <a:solidFill>
                            <a:srgbClr val="C00000"/>
                          </a:solidFill>
                          <a:latin typeface="Calibri"/>
                          <a:cs typeface="Calibri"/>
                        </a:rPr>
                        <a:t>0% </a:t>
                      </a:r>
                    </a:p>
                    <a:p>
                      <a:pPr algn="ctr"/>
                      <a:r>
                        <a:rPr lang="en-US" sz="1800" b="1">
                          <a:solidFill>
                            <a:srgbClr val="C00000"/>
                          </a:solidFill>
                          <a:latin typeface="Calibri"/>
                          <a:cs typeface="Calibri"/>
                        </a:rPr>
                        <a:t>MLL</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800" b="1">
                          <a:solidFill>
                            <a:srgbClr val="C00000"/>
                          </a:solidFill>
                          <a:latin typeface="Calibri"/>
                          <a:cs typeface="Calibri"/>
                        </a:rPr>
                        <a:t>100% </a:t>
                      </a:r>
                    </a:p>
                    <a:p>
                      <a:pPr algn="ctr"/>
                      <a:r>
                        <a:rPr lang="en-US" sz="1800" b="1">
                          <a:solidFill>
                            <a:srgbClr val="C00000"/>
                          </a:solidFill>
                          <a:latin typeface="Calibri"/>
                          <a:cs typeface="Calibri"/>
                        </a:rPr>
                        <a:t>FRL</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800" b="1">
                          <a:solidFill>
                            <a:srgbClr val="C00000"/>
                          </a:solidFill>
                          <a:latin typeface="Calibri"/>
                          <a:cs typeface="Calibri"/>
                        </a:rPr>
                        <a:t>33% Differently abled</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396508450"/>
                  </a:ext>
                </a:extLst>
              </a:tr>
            </a:tbl>
          </a:graphicData>
        </a:graphic>
      </p:graphicFrame>
      <p:sp>
        <p:nvSpPr>
          <p:cNvPr id="12" name="Rectangle 11">
            <a:extLst>
              <a:ext uri="{FF2B5EF4-FFF2-40B4-BE49-F238E27FC236}">
                <a16:creationId xmlns:a16="http://schemas.microsoft.com/office/drawing/2014/main" id="{86D0E5C8-3063-48E2-6EA4-38AD21D54296}"/>
              </a:ext>
            </a:extLst>
          </p:cNvPr>
          <p:cNvSpPr/>
          <p:nvPr/>
        </p:nvSpPr>
        <p:spPr>
          <a:xfrm>
            <a:off x="471083" y="3046083"/>
            <a:ext cx="2675600" cy="2989884"/>
          </a:xfrm>
          <a:prstGeom prst="rect">
            <a:avLst/>
          </a:prstGeom>
          <a:solidFill>
            <a:schemeClr val="accent3">
              <a:lumMod val="40000"/>
              <a:lumOff val="6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b="1">
              <a:solidFill>
                <a:srgbClr val="002060"/>
              </a:solidFill>
              <a:latin typeface="Calibri" panose="020F0502020204030204" pitchFamily="34" charset="0"/>
              <a:cs typeface="Calibri" panose="020F0502020204030204" pitchFamily="34" charset="0"/>
            </a:endParaRPr>
          </a:p>
          <a:p>
            <a:endParaRPr lang="en-US" b="1">
              <a:solidFill>
                <a:srgbClr val="002060"/>
              </a:solidFill>
              <a:latin typeface="Calibri" panose="020F0502020204030204" pitchFamily="34" charset="0"/>
              <a:cs typeface="Calibri" panose="020F0502020204030204" pitchFamily="34" charset="0"/>
            </a:endParaRPr>
          </a:p>
          <a:p>
            <a:endParaRPr lang="en-US" b="1">
              <a:solidFill>
                <a:srgbClr val="002060"/>
              </a:solidFill>
              <a:latin typeface="Calibri" panose="020F0502020204030204" pitchFamily="34" charset="0"/>
              <a:cs typeface="Calibri" panose="020F0502020204030204" pitchFamily="34" charset="0"/>
            </a:endParaRPr>
          </a:p>
          <a:p>
            <a:endParaRPr lang="en-US" b="1">
              <a:solidFill>
                <a:srgbClr val="002060"/>
              </a:solidFill>
              <a:latin typeface="Calibri" panose="020F0502020204030204" pitchFamily="34" charset="0"/>
              <a:cs typeface="Calibri" panose="020F0502020204030204" pitchFamily="34" charset="0"/>
            </a:endParaRPr>
          </a:p>
          <a:p>
            <a:endParaRPr lang="en-US" b="1">
              <a:solidFill>
                <a:srgbClr val="002060"/>
              </a:solidFill>
              <a:latin typeface="Calibri" panose="020F0502020204030204" pitchFamily="34" charset="0"/>
              <a:cs typeface="Calibri" panose="020F0502020204030204" pitchFamily="34" charset="0"/>
            </a:endParaRPr>
          </a:p>
          <a:p>
            <a:endParaRPr lang="en-US" b="1">
              <a:solidFill>
                <a:srgbClr val="002060"/>
              </a:solidFill>
              <a:latin typeface="Calibri" panose="020F0502020204030204" pitchFamily="34" charset="0"/>
              <a:cs typeface="Calibri" panose="020F0502020204030204" pitchFamily="34" charset="0"/>
            </a:endParaRPr>
          </a:p>
          <a:p>
            <a:endParaRPr lang="en-US" b="1">
              <a:solidFill>
                <a:srgbClr val="002060"/>
              </a:solidFill>
              <a:latin typeface="Calibri" panose="020F0502020204030204" pitchFamily="34" charset="0"/>
              <a:cs typeface="Calibri" panose="020F0502020204030204" pitchFamily="34" charset="0"/>
            </a:endParaRPr>
          </a:p>
          <a:p>
            <a:endParaRPr lang="en-US" b="1">
              <a:solidFill>
                <a:srgbClr val="002060"/>
              </a:solidFill>
              <a:latin typeface="Calibri" panose="020F0502020204030204" pitchFamily="34" charset="0"/>
              <a:cs typeface="Calibri" panose="020F0502020204030204" pitchFamily="34" charset="0"/>
            </a:endParaRPr>
          </a:p>
          <a:p>
            <a:endParaRPr lang="en-US">
              <a:solidFill>
                <a:srgbClr val="C00000"/>
              </a:solidFill>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3ED115EC-C495-E5D2-22D5-EB6D3C83868E}"/>
              </a:ext>
            </a:extLst>
          </p:cNvPr>
          <p:cNvSpPr txBox="1"/>
          <p:nvPr/>
        </p:nvSpPr>
        <p:spPr>
          <a:xfrm>
            <a:off x="3509834" y="3632269"/>
            <a:ext cx="2803386" cy="1169551"/>
          </a:xfrm>
          <a:prstGeom prst="rect">
            <a:avLst/>
          </a:prstGeom>
          <a:noFill/>
        </p:spPr>
        <p:txBody>
          <a:bodyPr wrap="square" lIns="91440" tIns="45720" rIns="91440" bIns="45720" anchor="t">
            <a:spAutoFit/>
          </a:bodyPr>
          <a:lstStyle/>
          <a:p>
            <a:r>
              <a:rPr lang="en-US">
                <a:solidFill>
                  <a:srgbClr val="EB5152"/>
                </a:solidFill>
              </a:rPr>
              <a:t>•</a:t>
            </a:r>
            <a:r>
              <a:rPr lang="en-US">
                <a:solidFill>
                  <a:srgbClr val="C00000"/>
                </a:solidFill>
                <a:latin typeface="Calibri"/>
                <a:cs typeface="Calibri"/>
              </a:rPr>
              <a:t>Family responsibilities </a:t>
            </a:r>
            <a:endParaRPr lang="en-US"/>
          </a:p>
          <a:p>
            <a:r>
              <a:rPr lang="en-US">
                <a:solidFill>
                  <a:srgbClr val="EB5152"/>
                </a:solidFill>
              </a:rPr>
              <a:t>•</a:t>
            </a:r>
            <a:r>
              <a:rPr lang="en-US">
                <a:solidFill>
                  <a:srgbClr val="C00000"/>
                </a:solidFill>
                <a:latin typeface="Calibri"/>
                <a:cs typeface="Calibri"/>
              </a:rPr>
              <a:t>Chronic illness</a:t>
            </a:r>
            <a:endParaRPr lang="en-US"/>
          </a:p>
          <a:p>
            <a:r>
              <a:rPr lang="en-US">
                <a:solidFill>
                  <a:srgbClr val="EB5152"/>
                </a:solidFill>
              </a:rPr>
              <a:t>•</a:t>
            </a:r>
            <a:r>
              <a:rPr lang="en-US">
                <a:solidFill>
                  <a:srgbClr val="C00000"/>
                </a:solidFill>
                <a:latin typeface="Calibri"/>
                <a:cs typeface="Calibri"/>
              </a:rPr>
              <a:t>Trauma/ACES</a:t>
            </a:r>
            <a:endParaRPr lang="en-US"/>
          </a:p>
          <a:p>
            <a:r>
              <a:rPr lang="en-US">
                <a:solidFill>
                  <a:srgbClr val="EB5152"/>
                </a:solidFill>
              </a:rPr>
              <a:t>•</a:t>
            </a:r>
            <a:r>
              <a:rPr lang="en-US">
                <a:solidFill>
                  <a:srgbClr val="C00000"/>
                </a:solidFill>
                <a:latin typeface="Calibri"/>
                <a:cs typeface="Calibri"/>
              </a:rPr>
              <a:t>Lives in another town</a:t>
            </a:r>
            <a:endParaRPr lang="en-US"/>
          </a:p>
          <a:p>
            <a:endParaRPr lang="en-US">
              <a:solidFill>
                <a:srgbClr val="C00000"/>
              </a:solidFill>
              <a:latin typeface="Calibri"/>
              <a:cs typeface="Calibri"/>
            </a:endParaRPr>
          </a:p>
        </p:txBody>
      </p:sp>
      <p:sp>
        <p:nvSpPr>
          <p:cNvPr id="33" name="TextBox 32">
            <a:extLst>
              <a:ext uri="{FF2B5EF4-FFF2-40B4-BE49-F238E27FC236}">
                <a16:creationId xmlns:a16="http://schemas.microsoft.com/office/drawing/2014/main" id="{B09DC593-1340-3DD8-824A-06AF5A1FCEC4}"/>
              </a:ext>
            </a:extLst>
          </p:cNvPr>
          <p:cNvSpPr txBox="1"/>
          <p:nvPr/>
        </p:nvSpPr>
        <p:spPr>
          <a:xfrm>
            <a:off x="6174621" y="3746290"/>
            <a:ext cx="2489266" cy="954107"/>
          </a:xfrm>
          <a:prstGeom prst="rect">
            <a:avLst/>
          </a:prstGeom>
          <a:noFill/>
        </p:spPr>
        <p:txBody>
          <a:bodyPr wrap="square" lIns="91440" tIns="45720" rIns="91440" bIns="45720" anchor="t">
            <a:spAutoFit/>
          </a:bodyPr>
          <a:lstStyle/>
          <a:p>
            <a:pPr>
              <a:buClr>
                <a:schemeClr val="accent1"/>
              </a:buClr>
              <a:defRPr/>
            </a:pPr>
            <a:r>
              <a:rPr lang="en-US">
                <a:solidFill>
                  <a:srgbClr val="EB5152"/>
                </a:solidFill>
              </a:rPr>
              <a:t>•</a:t>
            </a:r>
            <a:r>
              <a:rPr lang="en-US">
                <a:solidFill>
                  <a:srgbClr val="C00000"/>
                </a:solidFill>
                <a:latin typeface="Calibri"/>
                <a:cs typeface="Calibri"/>
              </a:rPr>
              <a:t>Struggling academically </a:t>
            </a:r>
            <a:endParaRPr lang="en-US">
              <a:solidFill>
                <a:srgbClr val="C00000"/>
              </a:solidFill>
              <a:latin typeface="Calibri" panose="020F0502020204030204" pitchFamily="34" charset="0"/>
              <a:cs typeface="Calibri" panose="020F0502020204030204" pitchFamily="34" charset="0"/>
            </a:endParaRPr>
          </a:p>
          <a:p>
            <a:pPr>
              <a:buClr>
                <a:schemeClr val="accent1"/>
              </a:buClr>
              <a:defRPr/>
            </a:pPr>
            <a:r>
              <a:rPr lang="en-US">
                <a:solidFill>
                  <a:srgbClr val="EB5152"/>
                </a:solidFill>
              </a:rPr>
              <a:t>•</a:t>
            </a:r>
            <a:r>
              <a:rPr lang="en-US">
                <a:solidFill>
                  <a:srgbClr val="C00000"/>
                </a:solidFill>
                <a:latin typeface="Calibri"/>
                <a:cs typeface="Calibri"/>
              </a:rPr>
              <a:t>Struggling behaviorally</a:t>
            </a:r>
            <a:endParaRPr lang="en-US"/>
          </a:p>
          <a:p>
            <a:pPr>
              <a:buClr>
                <a:schemeClr val="accent1"/>
              </a:buClr>
              <a:defRPr/>
            </a:pPr>
            <a:r>
              <a:rPr lang="en-US">
                <a:solidFill>
                  <a:srgbClr val="EB5152"/>
                </a:solidFill>
              </a:rPr>
              <a:t>•</a:t>
            </a:r>
            <a:r>
              <a:rPr lang="en-US">
                <a:solidFill>
                  <a:srgbClr val="C00000"/>
                </a:solidFill>
                <a:latin typeface="Calibri"/>
                <a:cs typeface="Calibri"/>
              </a:rPr>
              <a:t>Bus anxiety</a:t>
            </a:r>
            <a:endParaRPr lang="en-US"/>
          </a:p>
          <a:p>
            <a:pPr marL="285750" lvl="0" indent="-285750" defTabSz="914400">
              <a:buClr>
                <a:schemeClr val="accent1"/>
              </a:buClr>
              <a:buSzTx/>
              <a:buFont typeface="Arial" panose="020B0604020202020204" pitchFamily="34" charset="0"/>
              <a:buChar char="•"/>
              <a:tabLst/>
              <a:defRPr/>
            </a:pPr>
            <a:endParaRPr lang="en-US">
              <a:solidFill>
                <a:srgbClr val="C00000"/>
              </a:solidFill>
              <a:latin typeface="Calibri"/>
              <a:cs typeface="Calibri"/>
            </a:endParaRPr>
          </a:p>
        </p:txBody>
      </p:sp>
      <p:sp>
        <p:nvSpPr>
          <p:cNvPr id="35" name="TextBox 34">
            <a:extLst>
              <a:ext uri="{FF2B5EF4-FFF2-40B4-BE49-F238E27FC236}">
                <a16:creationId xmlns:a16="http://schemas.microsoft.com/office/drawing/2014/main" id="{7F17073E-9956-D8B7-E1ED-3779921CE1C8}"/>
              </a:ext>
            </a:extLst>
          </p:cNvPr>
          <p:cNvSpPr txBox="1"/>
          <p:nvPr/>
        </p:nvSpPr>
        <p:spPr>
          <a:xfrm>
            <a:off x="471197" y="3147196"/>
            <a:ext cx="2678817" cy="2893100"/>
          </a:xfrm>
          <a:prstGeom prst="rect">
            <a:avLst/>
          </a:prstGeom>
          <a:noFill/>
        </p:spPr>
        <p:txBody>
          <a:bodyPr wrap="square" lIns="91440" tIns="45720" rIns="91440" bIns="45720" anchor="t">
            <a:spAutoFit/>
          </a:bodyPr>
          <a:lstStyle/>
          <a:p>
            <a:r>
              <a:rPr lang="en-US" b="1">
                <a:solidFill>
                  <a:srgbClr val="002060"/>
                </a:solidFill>
              </a:rPr>
              <a:t>Process: </a:t>
            </a:r>
            <a:r>
              <a:rPr lang="en-US" sz="1400">
                <a:solidFill>
                  <a:srgbClr val="C00000"/>
                </a:solidFill>
                <a:latin typeface="Calibri"/>
                <a:cs typeface="Calibri"/>
              </a:rPr>
              <a:t>The school MTSS/attendance team finds the root cause for student absenteeism. They identify the greatest areas of need for each student. Intervention plans are developed while the impact on learning is simultaneously analyzed. The school also has a significant focus (attendance initiative plan) on the prevention of absenteeism.</a:t>
            </a:r>
            <a:r>
              <a:rPr lang="en-US">
                <a:solidFill>
                  <a:srgbClr val="C00000"/>
                </a:solidFill>
                <a:latin typeface="Calibri"/>
                <a:cs typeface="Calibri"/>
              </a:rPr>
              <a:t> This began with an audit of each tier.</a:t>
            </a:r>
            <a:endParaRPr lang="en-US"/>
          </a:p>
        </p:txBody>
      </p:sp>
      <p:sp>
        <p:nvSpPr>
          <p:cNvPr id="4" name="TextBox 3">
            <a:extLst>
              <a:ext uri="{FF2B5EF4-FFF2-40B4-BE49-F238E27FC236}">
                <a16:creationId xmlns:a16="http://schemas.microsoft.com/office/drawing/2014/main" id="{F5D54F87-7A57-D3C9-8D88-C5DD2C0559F8}"/>
              </a:ext>
            </a:extLst>
          </p:cNvPr>
          <p:cNvSpPr txBox="1"/>
          <p:nvPr/>
        </p:nvSpPr>
        <p:spPr>
          <a:xfrm>
            <a:off x="2944120" y="1712933"/>
            <a:ext cx="5798472" cy="523220"/>
          </a:xfrm>
          <a:prstGeom prst="rect">
            <a:avLst/>
          </a:prstGeom>
          <a:noFill/>
        </p:spPr>
        <p:txBody>
          <a:bodyPr wrap="square" rtlCol="0">
            <a:spAutoFit/>
          </a:bodyPr>
          <a:lstStyle/>
          <a:p>
            <a:r>
              <a:rPr lang="en-US" b="1">
                <a:solidFill>
                  <a:srgbClr val="002060"/>
                </a:solidFill>
              </a:rPr>
              <a:t>The students in this school that are chronically absent for 5+ years are:</a:t>
            </a:r>
          </a:p>
        </p:txBody>
      </p:sp>
      <p:sp>
        <p:nvSpPr>
          <p:cNvPr id="5" name="Title 1">
            <a:extLst>
              <a:ext uri="{FF2B5EF4-FFF2-40B4-BE49-F238E27FC236}">
                <a16:creationId xmlns:a16="http://schemas.microsoft.com/office/drawing/2014/main" id="{3FA71E2B-DD83-BBC6-390A-82926045B035}"/>
              </a:ext>
            </a:extLst>
          </p:cNvPr>
          <p:cNvSpPr txBox="1">
            <a:spLocks/>
          </p:cNvSpPr>
          <p:nvPr/>
        </p:nvSpPr>
        <p:spPr>
          <a:xfrm>
            <a:off x="3948" y="27269"/>
            <a:ext cx="9009831" cy="769766"/>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800" b="1">
                <a:solidFill>
                  <a:schemeClr val="bg1"/>
                </a:solidFill>
                <a:latin typeface="Calibri" panose="020F0502020204030204" pitchFamily="34" charset="0"/>
                <a:cs typeface="Calibri" panose="020F0502020204030204" pitchFamily="34" charset="0"/>
              </a:rPr>
              <a:t>A School’s Analysis of Students Who Are</a:t>
            </a:r>
          </a:p>
          <a:p>
            <a:pPr algn="ctr"/>
            <a:r>
              <a:rPr lang="en-US" sz="2800" b="1">
                <a:solidFill>
                  <a:schemeClr val="bg1"/>
                </a:solidFill>
                <a:latin typeface="Calibri" panose="020F0502020204030204" pitchFamily="34" charset="0"/>
                <a:cs typeface="Calibri" panose="020F0502020204030204" pitchFamily="34" charset="0"/>
              </a:rPr>
              <a:t>5+ Years Chronically Absent</a:t>
            </a:r>
          </a:p>
        </p:txBody>
      </p:sp>
    </p:spTree>
    <p:extLst>
      <p:ext uri="{BB962C8B-B14F-4D97-AF65-F5344CB8AC3E}">
        <p14:creationId xmlns:p14="http://schemas.microsoft.com/office/powerpoint/2010/main" val="2559589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A4E43B-2ADB-CE6A-2D6E-851C54004C2A}"/>
              </a:ext>
            </a:extLst>
          </p:cNvPr>
          <p:cNvSpPr>
            <a:spLocks noGrp="1"/>
          </p:cNvSpPr>
          <p:nvPr>
            <p:ph type="sldNum" idx="12"/>
          </p:nvPr>
        </p:nvSpPr>
        <p:spPr/>
        <p:txBody>
          <a:bodyPr/>
          <a:lstStyle/>
          <a:p>
            <a:fld id="{00000000-1234-1234-1234-123412341234}" type="slidenum">
              <a:rPr lang="en-US" smtClean="0"/>
              <a:pPr/>
              <a:t>27</a:t>
            </a:fld>
            <a:endParaRPr lang="en-US"/>
          </a:p>
        </p:txBody>
      </p:sp>
      <p:sp>
        <p:nvSpPr>
          <p:cNvPr id="2" name="Rectangle 1">
            <a:extLst>
              <a:ext uri="{FF2B5EF4-FFF2-40B4-BE49-F238E27FC236}">
                <a16:creationId xmlns:a16="http://schemas.microsoft.com/office/drawing/2014/main" id="{9B32F46E-13CB-F357-6ADB-362A603AE095}"/>
              </a:ext>
            </a:extLst>
          </p:cNvPr>
          <p:cNvSpPr/>
          <p:nvPr/>
        </p:nvSpPr>
        <p:spPr>
          <a:xfrm>
            <a:off x="401408" y="1640167"/>
            <a:ext cx="2238978" cy="1366363"/>
          </a:xfrm>
          <a:prstGeom prst="rect">
            <a:avLst/>
          </a:prstGeom>
          <a:solidFill>
            <a:schemeClr val="accent3">
              <a:lumMod val="40000"/>
              <a:lumOff val="6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rgbClr val="002060"/>
                </a:solidFill>
              </a:rPr>
              <a:t>Scituate High School</a:t>
            </a:r>
          </a:p>
        </p:txBody>
      </p:sp>
      <p:sp>
        <p:nvSpPr>
          <p:cNvPr id="11" name="Title 1">
            <a:extLst>
              <a:ext uri="{FF2B5EF4-FFF2-40B4-BE49-F238E27FC236}">
                <a16:creationId xmlns:a16="http://schemas.microsoft.com/office/drawing/2014/main" id="{925A605F-DA91-93BF-0115-B76A7CD884A2}"/>
              </a:ext>
            </a:extLst>
          </p:cNvPr>
          <p:cNvSpPr txBox="1">
            <a:spLocks/>
          </p:cNvSpPr>
          <p:nvPr/>
        </p:nvSpPr>
        <p:spPr>
          <a:xfrm>
            <a:off x="78377" y="41034"/>
            <a:ext cx="9009831" cy="769766"/>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800" b="1">
                <a:solidFill>
                  <a:schemeClr val="bg1"/>
                </a:solidFill>
                <a:latin typeface="Calibri" panose="020F0502020204030204" pitchFamily="34" charset="0"/>
                <a:cs typeface="Calibri" panose="020F0502020204030204" pitchFamily="34" charset="0"/>
              </a:rPr>
              <a:t>A School’s Analysis of Students Who Are</a:t>
            </a:r>
          </a:p>
          <a:p>
            <a:pPr algn="ctr"/>
            <a:r>
              <a:rPr lang="en-US" sz="2800" b="1">
                <a:solidFill>
                  <a:schemeClr val="bg1"/>
                </a:solidFill>
                <a:latin typeface="Calibri" panose="020F0502020204030204" pitchFamily="34" charset="0"/>
                <a:cs typeface="Calibri" panose="020F0502020204030204" pitchFamily="34" charset="0"/>
              </a:rPr>
              <a:t>5+ Years Chronically Absent</a:t>
            </a:r>
          </a:p>
        </p:txBody>
      </p:sp>
      <p:sp>
        <p:nvSpPr>
          <p:cNvPr id="12" name="Rectangle 11">
            <a:extLst>
              <a:ext uri="{FF2B5EF4-FFF2-40B4-BE49-F238E27FC236}">
                <a16:creationId xmlns:a16="http://schemas.microsoft.com/office/drawing/2014/main" id="{86D0E5C8-3063-48E2-6EA4-38AD21D54296}"/>
              </a:ext>
            </a:extLst>
          </p:cNvPr>
          <p:cNvSpPr/>
          <p:nvPr/>
        </p:nvSpPr>
        <p:spPr>
          <a:xfrm>
            <a:off x="407486" y="3159973"/>
            <a:ext cx="2246213" cy="2851319"/>
          </a:xfrm>
          <a:prstGeom prst="rect">
            <a:avLst/>
          </a:prstGeom>
          <a:solidFill>
            <a:schemeClr val="accent3">
              <a:lumMod val="40000"/>
              <a:lumOff val="6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b="1">
              <a:solidFill>
                <a:srgbClr val="002060"/>
              </a:solidFill>
            </a:endParaRPr>
          </a:p>
        </p:txBody>
      </p:sp>
      <p:sp>
        <p:nvSpPr>
          <p:cNvPr id="4" name="TextBox 3">
            <a:extLst>
              <a:ext uri="{FF2B5EF4-FFF2-40B4-BE49-F238E27FC236}">
                <a16:creationId xmlns:a16="http://schemas.microsoft.com/office/drawing/2014/main" id="{87320864-21CA-3129-6E45-1BC5BE974D35}"/>
              </a:ext>
            </a:extLst>
          </p:cNvPr>
          <p:cNvSpPr txBox="1"/>
          <p:nvPr/>
        </p:nvSpPr>
        <p:spPr>
          <a:xfrm>
            <a:off x="401407" y="1066841"/>
            <a:ext cx="8612371" cy="338554"/>
          </a:xfrm>
          <a:prstGeom prst="rect">
            <a:avLst/>
          </a:prstGeom>
          <a:solidFill>
            <a:srgbClr val="002060"/>
          </a:solidFill>
        </p:spPr>
        <p:txBody>
          <a:bodyPr wrap="square" lIns="91440" tIns="45720" rIns="91440" bIns="45720" rtlCol="0" anchor="t">
            <a:spAutoFit/>
          </a:bodyPr>
          <a:lstStyle/>
          <a:p>
            <a:pPr algn="ctr"/>
            <a:r>
              <a:rPr lang="en-US" sz="1600" b="1">
                <a:solidFill>
                  <a:srgbClr val="CCFF99"/>
                </a:solidFill>
                <a:latin typeface="Calibri"/>
                <a:cs typeface="Calibri"/>
              </a:rPr>
              <a:t>Determining the Underlying Issues for Students </a:t>
            </a:r>
            <a:r>
              <a:rPr lang="en-US" sz="1600" b="1">
                <a:solidFill>
                  <a:srgbClr val="CCFF99"/>
                </a:solidFill>
                <a:latin typeface="Calibri"/>
                <a:ea typeface="Calibri"/>
                <a:cs typeface="Calibri"/>
              </a:rPr>
              <a:t>5+ Years Chronically Absent</a:t>
            </a:r>
            <a:endParaRPr lang="en-US" sz="1600">
              <a:latin typeface="Calibri"/>
              <a:ea typeface="Calibri"/>
              <a:cs typeface="Calibri"/>
            </a:endParaRPr>
          </a:p>
        </p:txBody>
      </p:sp>
      <p:sp>
        <p:nvSpPr>
          <p:cNvPr id="9" name="Rectangle 8">
            <a:extLst>
              <a:ext uri="{FF2B5EF4-FFF2-40B4-BE49-F238E27FC236}">
                <a16:creationId xmlns:a16="http://schemas.microsoft.com/office/drawing/2014/main" id="{04EC16E5-7775-E5CA-BA40-5FA304EB3724}"/>
              </a:ext>
            </a:extLst>
          </p:cNvPr>
          <p:cNvSpPr/>
          <p:nvPr/>
        </p:nvSpPr>
        <p:spPr>
          <a:xfrm>
            <a:off x="2844566" y="1624351"/>
            <a:ext cx="6048088" cy="1453832"/>
          </a:xfrm>
          <a:prstGeom prst="rect">
            <a:avLst/>
          </a:prstGeom>
          <a:solidFill>
            <a:schemeClr val="accent3">
              <a:lumMod val="40000"/>
              <a:lumOff val="6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66CEADF-4313-2E5F-250F-EB5ADB881BE2}"/>
              </a:ext>
            </a:extLst>
          </p:cNvPr>
          <p:cNvSpPr txBox="1"/>
          <p:nvPr/>
        </p:nvSpPr>
        <p:spPr>
          <a:xfrm>
            <a:off x="2944120" y="1712933"/>
            <a:ext cx="5798472" cy="523220"/>
          </a:xfrm>
          <a:prstGeom prst="rect">
            <a:avLst/>
          </a:prstGeom>
          <a:noFill/>
        </p:spPr>
        <p:txBody>
          <a:bodyPr wrap="square" rtlCol="0">
            <a:spAutoFit/>
          </a:bodyPr>
          <a:lstStyle/>
          <a:p>
            <a:r>
              <a:rPr lang="en-US" b="1">
                <a:solidFill>
                  <a:srgbClr val="002060"/>
                </a:solidFill>
              </a:rPr>
              <a:t>The students in this school that are chronically absent for 5+ years are:</a:t>
            </a:r>
          </a:p>
        </p:txBody>
      </p:sp>
      <p:graphicFrame>
        <p:nvGraphicFramePr>
          <p:cNvPr id="13" name="Table 12">
            <a:extLst>
              <a:ext uri="{FF2B5EF4-FFF2-40B4-BE49-F238E27FC236}">
                <a16:creationId xmlns:a16="http://schemas.microsoft.com/office/drawing/2014/main" id="{C8FB8E72-CD35-CFD6-62B3-360123EDE1BC}"/>
              </a:ext>
            </a:extLst>
          </p:cNvPr>
          <p:cNvGraphicFramePr>
            <a:graphicFrameLocks noGrp="1"/>
          </p:cNvGraphicFramePr>
          <p:nvPr/>
        </p:nvGraphicFramePr>
        <p:xfrm>
          <a:off x="3834612" y="2021768"/>
          <a:ext cx="4528029" cy="914400"/>
        </p:xfrm>
        <a:graphic>
          <a:graphicData uri="http://schemas.openxmlformats.org/drawingml/2006/table">
            <a:tbl>
              <a:tblPr firstRow="1" bandRow="1">
                <a:tableStyleId>{41CFE47E-F1CA-4EFA-BE9D-13FE3E3166CB}</a:tableStyleId>
              </a:tblPr>
              <a:tblGrid>
                <a:gridCol w="1052634">
                  <a:extLst>
                    <a:ext uri="{9D8B030D-6E8A-4147-A177-3AD203B41FA5}">
                      <a16:colId xmlns:a16="http://schemas.microsoft.com/office/drawing/2014/main" val="1111367970"/>
                    </a:ext>
                  </a:extLst>
                </a:gridCol>
                <a:gridCol w="1146677">
                  <a:extLst>
                    <a:ext uri="{9D8B030D-6E8A-4147-A177-3AD203B41FA5}">
                      <a16:colId xmlns:a16="http://schemas.microsoft.com/office/drawing/2014/main" val="3486563726"/>
                    </a:ext>
                  </a:extLst>
                </a:gridCol>
                <a:gridCol w="1064715">
                  <a:extLst>
                    <a:ext uri="{9D8B030D-6E8A-4147-A177-3AD203B41FA5}">
                      <a16:colId xmlns:a16="http://schemas.microsoft.com/office/drawing/2014/main" val="709769144"/>
                    </a:ext>
                  </a:extLst>
                </a:gridCol>
                <a:gridCol w="1264003">
                  <a:extLst>
                    <a:ext uri="{9D8B030D-6E8A-4147-A177-3AD203B41FA5}">
                      <a16:colId xmlns:a16="http://schemas.microsoft.com/office/drawing/2014/main" val="2861543943"/>
                    </a:ext>
                  </a:extLst>
                </a:gridCol>
              </a:tblGrid>
              <a:tr h="370840">
                <a:tc>
                  <a:txBody>
                    <a:bodyPr/>
                    <a:lstStyle/>
                    <a:p>
                      <a:pPr algn="ctr"/>
                      <a:r>
                        <a:rPr lang="en-US" sz="1800" b="1">
                          <a:solidFill>
                            <a:srgbClr val="C00000"/>
                          </a:solidFill>
                          <a:latin typeface="Calibri"/>
                          <a:cs typeface="Calibri"/>
                        </a:rPr>
                        <a:t>0%</a:t>
                      </a:r>
                    </a:p>
                    <a:p>
                      <a:pPr algn="ctr"/>
                      <a:r>
                        <a:rPr lang="en-US" sz="1800" b="1">
                          <a:solidFill>
                            <a:srgbClr val="C00000"/>
                          </a:solidFill>
                          <a:latin typeface="Calibri"/>
                          <a:cs typeface="Calibri"/>
                        </a:rPr>
                        <a:t> Hispanic</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800" b="1">
                          <a:solidFill>
                            <a:srgbClr val="C00000"/>
                          </a:solidFill>
                          <a:latin typeface="Calibri"/>
                          <a:cs typeface="Calibri"/>
                        </a:rPr>
                        <a:t>0% </a:t>
                      </a:r>
                    </a:p>
                    <a:p>
                      <a:pPr algn="ctr"/>
                      <a:r>
                        <a:rPr lang="en-US" sz="1800" b="1">
                          <a:solidFill>
                            <a:srgbClr val="C00000"/>
                          </a:solidFill>
                          <a:latin typeface="Calibri"/>
                          <a:cs typeface="Calibri"/>
                        </a:rPr>
                        <a:t>MLL</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800" b="1">
                          <a:solidFill>
                            <a:srgbClr val="C00000"/>
                          </a:solidFill>
                          <a:latin typeface="Calibri"/>
                          <a:cs typeface="Calibri"/>
                        </a:rPr>
                        <a:t>25% </a:t>
                      </a:r>
                    </a:p>
                    <a:p>
                      <a:pPr algn="ctr"/>
                      <a:r>
                        <a:rPr lang="en-US" sz="1800" b="1">
                          <a:solidFill>
                            <a:srgbClr val="C00000"/>
                          </a:solidFill>
                          <a:latin typeface="Calibri"/>
                          <a:cs typeface="Calibri"/>
                        </a:rPr>
                        <a:t>FRL</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800" b="1">
                          <a:solidFill>
                            <a:srgbClr val="C00000"/>
                          </a:solidFill>
                          <a:latin typeface="Calibri"/>
                          <a:cs typeface="Calibri"/>
                        </a:rPr>
                        <a:t>25% Differently Abled</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396508450"/>
                  </a:ext>
                </a:extLst>
              </a:tr>
            </a:tbl>
          </a:graphicData>
        </a:graphic>
      </p:graphicFrame>
      <p:graphicFrame>
        <p:nvGraphicFramePr>
          <p:cNvPr id="15" name="Table 14">
            <a:extLst>
              <a:ext uri="{FF2B5EF4-FFF2-40B4-BE49-F238E27FC236}">
                <a16:creationId xmlns:a16="http://schemas.microsoft.com/office/drawing/2014/main" id="{4186F6FA-BE8C-0B19-BF11-74692E28E68B}"/>
              </a:ext>
            </a:extLst>
          </p:cNvPr>
          <p:cNvGraphicFramePr>
            <a:graphicFrameLocks noGrp="1"/>
          </p:cNvGraphicFramePr>
          <p:nvPr/>
        </p:nvGraphicFramePr>
        <p:xfrm>
          <a:off x="2983015" y="3169870"/>
          <a:ext cx="5779552" cy="2841422"/>
        </p:xfrm>
        <a:graphic>
          <a:graphicData uri="http://schemas.openxmlformats.org/drawingml/2006/table">
            <a:tbl>
              <a:tblPr firstRow="1" bandRow="1">
                <a:tableStyleId>{41CFE47E-F1CA-4EFA-BE9D-13FE3E3166CB}</a:tableStyleId>
              </a:tblPr>
              <a:tblGrid>
                <a:gridCol w="2889776">
                  <a:extLst>
                    <a:ext uri="{9D8B030D-6E8A-4147-A177-3AD203B41FA5}">
                      <a16:colId xmlns:a16="http://schemas.microsoft.com/office/drawing/2014/main" val="4223970315"/>
                    </a:ext>
                  </a:extLst>
                </a:gridCol>
                <a:gridCol w="2889776">
                  <a:extLst>
                    <a:ext uri="{9D8B030D-6E8A-4147-A177-3AD203B41FA5}">
                      <a16:colId xmlns:a16="http://schemas.microsoft.com/office/drawing/2014/main" val="985799252"/>
                    </a:ext>
                  </a:extLst>
                </a:gridCol>
              </a:tblGrid>
              <a:tr h="1387965">
                <a:tc>
                  <a:txBody>
                    <a:bodyPr/>
                    <a:lstStyle/>
                    <a:p>
                      <a:r>
                        <a:rPr lang="en-US" b="1">
                          <a:solidFill>
                            <a:srgbClr val="002060"/>
                          </a:solidFill>
                        </a:rPr>
                        <a:t>        Barriers</a:t>
                      </a:r>
                    </a:p>
                    <a:p>
                      <a:endParaRPr lang="en-US" b="1">
                        <a:solidFill>
                          <a:srgbClr val="C00000"/>
                        </a:solidFill>
                      </a:endParaRPr>
                    </a:p>
                    <a:p>
                      <a:endParaRPr lang="en-US"/>
                    </a:p>
                    <a:p>
                      <a:endParaRPr lang="en-US"/>
                    </a:p>
                  </a:txBody>
                  <a:tcPr>
                    <a:solidFill>
                      <a:srgbClr val="CCFF99">
                        <a:alpha val="52157"/>
                      </a:srgbClr>
                    </a:solidFill>
                  </a:tcPr>
                </a:tc>
                <a:tc>
                  <a:txBody>
                    <a:bodyPr/>
                    <a:lstStyle/>
                    <a:p>
                      <a:r>
                        <a:rPr lang="en-US" b="1">
                          <a:solidFill>
                            <a:srgbClr val="002060"/>
                          </a:solidFill>
                        </a:rPr>
                        <a:t>      Aversion</a:t>
                      </a:r>
                    </a:p>
                    <a:p>
                      <a:endParaRPr lang="en-US" b="1">
                        <a:solidFill>
                          <a:srgbClr val="002060"/>
                        </a:solidFill>
                      </a:endParaRPr>
                    </a:p>
                    <a:p>
                      <a:endParaRPr lang="en-US" b="1">
                        <a:solidFill>
                          <a:srgbClr val="002060"/>
                        </a:solidFill>
                      </a:endParaRPr>
                    </a:p>
                    <a:p>
                      <a:endParaRPr lang="en-US" b="1">
                        <a:solidFill>
                          <a:srgbClr val="002060"/>
                        </a:solidFill>
                      </a:endParaRPr>
                    </a:p>
                    <a:p>
                      <a:endParaRPr lang="en-US" b="1">
                        <a:solidFill>
                          <a:srgbClr val="002060"/>
                        </a:solidFill>
                      </a:endParaRPr>
                    </a:p>
                  </a:txBody>
                  <a:tcPr>
                    <a:solidFill>
                      <a:srgbClr val="CCFF99">
                        <a:alpha val="52157"/>
                      </a:srgbClr>
                    </a:solidFill>
                  </a:tcPr>
                </a:tc>
                <a:extLst>
                  <a:ext uri="{0D108BD9-81ED-4DB2-BD59-A6C34878D82A}">
                    <a16:rowId xmlns:a16="http://schemas.microsoft.com/office/drawing/2014/main" val="3821755573"/>
                  </a:ext>
                </a:extLst>
              </a:tr>
              <a:tr h="1453457">
                <a:tc>
                  <a:txBody>
                    <a:bodyPr/>
                    <a:lstStyle/>
                    <a:p>
                      <a:r>
                        <a:rPr lang="en-US" b="1">
                          <a:solidFill>
                            <a:srgbClr val="002060"/>
                          </a:solidFill>
                        </a:rPr>
                        <a:t>        Disengagement</a:t>
                      </a:r>
                    </a:p>
                    <a:p>
                      <a:endParaRPr lang="en-US"/>
                    </a:p>
                    <a:p>
                      <a:endParaRPr lang="en-US"/>
                    </a:p>
                    <a:p>
                      <a:endParaRPr lang="en-US"/>
                    </a:p>
                    <a:p>
                      <a:endParaRPr lang="en-US"/>
                    </a:p>
                  </a:txBody>
                  <a:tcPr>
                    <a:solidFill>
                      <a:srgbClr val="CCFF99">
                        <a:alpha val="52157"/>
                      </a:srgbClr>
                    </a:solidFill>
                  </a:tcPr>
                </a:tc>
                <a:tc>
                  <a:txBody>
                    <a:bodyPr/>
                    <a:lstStyle/>
                    <a:p>
                      <a:r>
                        <a:rPr lang="en-US" b="1">
                          <a:solidFill>
                            <a:srgbClr val="002060"/>
                          </a:solidFill>
                        </a:rPr>
                        <a:t>       Misconceptions</a:t>
                      </a:r>
                    </a:p>
                  </a:txBody>
                  <a:tcPr>
                    <a:solidFill>
                      <a:srgbClr val="CCFF99">
                        <a:alpha val="52157"/>
                      </a:srgbClr>
                    </a:solidFill>
                  </a:tcPr>
                </a:tc>
                <a:extLst>
                  <a:ext uri="{0D108BD9-81ED-4DB2-BD59-A6C34878D82A}">
                    <a16:rowId xmlns:a16="http://schemas.microsoft.com/office/drawing/2014/main" val="3141268715"/>
                  </a:ext>
                </a:extLst>
              </a:tr>
            </a:tbl>
          </a:graphicData>
        </a:graphic>
      </p:graphicFrame>
      <p:sp>
        <p:nvSpPr>
          <p:cNvPr id="14" name="TextBox 13">
            <a:extLst>
              <a:ext uri="{FF2B5EF4-FFF2-40B4-BE49-F238E27FC236}">
                <a16:creationId xmlns:a16="http://schemas.microsoft.com/office/drawing/2014/main" id="{8CD11EC8-5621-C197-E32E-9332E32893C5}"/>
              </a:ext>
            </a:extLst>
          </p:cNvPr>
          <p:cNvSpPr txBox="1"/>
          <p:nvPr/>
        </p:nvSpPr>
        <p:spPr>
          <a:xfrm>
            <a:off x="541480" y="3451802"/>
            <a:ext cx="1968071" cy="2246769"/>
          </a:xfrm>
          <a:prstGeom prst="rect">
            <a:avLst/>
          </a:prstGeom>
          <a:noFill/>
        </p:spPr>
        <p:txBody>
          <a:bodyPr wrap="square">
            <a:spAutoFit/>
          </a:bodyPr>
          <a:lstStyle/>
          <a:p>
            <a:r>
              <a:rPr lang="en-US" b="1">
                <a:solidFill>
                  <a:srgbClr val="002060"/>
                </a:solidFill>
              </a:rPr>
              <a:t>Process: </a:t>
            </a:r>
            <a:r>
              <a:rPr lang="en-US">
                <a:solidFill>
                  <a:srgbClr val="C00000"/>
                </a:solidFill>
                <a:latin typeface="Calibri" panose="020F0502020204030204" pitchFamily="34" charset="0"/>
                <a:cs typeface="Calibri" panose="020F0502020204030204" pitchFamily="34" charset="0"/>
              </a:rPr>
              <a:t>The school MTSS/attendance team finds the root cause for student absenteeism. </a:t>
            </a:r>
            <a:r>
              <a:rPr lang="en-US" sz="1400">
                <a:solidFill>
                  <a:srgbClr val="C00000"/>
                </a:solidFill>
                <a:latin typeface="Calibri" panose="020F0502020204030204" pitchFamily="34" charset="0"/>
                <a:cs typeface="Calibri" panose="020F0502020204030204" pitchFamily="34" charset="0"/>
              </a:rPr>
              <a:t>They identify the areas of most need and then determine what intervention is needed for each student. </a:t>
            </a:r>
            <a:endParaRPr lang="en-US">
              <a:solidFill>
                <a:srgbClr val="C00000"/>
              </a:solidFill>
              <a:latin typeface="Calibri" panose="020F0502020204030204" pitchFamily="34" charset="0"/>
              <a:cs typeface="Calibri" panose="020F0502020204030204" pitchFamily="34" charset="0"/>
            </a:endParaRPr>
          </a:p>
          <a:p>
            <a:endParaRPr lang="en-US">
              <a:solidFill>
                <a:srgbClr val="C00000"/>
              </a:solidFill>
              <a:latin typeface="Calibri" panose="020F0502020204030204" pitchFamily="34" charset="0"/>
              <a:cs typeface="Calibri" panose="020F0502020204030204" pitchFamily="34" charset="0"/>
            </a:endParaRPr>
          </a:p>
        </p:txBody>
      </p:sp>
      <p:pic>
        <p:nvPicPr>
          <p:cNvPr id="16" name="Graphic 15" descr="Fence with solid fill">
            <a:extLst>
              <a:ext uri="{FF2B5EF4-FFF2-40B4-BE49-F238E27FC236}">
                <a16:creationId xmlns:a16="http://schemas.microsoft.com/office/drawing/2014/main" id="{E7737A1D-7A5F-E281-BB56-751C7C27EB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3020202" y="3132288"/>
            <a:ext cx="416791" cy="416791"/>
          </a:xfrm>
          <a:prstGeom prst="rect">
            <a:avLst/>
          </a:prstGeom>
        </p:spPr>
      </p:pic>
      <p:pic>
        <p:nvPicPr>
          <p:cNvPr id="17" name="Graphic 16" descr="Fork In Road with solid fill">
            <a:extLst>
              <a:ext uri="{FF2B5EF4-FFF2-40B4-BE49-F238E27FC236}">
                <a16:creationId xmlns:a16="http://schemas.microsoft.com/office/drawing/2014/main" id="{5B086879-977B-4ED7-17C6-136764039D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45535" y="3186245"/>
            <a:ext cx="308490" cy="308490"/>
          </a:xfrm>
          <a:prstGeom prst="rect">
            <a:avLst/>
          </a:prstGeom>
        </p:spPr>
      </p:pic>
      <p:pic>
        <p:nvPicPr>
          <p:cNvPr id="18" name="Graphic 17" descr="User network with solid fill">
            <a:extLst>
              <a:ext uri="{FF2B5EF4-FFF2-40B4-BE49-F238E27FC236}">
                <a16:creationId xmlns:a16="http://schemas.microsoft.com/office/drawing/2014/main" id="{D5B0DEDE-E72E-CBDD-C9B9-3E5F2712A78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74352" y="4547872"/>
            <a:ext cx="362641" cy="362641"/>
          </a:xfrm>
          <a:prstGeom prst="rect">
            <a:avLst/>
          </a:prstGeom>
        </p:spPr>
      </p:pic>
      <p:pic>
        <p:nvPicPr>
          <p:cNvPr id="19" name="Graphic 18" descr="Person with idea with solid fill">
            <a:extLst>
              <a:ext uri="{FF2B5EF4-FFF2-40B4-BE49-F238E27FC236}">
                <a16:creationId xmlns:a16="http://schemas.microsoft.com/office/drawing/2014/main" id="{9E069DB8-3768-C717-5152-70B2D49A4DE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76080" y="4579127"/>
            <a:ext cx="362641" cy="362641"/>
          </a:xfrm>
          <a:prstGeom prst="rect">
            <a:avLst/>
          </a:prstGeom>
        </p:spPr>
      </p:pic>
      <p:sp>
        <p:nvSpPr>
          <p:cNvPr id="20" name="TextBox 19">
            <a:extLst>
              <a:ext uri="{FF2B5EF4-FFF2-40B4-BE49-F238E27FC236}">
                <a16:creationId xmlns:a16="http://schemas.microsoft.com/office/drawing/2014/main" id="{F8870A3F-246D-3D80-BC85-8F8F9C2AD08C}"/>
              </a:ext>
            </a:extLst>
          </p:cNvPr>
          <p:cNvSpPr txBox="1"/>
          <p:nvPr/>
        </p:nvSpPr>
        <p:spPr>
          <a:xfrm>
            <a:off x="3100596" y="3547921"/>
            <a:ext cx="2803386" cy="954107"/>
          </a:xfrm>
          <a:prstGeom prst="rect">
            <a:avLst/>
          </a:prstGeom>
          <a:noFill/>
        </p:spPr>
        <p:txBody>
          <a:bodyPr wrap="square">
            <a:spAutoFit/>
          </a:bodyPr>
          <a:lstStyle/>
          <a:p>
            <a:pPr marL="285750" indent="-285750">
              <a:buClr>
                <a:schemeClr val="accent1"/>
              </a:buClr>
              <a:buFont typeface="Arial" panose="020B0604020202020204" pitchFamily="34" charset="0"/>
              <a:buChar char="•"/>
            </a:pPr>
            <a:r>
              <a:rPr lang="en-US" b="0">
                <a:solidFill>
                  <a:srgbClr val="C00000"/>
                </a:solidFill>
                <a:latin typeface="Calibri" panose="020F0502020204030204" pitchFamily="34" charset="0"/>
                <a:cs typeface="Calibri" panose="020F0502020204030204" pitchFamily="34" charset="0"/>
              </a:rPr>
              <a:t>Financial and emotional struggles</a:t>
            </a:r>
          </a:p>
          <a:p>
            <a:pPr marL="285750" indent="-285750">
              <a:buClr>
                <a:schemeClr val="accent1"/>
              </a:buClr>
              <a:buFont typeface="Arial" panose="020B0604020202020204" pitchFamily="34" charset="0"/>
              <a:buChar char="•"/>
            </a:pPr>
            <a:r>
              <a:rPr lang="en-US">
                <a:solidFill>
                  <a:srgbClr val="C00000"/>
                </a:solidFill>
                <a:latin typeface="Calibri" panose="020F0502020204030204" pitchFamily="34" charset="0"/>
                <a:cs typeface="Calibri" panose="020F0502020204030204" pitchFamily="34" charset="0"/>
              </a:rPr>
              <a:t>Transportation</a:t>
            </a:r>
          </a:p>
          <a:p>
            <a:pPr>
              <a:buClr>
                <a:schemeClr val="accent1"/>
              </a:buClr>
            </a:pPr>
            <a:endParaRPr lang="en-US" b="0">
              <a:solidFill>
                <a:srgbClr val="C00000"/>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F323AAF-DD1C-CF24-0875-B3C300B7822C}"/>
              </a:ext>
            </a:extLst>
          </p:cNvPr>
          <p:cNvSpPr txBox="1"/>
          <p:nvPr/>
        </p:nvSpPr>
        <p:spPr>
          <a:xfrm>
            <a:off x="5970635" y="3471735"/>
            <a:ext cx="2803386" cy="738664"/>
          </a:xfrm>
          <a:prstGeom prst="rect">
            <a:avLst/>
          </a:prstGeom>
          <a:noFill/>
        </p:spPr>
        <p:txBody>
          <a:bodyPr wrap="square">
            <a:spAutoFit/>
          </a:bodyPr>
          <a:lstStyle/>
          <a:p>
            <a:pPr marL="285750" indent="-285750">
              <a:buClr>
                <a:schemeClr val="accent1"/>
              </a:buClr>
              <a:buFont typeface="Arial" panose="020B0604020202020204" pitchFamily="34" charset="0"/>
              <a:buChar char="•"/>
            </a:pPr>
            <a:r>
              <a:rPr lang="en-US" b="0">
                <a:solidFill>
                  <a:srgbClr val="C00000"/>
                </a:solidFill>
                <a:latin typeface="Calibri" panose="020F0502020204030204" pitchFamily="34" charset="0"/>
                <a:cs typeface="Calibri" panose="020F0502020204030204" pitchFamily="34" charset="0"/>
              </a:rPr>
              <a:t>Anxiety</a:t>
            </a:r>
          </a:p>
          <a:p>
            <a:pPr marL="285750" indent="-285750">
              <a:buClr>
                <a:schemeClr val="accent1"/>
              </a:buClr>
              <a:buFont typeface="Arial" panose="020B0604020202020204" pitchFamily="34" charset="0"/>
              <a:buChar char="•"/>
            </a:pPr>
            <a:r>
              <a:rPr lang="en-US">
                <a:solidFill>
                  <a:srgbClr val="C00000"/>
                </a:solidFill>
                <a:latin typeface="Calibri" panose="020F0502020204030204" pitchFamily="34" charset="0"/>
                <a:cs typeface="Calibri" panose="020F0502020204030204" pitchFamily="34" charset="0"/>
              </a:rPr>
              <a:t>Impacted by suspensions and behavior</a:t>
            </a:r>
            <a:endParaRPr lang="en-US" b="0">
              <a:solidFill>
                <a:srgbClr val="C0000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DEC3B06-561E-21A1-1C46-75565AF4AB1D}"/>
              </a:ext>
            </a:extLst>
          </p:cNvPr>
          <p:cNvSpPr txBox="1"/>
          <p:nvPr/>
        </p:nvSpPr>
        <p:spPr>
          <a:xfrm>
            <a:off x="3057659" y="4831782"/>
            <a:ext cx="2803386" cy="1169551"/>
          </a:xfrm>
          <a:prstGeom prst="rect">
            <a:avLst/>
          </a:prstGeom>
          <a:noFill/>
        </p:spPr>
        <p:txBody>
          <a:bodyPr wrap="square">
            <a:spAutoFit/>
          </a:bodyPr>
          <a:lstStyle/>
          <a:p>
            <a:pPr marL="285750" indent="-285750">
              <a:buClr>
                <a:schemeClr val="accent1"/>
              </a:buClr>
              <a:buFont typeface="Arial" panose="020B0604020202020204" pitchFamily="34" charset="0"/>
              <a:buChar char="•"/>
            </a:pPr>
            <a:r>
              <a:rPr lang="en-US" b="0">
                <a:solidFill>
                  <a:srgbClr val="C00000"/>
                </a:solidFill>
                <a:latin typeface="Calibri" panose="020F0502020204030204" pitchFamily="34" charset="0"/>
                <a:cs typeface="Calibri" panose="020F0502020204030204" pitchFamily="34" charset="0"/>
              </a:rPr>
              <a:t>Social functioning is higher than others in class, but academic struggle</a:t>
            </a:r>
          </a:p>
          <a:p>
            <a:pPr marL="285750" indent="-285750">
              <a:buClr>
                <a:schemeClr val="accent1"/>
              </a:buClr>
              <a:buFont typeface="Arial" panose="020B0604020202020204" pitchFamily="34" charset="0"/>
              <a:buChar char="•"/>
            </a:pPr>
            <a:r>
              <a:rPr lang="en-US">
                <a:solidFill>
                  <a:srgbClr val="C00000"/>
                </a:solidFill>
                <a:latin typeface="Calibri" panose="020F0502020204030204" pitchFamily="34" charset="0"/>
                <a:cs typeface="Calibri" panose="020F0502020204030204" pitchFamily="34" charset="0"/>
              </a:rPr>
              <a:t>Likes trades not academics</a:t>
            </a:r>
            <a:endParaRPr lang="en-US" b="0">
              <a:solidFill>
                <a:srgbClr val="C00000"/>
              </a:solidFill>
              <a:latin typeface="Calibri" panose="020F0502020204030204" pitchFamily="34" charset="0"/>
              <a:cs typeface="Calibri" panose="020F0502020204030204" pitchFamily="34" charset="0"/>
            </a:endParaRPr>
          </a:p>
          <a:p>
            <a:pPr marL="285750" indent="-285750">
              <a:buClr>
                <a:schemeClr val="accent1"/>
              </a:buClr>
              <a:buFont typeface="Arial" panose="020B0604020202020204" pitchFamily="34" charset="0"/>
              <a:buChar char="•"/>
            </a:pPr>
            <a:endParaRPr lang="en-US" b="0">
              <a:solidFill>
                <a:srgbClr val="C00000"/>
              </a:solidFill>
              <a:latin typeface="Calibri" panose="020F0502020204030204" pitchFamily="34" charset="0"/>
              <a:cs typeface="Calibri" panose="020F0502020204030204" pitchFamily="34" charset="0"/>
            </a:endParaRPr>
          </a:p>
        </p:txBody>
      </p:sp>
      <p:pic>
        <p:nvPicPr>
          <p:cNvPr id="7" name="Graphic 6" descr="Close outline">
            <a:extLst>
              <a:ext uri="{FF2B5EF4-FFF2-40B4-BE49-F238E27FC236}">
                <a16:creationId xmlns:a16="http://schemas.microsoft.com/office/drawing/2014/main" id="{B8813AC3-21C1-C50E-6E59-E3123B919A7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59866" y="4512263"/>
            <a:ext cx="416791" cy="416791"/>
          </a:xfrm>
          <a:prstGeom prst="rect">
            <a:avLst/>
          </a:prstGeom>
        </p:spPr>
      </p:pic>
      <p:sp>
        <p:nvSpPr>
          <p:cNvPr id="8" name="TextBox 7">
            <a:extLst>
              <a:ext uri="{FF2B5EF4-FFF2-40B4-BE49-F238E27FC236}">
                <a16:creationId xmlns:a16="http://schemas.microsoft.com/office/drawing/2014/main" id="{546BB108-D7EA-499D-8F8E-676FBBF33D0D}"/>
              </a:ext>
            </a:extLst>
          </p:cNvPr>
          <p:cNvSpPr txBox="1"/>
          <p:nvPr/>
        </p:nvSpPr>
        <p:spPr>
          <a:xfrm>
            <a:off x="5959181" y="4841705"/>
            <a:ext cx="2803386" cy="1600438"/>
          </a:xfrm>
          <a:prstGeom prst="rect">
            <a:avLst/>
          </a:prstGeom>
          <a:noFill/>
        </p:spPr>
        <p:txBody>
          <a:bodyPr wrap="square">
            <a:spAutoFit/>
          </a:bodyPr>
          <a:lstStyle/>
          <a:p>
            <a:pPr marL="285750" indent="-285750">
              <a:buClr>
                <a:schemeClr val="accent1"/>
              </a:buClr>
              <a:buFont typeface="Arial" panose="020B0604020202020204" pitchFamily="34" charset="0"/>
              <a:buChar char="•"/>
            </a:pPr>
            <a:r>
              <a:rPr lang="en-US" b="0">
                <a:solidFill>
                  <a:srgbClr val="C00000"/>
                </a:solidFill>
                <a:latin typeface="Calibri" panose="020F0502020204030204" pitchFamily="34" charset="0"/>
                <a:cs typeface="Calibri" panose="020F0502020204030204" pitchFamily="34" charset="0"/>
              </a:rPr>
              <a:t>Can still be successful with poor attendance</a:t>
            </a:r>
          </a:p>
          <a:p>
            <a:pPr marL="285750" indent="-285750">
              <a:buClr>
                <a:schemeClr val="accent1"/>
              </a:buClr>
              <a:buFont typeface="Arial" panose="020B0604020202020204" pitchFamily="34" charset="0"/>
              <a:buChar char="•"/>
            </a:pPr>
            <a:r>
              <a:rPr lang="en-US">
                <a:solidFill>
                  <a:srgbClr val="C00000"/>
                </a:solidFill>
                <a:latin typeface="Calibri" panose="020F0502020204030204" pitchFamily="34" charset="0"/>
                <a:cs typeface="Calibri" panose="020F0502020204030204" pitchFamily="34" charset="0"/>
              </a:rPr>
              <a:t>Absences will not add up</a:t>
            </a:r>
          </a:p>
          <a:p>
            <a:pPr marL="285750" indent="-285750">
              <a:buClr>
                <a:schemeClr val="accent1"/>
              </a:buClr>
              <a:buFont typeface="Arial" panose="020B0604020202020204" pitchFamily="34" charset="0"/>
              <a:buChar char="•"/>
            </a:pPr>
            <a:r>
              <a:rPr lang="en-US" b="0">
                <a:solidFill>
                  <a:srgbClr val="C00000"/>
                </a:solidFill>
                <a:latin typeface="Calibri" panose="020F0502020204030204" pitchFamily="34" charset="0"/>
                <a:cs typeface="Calibri" panose="020F0502020204030204" pitchFamily="34" charset="0"/>
              </a:rPr>
              <a:t>Will be pushed through the system – now not graduating</a:t>
            </a:r>
          </a:p>
          <a:p>
            <a:pPr marL="285750" indent="-285750">
              <a:buClr>
                <a:schemeClr val="accent1"/>
              </a:buClr>
              <a:buFont typeface="Arial" panose="020B0604020202020204" pitchFamily="34" charset="0"/>
              <a:buChar char="•"/>
            </a:pPr>
            <a:endParaRPr lang="en-US" b="0">
              <a:solidFill>
                <a:srgbClr val="C00000"/>
              </a:solidFill>
              <a:latin typeface="Calibri" panose="020F0502020204030204" pitchFamily="34" charset="0"/>
              <a:cs typeface="Calibri" panose="020F0502020204030204" pitchFamily="34" charset="0"/>
            </a:endParaRPr>
          </a:p>
          <a:p>
            <a:pPr marL="285750" indent="-285750">
              <a:buClr>
                <a:schemeClr val="accent1"/>
              </a:buClr>
              <a:buFont typeface="Arial" panose="020B0604020202020204" pitchFamily="34" charset="0"/>
              <a:buChar char="•"/>
            </a:pPr>
            <a:endParaRPr lang="en-US" b="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8400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a:extLst>
              <a:ext uri="{FF2B5EF4-FFF2-40B4-BE49-F238E27FC236}">
                <a16:creationId xmlns:a16="http://schemas.microsoft.com/office/drawing/2014/main" id="{17C14894-FBB8-06E0-1573-1126285C516D}"/>
              </a:ext>
            </a:extLst>
          </p:cNvPr>
          <p:cNvGraphicFramePr>
            <a:graphicFrameLocks noGrp="1"/>
          </p:cNvGraphicFramePr>
          <p:nvPr/>
        </p:nvGraphicFramePr>
        <p:xfrm>
          <a:off x="2748261" y="2762002"/>
          <a:ext cx="5841558" cy="3045342"/>
        </p:xfrm>
        <a:graphic>
          <a:graphicData uri="http://schemas.openxmlformats.org/drawingml/2006/table">
            <a:tbl>
              <a:tblPr firstRow="1" bandRow="1">
                <a:tableStyleId>{41CFE47E-F1CA-4EFA-BE9D-13FE3E3166CB}</a:tableStyleId>
              </a:tblPr>
              <a:tblGrid>
                <a:gridCol w="2920779">
                  <a:extLst>
                    <a:ext uri="{9D8B030D-6E8A-4147-A177-3AD203B41FA5}">
                      <a16:colId xmlns:a16="http://schemas.microsoft.com/office/drawing/2014/main" val="4223970315"/>
                    </a:ext>
                  </a:extLst>
                </a:gridCol>
                <a:gridCol w="2920779">
                  <a:extLst>
                    <a:ext uri="{9D8B030D-6E8A-4147-A177-3AD203B41FA5}">
                      <a16:colId xmlns:a16="http://schemas.microsoft.com/office/drawing/2014/main" val="985799252"/>
                    </a:ext>
                  </a:extLst>
                </a:gridCol>
              </a:tblGrid>
              <a:tr h="1522671">
                <a:tc>
                  <a:txBody>
                    <a:bodyPr/>
                    <a:lstStyle/>
                    <a:p>
                      <a:r>
                        <a:rPr lang="en-US" b="1">
                          <a:solidFill>
                            <a:srgbClr val="002060"/>
                          </a:solidFill>
                        </a:rPr>
                        <a:t>        Barriers</a:t>
                      </a:r>
                    </a:p>
                    <a:p>
                      <a:endParaRPr lang="en-US" b="1">
                        <a:solidFill>
                          <a:srgbClr val="002060"/>
                        </a:solidFill>
                      </a:endParaRPr>
                    </a:p>
                    <a:p>
                      <a:endParaRPr lang="en-US" b="1">
                        <a:solidFill>
                          <a:srgbClr val="002060"/>
                        </a:solidFill>
                      </a:endParaRPr>
                    </a:p>
                    <a:p>
                      <a:r>
                        <a:rPr lang="en-US"/>
                        <a:t> </a:t>
                      </a:r>
                    </a:p>
                    <a:p>
                      <a:r>
                        <a:rPr lang="en-US"/>
                        <a:t> </a:t>
                      </a:r>
                    </a:p>
                  </a:txBody>
                  <a:tcPr>
                    <a:solidFill>
                      <a:srgbClr val="CCFF99">
                        <a:alpha val="52157"/>
                      </a:srgbClr>
                    </a:solidFill>
                  </a:tcPr>
                </a:tc>
                <a:tc>
                  <a:txBody>
                    <a:bodyPr/>
                    <a:lstStyle/>
                    <a:p>
                      <a:r>
                        <a:rPr lang="en-US" b="1">
                          <a:solidFill>
                            <a:srgbClr val="002060"/>
                          </a:solidFill>
                        </a:rPr>
                        <a:t>     Aversion</a:t>
                      </a:r>
                    </a:p>
                  </a:txBody>
                  <a:tcPr>
                    <a:solidFill>
                      <a:srgbClr val="CCFF99">
                        <a:alpha val="52157"/>
                      </a:srgbClr>
                    </a:solidFill>
                  </a:tcPr>
                </a:tc>
                <a:extLst>
                  <a:ext uri="{0D108BD9-81ED-4DB2-BD59-A6C34878D82A}">
                    <a16:rowId xmlns:a16="http://schemas.microsoft.com/office/drawing/2014/main" val="3821755573"/>
                  </a:ext>
                </a:extLst>
              </a:tr>
              <a:tr h="1522671">
                <a:tc>
                  <a:txBody>
                    <a:bodyPr/>
                    <a:lstStyle/>
                    <a:p>
                      <a:r>
                        <a:rPr lang="en-US" b="1">
                          <a:solidFill>
                            <a:srgbClr val="002060"/>
                          </a:solidFill>
                        </a:rPr>
                        <a:t>        Disengagement</a:t>
                      </a:r>
                    </a:p>
                    <a:p>
                      <a:endParaRPr lang="en-US"/>
                    </a:p>
                    <a:p>
                      <a:endParaRPr lang="en-US"/>
                    </a:p>
                    <a:p>
                      <a:endParaRPr lang="en-US"/>
                    </a:p>
                    <a:p>
                      <a:endParaRPr lang="en-US"/>
                    </a:p>
                  </a:txBody>
                  <a:tcPr>
                    <a:solidFill>
                      <a:srgbClr val="CCFF99">
                        <a:alpha val="52157"/>
                      </a:srgbClr>
                    </a:solidFill>
                  </a:tcPr>
                </a:tc>
                <a:tc>
                  <a:txBody>
                    <a:bodyPr/>
                    <a:lstStyle/>
                    <a:p>
                      <a:r>
                        <a:rPr lang="en-US" b="1">
                          <a:solidFill>
                            <a:srgbClr val="002060"/>
                          </a:solidFill>
                        </a:rPr>
                        <a:t>       Misconceptions</a:t>
                      </a:r>
                    </a:p>
                  </a:txBody>
                  <a:tcPr>
                    <a:solidFill>
                      <a:srgbClr val="CCFF99">
                        <a:alpha val="52157"/>
                      </a:srgbClr>
                    </a:solidFill>
                  </a:tcPr>
                </a:tc>
                <a:extLst>
                  <a:ext uri="{0D108BD9-81ED-4DB2-BD59-A6C34878D82A}">
                    <a16:rowId xmlns:a16="http://schemas.microsoft.com/office/drawing/2014/main" val="3141268715"/>
                  </a:ext>
                </a:extLst>
              </a:tr>
            </a:tbl>
          </a:graphicData>
        </a:graphic>
      </p:graphicFrame>
      <p:pic>
        <p:nvPicPr>
          <p:cNvPr id="25" name="Graphic 24" descr="Fence with solid fill">
            <a:extLst>
              <a:ext uri="{FF2B5EF4-FFF2-40B4-BE49-F238E27FC236}">
                <a16:creationId xmlns:a16="http://schemas.microsoft.com/office/drawing/2014/main" id="{2B8188C5-9C4C-7611-52FC-76CCEE60DC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2791347" y="2752448"/>
            <a:ext cx="416791" cy="416791"/>
          </a:xfrm>
          <a:prstGeom prst="rect">
            <a:avLst/>
          </a:prstGeom>
        </p:spPr>
      </p:pic>
      <p:sp>
        <p:nvSpPr>
          <p:cNvPr id="3" name="Slide Number Placeholder 2">
            <a:extLst>
              <a:ext uri="{FF2B5EF4-FFF2-40B4-BE49-F238E27FC236}">
                <a16:creationId xmlns:a16="http://schemas.microsoft.com/office/drawing/2014/main" id="{A2A4E43B-2ADB-CE6A-2D6E-851C54004C2A}"/>
              </a:ext>
            </a:extLst>
          </p:cNvPr>
          <p:cNvSpPr>
            <a:spLocks noGrp="1"/>
          </p:cNvSpPr>
          <p:nvPr>
            <p:ph type="sldNum" idx="12"/>
          </p:nvPr>
        </p:nvSpPr>
        <p:spPr>
          <a:xfrm>
            <a:off x="7248293" y="6170673"/>
            <a:ext cx="482023" cy="338400"/>
          </a:xfrm>
        </p:spPr>
        <p:txBody>
          <a:bodyPr/>
          <a:lstStyle/>
          <a:p>
            <a:fld id="{00000000-1234-1234-1234-123412341234}" type="slidenum">
              <a:rPr lang="en-US" smtClean="0"/>
              <a:pPr/>
              <a:t>28</a:t>
            </a:fld>
            <a:endParaRPr lang="en-US" dirty="0"/>
          </a:p>
        </p:txBody>
      </p:sp>
      <p:sp>
        <p:nvSpPr>
          <p:cNvPr id="2" name="Rectangle 1">
            <a:extLst>
              <a:ext uri="{FF2B5EF4-FFF2-40B4-BE49-F238E27FC236}">
                <a16:creationId xmlns:a16="http://schemas.microsoft.com/office/drawing/2014/main" id="{9B32F46E-13CB-F357-6ADB-362A603AE095}"/>
              </a:ext>
            </a:extLst>
          </p:cNvPr>
          <p:cNvSpPr/>
          <p:nvPr/>
        </p:nvSpPr>
        <p:spPr>
          <a:xfrm>
            <a:off x="401408" y="1640167"/>
            <a:ext cx="2238978" cy="1366363"/>
          </a:xfrm>
          <a:prstGeom prst="rect">
            <a:avLst/>
          </a:prstGeom>
          <a:solidFill>
            <a:schemeClr val="accent3">
              <a:lumMod val="40000"/>
              <a:lumOff val="6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Calibri" panose="020F0502020204030204" pitchFamily="34" charset="0"/>
                <a:cs typeface="Calibri" panose="020F0502020204030204" pitchFamily="34" charset="0"/>
              </a:rPr>
              <a:t>Nowell Academy</a:t>
            </a:r>
          </a:p>
        </p:txBody>
      </p:sp>
      <p:sp>
        <p:nvSpPr>
          <p:cNvPr id="22" name="Rectangle 21">
            <a:extLst>
              <a:ext uri="{FF2B5EF4-FFF2-40B4-BE49-F238E27FC236}">
                <a16:creationId xmlns:a16="http://schemas.microsoft.com/office/drawing/2014/main" id="{6454555A-749C-58CC-64E2-766A5959B27A}"/>
              </a:ext>
            </a:extLst>
          </p:cNvPr>
          <p:cNvSpPr/>
          <p:nvPr/>
        </p:nvSpPr>
        <p:spPr>
          <a:xfrm>
            <a:off x="2791347" y="1617033"/>
            <a:ext cx="5798472" cy="1034874"/>
          </a:xfrm>
          <a:prstGeom prst="rect">
            <a:avLst/>
          </a:prstGeom>
          <a:solidFill>
            <a:schemeClr val="accent3">
              <a:lumMod val="40000"/>
              <a:lumOff val="6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EAF9452-0455-1E66-FD8D-36C05045B7A4}"/>
              </a:ext>
            </a:extLst>
          </p:cNvPr>
          <p:cNvSpPr txBox="1"/>
          <p:nvPr/>
        </p:nvSpPr>
        <p:spPr>
          <a:xfrm>
            <a:off x="2755781" y="1617033"/>
            <a:ext cx="5798472" cy="523220"/>
          </a:xfrm>
          <a:prstGeom prst="rect">
            <a:avLst/>
          </a:prstGeom>
          <a:noFill/>
        </p:spPr>
        <p:txBody>
          <a:bodyPr wrap="square" rtlCol="0">
            <a:spAutoFit/>
          </a:bodyPr>
          <a:lstStyle/>
          <a:p>
            <a:r>
              <a:rPr lang="en-US" b="1">
                <a:solidFill>
                  <a:srgbClr val="002060"/>
                </a:solidFill>
              </a:rPr>
              <a:t>The students in this school that are chronically absent for 5+ years are:</a:t>
            </a:r>
          </a:p>
        </p:txBody>
      </p:sp>
      <p:pic>
        <p:nvPicPr>
          <p:cNvPr id="26" name="Graphic 25" descr="Fork In Road with solid fill">
            <a:extLst>
              <a:ext uri="{FF2B5EF4-FFF2-40B4-BE49-F238E27FC236}">
                <a16:creationId xmlns:a16="http://schemas.microsoft.com/office/drawing/2014/main" id="{D1FDE0C5-AAF4-CBF3-5070-765B9BE513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64160" y="2786062"/>
            <a:ext cx="308490" cy="308490"/>
          </a:xfrm>
          <a:prstGeom prst="rect">
            <a:avLst/>
          </a:prstGeom>
        </p:spPr>
      </p:pic>
      <p:pic>
        <p:nvPicPr>
          <p:cNvPr id="27" name="Graphic 26" descr="User network with solid fill">
            <a:extLst>
              <a:ext uri="{FF2B5EF4-FFF2-40B4-BE49-F238E27FC236}">
                <a16:creationId xmlns:a16="http://schemas.microsoft.com/office/drawing/2014/main" id="{6A7AEDB9-CE3D-928F-2A71-860AD022B24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68129" y="4315317"/>
            <a:ext cx="392003" cy="392003"/>
          </a:xfrm>
          <a:prstGeom prst="rect">
            <a:avLst/>
          </a:prstGeom>
        </p:spPr>
      </p:pic>
      <p:pic>
        <p:nvPicPr>
          <p:cNvPr id="28" name="Graphic 27" descr="Person with idea with solid fill">
            <a:extLst>
              <a:ext uri="{FF2B5EF4-FFF2-40B4-BE49-F238E27FC236}">
                <a16:creationId xmlns:a16="http://schemas.microsoft.com/office/drawing/2014/main" id="{65EBA69C-8BEE-F8A2-877D-9848205C710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95411" y="4344679"/>
            <a:ext cx="362641" cy="362641"/>
          </a:xfrm>
          <a:prstGeom prst="rect">
            <a:avLst/>
          </a:prstGeom>
        </p:spPr>
      </p:pic>
      <p:pic>
        <p:nvPicPr>
          <p:cNvPr id="29" name="Graphic 28" descr="Close outline">
            <a:extLst>
              <a:ext uri="{FF2B5EF4-FFF2-40B4-BE49-F238E27FC236}">
                <a16:creationId xmlns:a16="http://schemas.microsoft.com/office/drawing/2014/main" id="{90A7ED35-5509-2C2E-5A34-5D6197F24B0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705550" y="4312891"/>
            <a:ext cx="416791" cy="416791"/>
          </a:xfrm>
          <a:prstGeom prst="rect">
            <a:avLst/>
          </a:prstGeom>
        </p:spPr>
      </p:pic>
      <p:graphicFrame>
        <p:nvGraphicFramePr>
          <p:cNvPr id="30" name="Table 29">
            <a:extLst>
              <a:ext uri="{FF2B5EF4-FFF2-40B4-BE49-F238E27FC236}">
                <a16:creationId xmlns:a16="http://schemas.microsoft.com/office/drawing/2014/main" id="{D1C3D3DA-AF89-3A3D-2B81-5E2282AC8F52}"/>
              </a:ext>
            </a:extLst>
          </p:cNvPr>
          <p:cNvGraphicFramePr>
            <a:graphicFrameLocks noGrp="1"/>
          </p:cNvGraphicFramePr>
          <p:nvPr/>
        </p:nvGraphicFramePr>
        <p:xfrm>
          <a:off x="3919594" y="1967606"/>
          <a:ext cx="4397092" cy="701040"/>
        </p:xfrm>
        <a:graphic>
          <a:graphicData uri="http://schemas.openxmlformats.org/drawingml/2006/table">
            <a:tbl>
              <a:tblPr firstRow="1" bandRow="1">
                <a:tableStyleId>{41CFE47E-F1CA-4EFA-BE9D-13FE3E3166CB}</a:tableStyleId>
              </a:tblPr>
              <a:tblGrid>
                <a:gridCol w="1022196">
                  <a:extLst>
                    <a:ext uri="{9D8B030D-6E8A-4147-A177-3AD203B41FA5}">
                      <a16:colId xmlns:a16="http://schemas.microsoft.com/office/drawing/2014/main" val="1111367970"/>
                    </a:ext>
                  </a:extLst>
                </a:gridCol>
                <a:gridCol w="1113518">
                  <a:extLst>
                    <a:ext uri="{9D8B030D-6E8A-4147-A177-3AD203B41FA5}">
                      <a16:colId xmlns:a16="http://schemas.microsoft.com/office/drawing/2014/main" val="3486563726"/>
                    </a:ext>
                  </a:extLst>
                </a:gridCol>
                <a:gridCol w="1226912">
                  <a:extLst>
                    <a:ext uri="{9D8B030D-6E8A-4147-A177-3AD203B41FA5}">
                      <a16:colId xmlns:a16="http://schemas.microsoft.com/office/drawing/2014/main" val="709769144"/>
                    </a:ext>
                  </a:extLst>
                </a:gridCol>
                <a:gridCol w="1034466">
                  <a:extLst>
                    <a:ext uri="{9D8B030D-6E8A-4147-A177-3AD203B41FA5}">
                      <a16:colId xmlns:a16="http://schemas.microsoft.com/office/drawing/2014/main" val="2861543943"/>
                    </a:ext>
                  </a:extLst>
                </a:gridCol>
              </a:tblGrid>
              <a:tr h="370840">
                <a:tc>
                  <a:txBody>
                    <a:bodyPr/>
                    <a:lstStyle/>
                    <a:p>
                      <a:pPr algn="ctr"/>
                      <a:r>
                        <a:rPr lang="en-US" sz="1600" b="1">
                          <a:solidFill>
                            <a:srgbClr val="C00000"/>
                          </a:solidFill>
                        </a:rPr>
                        <a:t>56%</a:t>
                      </a:r>
                    </a:p>
                    <a:p>
                      <a:pPr algn="ctr"/>
                      <a:r>
                        <a:rPr lang="en-US" sz="1600" b="1">
                          <a:solidFill>
                            <a:srgbClr val="C00000"/>
                          </a:solidFill>
                        </a:rPr>
                        <a:t> </a:t>
                      </a:r>
                      <a:r>
                        <a:rPr lang="en-US" sz="1400" b="1">
                          <a:solidFill>
                            <a:srgbClr val="C00000"/>
                          </a:solidFill>
                        </a:rPr>
                        <a:t>Hispanic</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600" b="1">
                          <a:solidFill>
                            <a:srgbClr val="C00000"/>
                          </a:solidFill>
                        </a:rPr>
                        <a:t>4% </a:t>
                      </a:r>
                    </a:p>
                    <a:p>
                      <a:pPr algn="ctr"/>
                      <a:r>
                        <a:rPr lang="en-US" sz="1400" b="1">
                          <a:solidFill>
                            <a:srgbClr val="C00000"/>
                          </a:solidFill>
                        </a:rPr>
                        <a:t>MLL</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600" b="1">
                          <a:solidFill>
                            <a:srgbClr val="C00000"/>
                          </a:solidFill>
                        </a:rPr>
                        <a:t>98% </a:t>
                      </a:r>
                    </a:p>
                    <a:p>
                      <a:pPr algn="ctr"/>
                      <a:r>
                        <a:rPr lang="en-US" sz="1400" b="1">
                          <a:solidFill>
                            <a:srgbClr val="C00000"/>
                          </a:solidFill>
                        </a:rPr>
                        <a:t>FRL</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600" b="1">
                          <a:solidFill>
                            <a:srgbClr val="C00000"/>
                          </a:solidFill>
                        </a:rPr>
                        <a:t>17% </a:t>
                      </a:r>
                      <a:r>
                        <a:rPr lang="en-US" sz="1200" b="1">
                          <a:solidFill>
                            <a:srgbClr val="C00000"/>
                          </a:solidFill>
                        </a:rPr>
                        <a:t>Differently abled</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396508450"/>
                  </a:ext>
                </a:extLst>
              </a:tr>
            </a:tbl>
          </a:graphicData>
        </a:graphic>
      </p:graphicFrame>
      <p:sp>
        <p:nvSpPr>
          <p:cNvPr id="12" name="Rectangle 11">
            <a:extLst>
              <a:ext uri="{FF2B5EF4-FFF2-40B4-BE49-F238E27FC236}">
                <a16:creationId xmlns:a16="http://schemas.microsoft.com/office/drawing/2014/main" id="{86D0E5C8-3063-48E2-6EA4-38AD21D54296}"/>
              </a:ext>
            </a:extLst>
          </p:cNvPr>
          <p:cNvSpPr/>
          <p:nvPr/>
        </p:nvSpPr>
        <p:spPr>
          <a:xfrm>
            <a:off x="331841" y="3172562"/>
            <a:ext cx="2301247" cy="2798091"/>
          </a:xfrm>
          <a:prstGeom prst="rect">
            <a:avLst/>
          </a:prstGeom>
          <a:solidFill>
            <a:schemeClr val="accent3">
              <a:lumMod val="40000"/>
              <a:lumOff val="6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b="1">
              <a:solidFill>
                <a:srgbClr val="002060"/>
              </a:solidFill>
            </a:endParaRPr>
          </a:p>
          <a:p>
            <a:pPr algn="ctr"/>
            <a:endParaRPr lang="en-US" sz="1800" b="1">
              <a:solidFill>
                <a:srgbClr val="002060"/>
              </a:solidFill>
            </a:endParaRPr>
          </a:p>
          <a:p>
            <a:pPr algn="ctr"/>
            <a:endParaRPr lang="en-US" sz="1800" b="1">
              <a:solidFill>
                <a:srgbClr val="002060"/>
              </a:solidFill>
            </a:endParaRPr>
          </a:p>
          <a:p>
            <a:pPr algn="ctr"/>
            <a:endParaRPr lang="en-US" sz="1800" b="1">
              <a:solidFill>
                <a:srgbClr val="002060"/>
              </a:solidFill>
            </a:endParaRPr>
          </a:p>
          <a:p>
            <a:pPr algn="ctr"/>
            <a:endParaRPr lang="en-US" sz="1800" b="1">
              <a:solidFill>
                <a:srgbClr val="002060"/>
              </a:solidFill>
            </a:endParaRPr>
          </a:p>
          <a:p>
            <a:pPr algn="ctr"/>
            <a:r>
              <a:rPr lang="en-US" sz="1800" b="1">
                <a:solidFill>
                  <a:srgbClr val="002060"/>
                </a:solidFill>
              </a:rPr>
              <a:t> </a:t>
            </a:r>
          </a:p>
        </p:txBody>
      </p:sp>
      <p:sp>
        <p:nvSpPr>
          <p:cNvPr id="4" name="TextBox 3">
            <a:extLst>
              <a:ext uri="{FF2B5EF4-FFF2-40B4-BE49-F238E27FC236}">
                <a16:creationId xmlns:a16="http://schemas.microsoft.com/office/drawing/2014/main" id="{B2FD0C86-E0C1-7053-9C62-6CBAC8B6526F}"/>
              </a:ext>
            </a:extLst>
          </p:cNvPr>
          <p:cNvSpPr txBox="1"/>
          <p:nvPr/>
        </p:nvSpPr>
        <p:spPr>
          <a:xfrm>
            <a:off x="2755781" y="3065807"/>
            <a:ext cx="2730620" cy="1200329"/>
          </a:xfrm>
          <a:prstGeom prst="rect">
            <a:avLst/>
          </a:prstGeom>
          <a:noFill/>
        </p:spPr>
        <p:txBody>
          <a:bodyPr wrap="square" lIns="91440" tIns="45720" rIns="91440" bIns="45720" anchor="t">
            <a:spAutoFit/>
          </a:bodyPr>
          <a:lstStyle/>
          <a:p>
            <a:pPr marL="285750" indent="-285750">
              <a:buClr>
                <a:schemeClr val="accent1"/>
              </a:buClr>
              <a:buFont typeface="Arial" panose="020B0604020202020204" pitchFamily="34" charset="0"/>
              <a:buChar char="•"/>
            </a:pPr>
            <a:r>
              <a:rPr lang="en-US" sz="1200" b="0">
                <a:solidFill>
                  <a:srgbClr val="C00000"/>
                </a:solidFill>
                <a:latin typeface="Calibri"/>
                <a:cs typeface="Calibri"/>
              </a:rPr>
              <a:t>Family death</a:t>
            </a:r>
          </a:p>
          <a:p>
            <a:pPr marL="285750" indent="-285750">
              <a:buClr>
                <a:schemeClr val="accent1"/>
              </a:buClr>
              <a:buFont typeface="Arial" panose="020B0604020202020204" pitchFamily="34" charset="0"/>
              <a:buChar char="•"/>
            </a:pPr>
            <a:r>
              <a:rPr lang="en-US" sz="1200">
                <a:solidFill>
                  <a:srgbClr val="C00000"/>
                </a:solidFill>
                <a:latin typeface="Calibri"/>
                <a:cs typeface="Calibri"/>
              </a:rPr>
              <a:t>Trauma/ACES</a:t>
            </a:r>
            <a:endParaRPr lang="en-US" sz="1200">
              <a:solidFill>
                <a:srgbClr val="C00000"/>
              </a:solidFill>
              <a:latin typeface="Calibri" panose="020F0502020204030204" pitchFamily="34" charset="0"/>
              <a:cs typeface="Calibri" panose="020F0502020204030204" pitchFamily="34" charset="0"/>
            </a:endParaRPr>
          </a:p>
          <a:p>
            <a:pPr marL="285750" indent="-285750">
              <a:buClr>
                <a:schemeClr val="accent1"/>
              </a:buClr>
              <a:buFont typeface="Arial" panose="020B0604020202020204" pitchFamily="34" charset="0"/>
              <a:buChar char="•"/>
            </a:pPr>
            <a:r>
              <a:rPr lang="en-US" sz="1200" b="0">
                <a:solidFill>
                  <a:srgbClr val="C00000"/>
                </a:solidFill>
                <a:latin typeface="Calibri"/>
                <a:cs typeface="Calibri"/>
              </a:rPr>
              <a:t>Transportation</a:t>
            </a:r>
          </a:p>
          <a:p>
            <a:pPr marL="285750" indent="-285750">
              <a:buClr>
                <a:schemeClr val="accent1"/>
              </a:buClr>
              <a:buFont typeface="Arial" panose="020B0604020202020204" pitchFamily="34" charset="0"/>
              <a:buChar char="•"/>
            </a:pPr>
            <a:r>
              <a:rPr lang="en-US" sz="1200">
                <a:solidFill>
                  <a:srgbClr val="C00000"/>
                </a:solidFill>
                <a:latin typeface="Calibri"/>
                <a:cs typeface="Calibri"/>
              </a:rPr>
              <a:t>Anxiety</a:t>
            </a:r>
          </a:p>
          <a:p>
            <a:pPr marL="285750" indent="-285750">
              <a:buClr>
                <a:schemeClr val="accent1"/>
              </a:buClr>
              <a:buFont typeface="Arial" panose="020B0604020202020204" pitchFamily="34" charset="0"/>
              <a:buChar char="•"/>
            </a:pPr>
            <a:r>
              <a:rPr lang="en-US" sz="1200" b="0">
                <a:solidFill>
                  <a:srgbClr val="C00000"/>
                </a:solidFill>
                <a:latin typeface="Calibri"/>
                <a:cs typeface="Calibri"/>
              </a:rPr>
              <a:t>Mental health</a:t>
            </a:r>
          </a:p>
          <a:p>
            <a:pPr marL="285750" indent="-285750">
              <a:buClr>
                <a:schemeClr val="accent1"/>
              </a:buClr>
              <a:buFont typeface="Arial" panose="020B0604020202020204" pitchFamily="34" charset="0"/>
              <a:buChar char="•"/>
            </a:pPr>
            <a:r>
              <a:rPr lang="en-US" sz="1200">
                <a:solidFill>
                  <a:srgbClr val="C00000"/>
                </a:solidFill>
                <a:latin typeface="Calibri"/>
                <a:cs typeface="Calibri"/>
              </a:rPr>
              <a:t>Caretaker family member or child</a:t>
            </a:r>
            <a:endParaRPr lang="en-US" sz="1200" b="0">
              <a:solidFill>
                <a:srgbClr val="C00000"/>
              </a:solidFill>
              <a:latin typeface="Calibri"/>
              <a:cs typeface="Calibri"/>
            </a:endParaRPr>
          </a:p>
        </p:txBody>
      </p:sp>
      <p:sp>
        <p:nvSpPr>
          <p:cNvPr id="5" name="TextBox 4">
            <a:extLst>
              <a:ext uri="{FF2B5EF4-FFF2-40B4-BE49-F238E27FC236}">
                <a16:creationId xmlns:a16="http://schemas.microsoft.com/office/drawing/2014/main" id="{C8A9A25B-44DA-5776-56A8-5E31E6AE8653}"/>
              </a:ext>
            </a:extLst>
          </p:cNvPr>
          <p:cNvSpPr txBox="1"/>
          <p:nvPr/>
        </p:nvSpPr>
        <p:spPr>
          <a:xfrm>
            <a:off x="5816904" y="3061325"/>
            <a:ext cx="2803386" cy="1169551"/>
          </a:xfrm>
          <a:prstGeom prst="rect">
            <a:avLst/>
          </a:prstGeom>
          <a:noFill/>
        </p:spPr>
        <p:txBody>
          <a:bodyPr wrap="square">
            <a:spAutoFit/>
          </a:bodyPr>
          <a:lstStyle/>
          <a:p>
            <a:pPr marL="285750" lvl="0" indent="-285750" defTabSz="914400" eaLnBrk="1" fontAlgn="auto" latinLnBrk="0" hangingPunct="1">
              <a:buClr>
                <a:schemeClr val="accent1"/>
              </a:buClr>
              <a:buSzTx/>
              <a:buFont typeface="Arial" panose="020B0604020202020204" pitchFamily="34" charset="0"/>
              <a:buChar char="•"/>
              <a:tabLst/>
              <a:defRPr/>
            </a:pPr>
            <a:r>
              <a:rPr lang="en-US">
                <a:solidFill>
                  <a:srgbClr val="C00000"/>
                </a:solidFill>
                <a:latin typeface="Calibri" panose="020F0502020204030204" pitchFamily="34" charset="0"/>
                <a:cs typeface="Calibri" panose="020F0502020204030204" pitchFamily="34" charset="0"/>
              </a:rPr>
              <a:t>Works full time</a:t>
            </a:r>
          </a:p>
          <a:p>
            <a:pPr marL="285750" lvl="0" indent="-285750" defTabSz="914400" eaLnBrk="1" fontAlgn="auto" latinLnBrk="0" hangingPunct="1">
              <a:buClr>
                <a:schemeClr val="accent1"/>
              </a:buClr>
              <a:buSzTx/>
              <a:buFont typeface="Arial" panose="020B0604020202020204" pitchFamily="34" charset="0"/>
              <a:buChar char="•"/>
              <a:tabLst/>
              <a:defRPr/>
            </a:pPr>
            <a:r>
              <a:rPr lang="en-US">
                <a:solidFill>
                  <a:srgbClr val="C00000"/>
                </a:solidFill>
                <a:latin typeface="Calibri" panose="020F0502020204030204" pitchFamily="34" charset="0"/>
                <a:cs typeface="Calibri" panose="020F0502020204030204" pitchFamily="34" charset="0"/>
              </a:rPr>
              <a:t>Homeless and family conflict</a:t>
            </a:r>
          </a:p>
          <a:p>
            <a:pPr marL="285750" lvl="0" indent="-285750" defTabSz="914400" eaLnBrk="1" fontAlgn="auto" latinLnBrk="0" hangingPunct="1">
              <a:buClr>
                <a:schemeClr val="accent1"/>
              </a:buClr>
              <a:buSzTx/>
              <a:buFont typeface="Arial" panose="020B0604020202020204" pitchFamily="34" charset="0"/>
              <a:buChar char="•"/>
              <a:tabLst/>
              <a:defRPr/>
            </a:pPr>
            <a:r>
              <a:rPr lang="en-US">
                <a:solidFill>
                  <a:srgbClr val="C00000"/>
                </a:solidFill>
                <a:latin typeface="Calibri" panose="020F0502020204030204" pitchFamily="34" charset="0"/>
                <a:cs typeface="Calibri" panose="020F0502020204030204" pitchFamily="34" charset="0"/>
              </a:rPr>
              <a:t>Depression, anxiety, mental health</a:t>
            </a:r>
          </a:p>
          <a:p>
            <a:pPr marL="285750" lvl="0" indent="-285750" defTabSz="914400" eaLnBrk="1" fontAlgn="auto" latinLnBrk="0" hangingPunct="1">
              <a:buClr>
                <a:schemeClr val="accent1"/>
              </a:buClr>
              <a:buSzTx/>
              <a:buFont typeface="Arial" panose="020B0604020202020204" pitchFamily="34" charset="0"/>
              <a:buChar char="•"/>
              <a:tabLst/>
              <a:defRPr/>
            </a:pPr>
            <a:r>
              <a:rPr lang="en-US">
                <a:solidFill>
                  <a:srgbClr val="C00000"/>
                </a:solidFill>
                <a:latin typeface="Calibri" panose="020F0502020204030204" pitchFamily="34" charset="0"/>
                <a:cs typeface="Calibri" panose="020F0502020204030204" pitchFamily="34" charset="0"/>
              </a:rPr>
              <a:t>Severe social anxiety</a:t>
            </a:r>
          </a:p>
        </p:txBody>
      </p:sp>
      <p:sp>
        <p:nvSpPr>
          <p:cNvPr id="7" name="TextBox 6">
            <a:extLst>
              <a:ext uri="{FF2B5EF4-FFF2-40B4-BE49-F238E27FC236}">
                <a16:creationId xmlns:a16="http://schemas.microsoft.com/office/drawing/2014/main" id="{6774794E-157B-D0C3-1A55-A04B344A756C}"/>
              </a:ext>
            </a:extLst>
          </p:cNvPr>
          <p:cNvSpPr txBox="1"/>
          <p:nvPr/>
        </p:nvSpPr>
        <p:spPr>
          <a:xfrm>
            <a:off x="2748261" y="4716874"/>
            <a:ext cx="2968049" cy="738664"/>
          </a:xfrm>
          <a:prstGeom prst="rect">
            <a:avLst/>
          </a:prstGeom>
          <a:noFill/>
        </p:spPr>
        <p:txBody>
          <a:bodyPr wrap="square">
            <a:spAutoFit/>
          </a:bodyPr>
          <a:lstStyle/>
          <a:p>
            <a:pPr marL="285750" lvl="0" indent="-285750" defTabSz="914400" eaLnBrk="1" fontAlgn="auto" latinLnBrk="0" hangingPunct="1">
              <a:buClr>
                <a:schemeClr val="accent1"/>
              </a:buClr>
              <a:buSzTx/>
              <a:buFont typeface="Arial" panose="020B0604020202020204" pitchFamily="34" charset="0"/>
              <a:buChar char="•"/>
              <a:tabLst/>
              <a:defRPr/>
            </a:pPr>
            <a:r>
              <a:rPr lang="en-US">
                <a:solidFill>
                  <a:srgbClr val="C00000"/>
                </a:solidFill>
                <a:latin typeface="Calibri" panose="020F0502020204030204" pitchFamily="34" charset="0"/>
                <a:cs typeface="Calibri" panose="020F0502020204030204" pitchFamily="34" charset="0"/>
              </a:rPr>
              <a:t>Childcare</a:t>
            </a:r>
          </a:p>
          <a:p>
            <a:pPr marL="285750" lvl="0" indent="-285750" defTabSz="914400" eaLnBrk="1" fontAlgn="auto" latinLnBrk="0" hangingPunct="1">
              <a:buClr>
                <a:schemeClr val="accent1"/>
              </a:buClr>
              <a:buSzTx/>
              <a:buFont typeface="Arial" panose="020B0604020202020204" pitchFamily="34" charset="0"/>
              <a:buChar char="•"/>
              <a:tabLst/>
              <a:defRPr/>
            </a:pPr>
            <a:r>
              <a:rPr lang="en-US">
                <a:solidFill>
                  <a:srgbClr val="C00000"/>
                </a:solidFill>
                <a:latin typeface="Calibri" panose="020F0502020204030204" pitchFamily="34" charset="0"/>
                <a:cs typeface="Calibri" panose="020F0502020204030204" pitchFamily="34" charset="0"/>
              </a:rPr>
              <a:t>DCYF, mental health</a:t>
            </a:r>
          </a:p>
          <a:p>
            <a:pPr marL="285750" lvl="0" indent="-285750" defTabSz="914400" eaLnBrk="1" fontAlgn="auto" latinLnBrk="0" hangingPunct="1">
              <a:buClr>
                <a:schemeClr val="accent1"/>
              </a:buClr>
              <a:buSzTx/>
              <a:buFont typeface="Arial" panose="020B0604020202020204" pitchFamily="34" charset="0"/>
              <a:buChar char="•"/>
              <a:tabLst/>
              <a:defRPr/>
            </a:pPr>
            <a:r>
              <a:rPr lang="en-US">
                <a:solidFill>
                  <a:srgbClr val="C00000"/>
                </a:solidFill>
                <a:latin typeface="Calibri" panose="020F0502020204030204" pitchFamily="34" charset="0"/>
                <a:cs typeface="Calibri" panose="020F0502020204030204" pitchFamily="34" charset="0"/>
              </a:rPr>
              <a:t>Unclear/unknown – under review</a:t>
            </a:r>
          </a:p>
        </p:txBody>
      </p:sp>
      <p:sp>
        <p:nvSpPr>
          <p:cNvPr id="9" name="TextBox 8">
            <a:extLst>
              <a:ext uri="{FF2B5EF4-FFF2-40B4-BE49-F238E27FC236}">
                <a16:creationId xmlns:a16="http://schemas.microsoft.com/office/drawing/2014/main" id="{E4014752-7520-72F8-0216-7E650C353EA2}"/>
              </a:ext>
            </a:extLst>
          </p:cNvPr>
          <p:cNvSpPr txBox="1"/>
          <p:nvPr/>
        </p:nvSpPr>
        <p:spPr>
          <a:xfrm>
            <a:off x="397291" y="3427912"/>
            <a:ext cx="2330868" cy="2462213"/>
          </a:xfrm>
          <a:prstGeom prst="rect">
            <a:avLst/>
          </a:prstGeom>
          <a:noFill/>
        </p:spPr>
        <p:txBody>
          <a:bodyPr wrap="square">
            <a:spAutoFit/>
          </a:bodyPr>
          <a:lstStyle/>
          <a:p>
            <a:r>
              <a:rPr lang="en-US" b="1">
                <a:solidFill>
                  <a:srgbClr val="002060"/>
                </a:solidFill>
              </a:rPr>
              <a:t>Process: </a:t>
            </a:r>
            <a:r>
              <a:rPr lang="en-US" sz="1400">
                <a:solidFill>
                  <a:srgbClr val="C00000"/>
                </a:solidFill>
                <a:latin typeface="Calibri" panose="020F0502020204030204" pitchFamily="34" charset="0"/>
                <a:cs typeface="Calibri" panose="020F0502020204030204" pitchFamily="34" charset="0"/>
              </a:rPr>
              <a:t>The school attendance team finds the root cause for student absenteeism. They identify the areas of most need and then determine what intervention is needed for each student. </a:t>
            </a:r>
            <a:endParaRPr lang="en-US">
              <a:solidFill>
                <a:srgbClr val="C00000"/>
              </a:solidFill>
              <a:latin typeface="Calibri" panose="020F0502020204030204" pitchFamily="34" charset="0"/>
              <a:cs typeface="Calibri" panose="020F0502020204030204" pitchFamily="34" charset="0"/>
            </a:endParaRPr>
          </a:p>
          <a:p>
            <a:r>
              <a:rPr lang="en-US">
                <a:solidFill>
                  <a:srgbClr val="C00000"/>
                </a:solidFill>
                <a:latin typeface="Calibri" panose="020F0502020204030204" pitchFamily="34" charset="0"/>
                <a:cs typeface="Calibri" panose="020F0502020204030204" pitchFamily="34" charset="0"/>
              </a:rPr>
              <a:t>Each day a phone call is made (by a person) to any absent student. </a:t>
            </a:r>
          </a:p>
        </p:txBody>
      </p:sp>
      <p:sp>
        <p:nvSpPr>
          <p:cNvPr id="10" name="TextBox 9">
            <a:extLst>
              <a:ext uri="{FF2B5EF4-FFF2-40B4-BE49-F238E27FC236}">
                <a16:creationId xmlns:a16="http://schemas.microsoft.com/office/drawing/2014/main" id="{96CDFC96-CC87-ED74-4715-DEB174B4F1F6}"/>
              </a:ext>
            </a:extLst>
          </p:cNvPr>
          <p:cNvSpPr txBox="1"/>
          <p:nvPr/>
        </p:nvSpPr>
        <p:spPr>
          <a:xfrm>
            <a:off x="326979" y="1066841"/>
            <a:ext cx="8686800" cy="338554"/>
          </a:xfrm>
          <a:prstGeom prst="rect">
            <a:avLst/>
          </a:prstGeom>
          <a:solidFill>
            <a:srgbClr val="002060"/>
          </a:solidFill>
        </p:spPr>
        <p:txBody>
          <a:bodyPr wrap="square" lIns="91440" tIns="45720" rIns="91440" bIns="45720" rtlCol="0" anchor="t">
            <a:spAutoFit/>
          </a:bodyPr>
          <a:lstStyle/>
          <a:p>
            <a:pPr algn="ctr"/>
            <a:r>
              <a:rPr lang="en-US" sz="1600" b="1">
                <a:solidFill>
                  <a:srgbClr val="CCFF99"/>
                </a:solidFill>
                <a:latin typeface="Calibri"/>
                <a:cs typeface="Calibri"/>
              </a:rPr>
              <a:t>Determining the Underlying Issues for Students </a:t>
            </a:r>
            <a:r>
              <a:rPr lang="en-US" sz="1600" b="1">
                <a:solidFill>
                  <a:srgbClr val="CCFF99"/>
                </a:solidFill>
                <a:latin typeface="Calibri"/>
                <a:ea typeface="Calibri"/>
                <a:cs typeface="Calibri"/>
              </a:rPr>
              <a:t>5+ Years Chronically Absent</a:t>
            </a:r>
            <a:endParaRPr lang="en-US" sz="1600">
              <a:latin typeface="Calibri"/>
              <a:ea typeface="Calibri"/>
              <a:cs typeface="Calibri"/>
            </a:endParaRPr>
          </a:p>
        </p:txBody>
      </p:sp>
      <p:sp>
        <p:nvSpPr>
          <p:cNvPr id="13" name="Title 1">
            <a:extLst>
              <a:ext uri="{FF2B5EF4-FFF2-40B4-BE49-F238E27FC236}">
                <a16:creationId xmlns:a16="http://schemas.microsoft.com/office/drawing/2014/main" id="{6090AA90-782C-962B-5C8B-35F69F06415F}"/>
              </a:ext>
            </a:extLst>
          </p:cNvPr>
          <p:cNvSpPr txBox="1">
            <a:spLocks/>
          </p:cNvSpPr>
          <p:nvPr/>
        </p:nvSpPr>
        <p:spPr>
          <a:xfrm>
            <a:off x="67084" y="69763"/>
            <a:ext cx="9009831" cy="769766"/>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800" b="1">
                <a:solidFill>
                  <a:schemeClr val="bg1"/>
                </a:solidFill>
                <a:latin typeface="Calibri" panose="020F0502020204030204" pitchFamily="34" charset="0"/>
                <a:cs typeface="Calibri" panose="020F0502020204030204" pitchFamily="34" charset="0"/>
              </a:rPr>
              <a:t>A School’s Analysis of Students Who Are</a:t>
            </a:r>
          </a:p>
          <a:p>
            <a:pPr algn="ctr"/>
            <a:r>
              <a:rPr lang="en-US" sz="2800" b="1">
                <a:solidFill>
                  <a:schemeClr val="bg1"/>
                </a:solidFill>
                <a:latin typeface="Calibri" panose="020F0502020204030204" pitchFamily="34" charset="0"/>
                <a:cs typeface="Calibri" panose="020F0502020204030204" pitchFamily="34" charset="0"/>
              </a:rPr>
              <a:t>5+ Years Chronically Absent</a:t>
            </a:r>
          </a:p>
        </p:txBody>
      </p:sp>
    </p:spTree>
    <p:extLst>
      <p:ext uri="{BB962C8B-B14F-4D97-AF65-F5344CB8AC3E}">
        <p14:creationId xmlns:p14="http://schemas.microsoft.com/office/powerpoint/2010/main" val="4008133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85">
          <a:extLst>
            <a:ext uri="{FF2B5EF4-FFF2-40B4-BE49-F238E27FC236}">
              <a16:creationId xmlns:a16="http://schemas.microsoft.com/office/drawing/2014/main" id="{D6128E4F-FDE1-3DEB-6D8D-CEB1E0E2ACA4}"/>
            </a:ext>
          </a:extLst>
        </p:cNvPr>
        <p:cNvGrpSpPr/>
        <p:nvPr/>
      </p:nvGrpSpPr>
      <p:grpSpPr>
        <a:xfrm>
          <a:off x="0" y="0"/>
          <a:ext cx="0" cy="0"/>
          <a:chOff x="0" y="0"/>
          <a:chExt cx="0" cy="0"/>
        </a:xfrm>
      </p:grpSpPr>
      <p:sp>
        <p:nvSpPr>
          <p:cNvPr id="692" name="Google Shape;692;p77">
            <a:extLst>
              <a:ext uri="{FF2B5EF4-FFF2-40B4-BE49-F238E27FC236}">
                <a16:creationId xmlns:a16="http://schemas.microsoft.com/office/drawing/2014/main" id="{9EDB93EB-938C-426E-6EA3-B3CC7817C246}"/>
              </a:ext>
            </a:extLst>
          </p:cNvPr>
          <p:cNvSpPr txBox="1">
            <a:spLocks noGrp="1"/>
          </p:cNvSpPr>
          <p:nvPr>
            <p:ph type="sldNum" idx="12"/>
          </p:nvPr>
        </p:nvSpPr>
        <p:spPr>
          <a:xfrm>
            <a:off x="8195988" y="6170673"/>
            <a:ext cx="587100" cy="338400"/>
          </a:xfrm>
          <a:prstGeom prst="rect">
            <a:avLst/>
          </a:prstGeom>
          <a:noFill/>
          <a:ln>
            <a:noFill/>
          </a:ln>
        </p:spPr>
        <p:txBody>
          <a:bodyPr spcFirstLastPara="1" wrap="square" lIns="91425" tIns="45700" rIns="91425" bIns="45700" anchor="ctr" anchorCtr="0">
            <a:noAutofit/>
          </a:bodyPr>
          <a:lstStyle/>
          <a:p>
            <a:fld id="{00000000-1234-1234-1234-123412341234}" type="slidenum">
              <a:rPr lang="en-US" dirty="0"/>
              <a:pPr/>
              <a:t>29</a:t>
            </a:fld>
            <a:endParaRPr/>
          </a:p>
        </p:txBody>
      </p:sp>
      <p:sp>
        <p:nvSpPr>
          <p:cNvPr id="14" name="TextBox 13">
            <a:extLst>
              <a:ext uri="{FF2B5EF4-FFF2-40B4-BE49-F238E27FC236}">
                <a16:creationId xmlns:a16="http://schemas.microsoft.com/office/drawing/2014/main" id="{3EF9F89B-4550-589E-E26C-FDBC972B51D6}"/>
              </a:ext>
            </a:extLst>
          </p:cNvPr>
          <p:cNvSpPr txBox="1"/>
          <p:nvPr/>
        </p:nvSpPr>
        <p:spPr>
          <a:xfrm>
            <a:off x="5820228" y="4936068"/>
            <a:ext cx="171631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AutoShape 2" descr="Attendance_matters_Ri_Logo">
            <a:extLst>
              <a:ext uri="{FF2B5EF4-FFF2-40B4-BE49-F238E27FC236}">
                <a16:creationId xmlns:a16="http://schemas.microsoft.com/office/drawing/2014/main" id="{38B99977-944B-271C-5FA4-AFD0EB70137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Attendance_matters_Ri_Logo">
            <a:extLst>
              <a:ext uri="{FF2B5EF4-FFF2-40B4-BE49-F238E27FC236}">
                <a16:creationId xmlns:a16="http://schemas.microsoft.com/office/drawing/2014/main" id="{36199EF7-439B-13B7-C440-861DB82B4C52}"/>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266F1CC2-3B2F-F8B7-36D4-F98545D9AE46}"/>
              </a:ext>
            </a:extLst>
          </p:cNvPr>
          <p:cNvSpPr txBox="1"/>
          <p:nvPr/>
        </p:nvSpPr>
        <p:spPr>
          <a:xfrm>
            <a:off x="2384682" y="220126"/>
            <a:ext cx="6314150" cy="830997"/>
          </a:xfrm>
          <a:prstGeom prst="rect">
            <a:avLst/>
          </a:prstGeom>
          <a:solidFill>
            <a:schemeClr val="accent2"/>
          </a:solidFill>
        </p:spPr>
        <p:txBody>
          <a:bodyPr wrap="square" lIns="91440" tIns="45720" rIns="91440" bIns="45720" anchor="ctr">
            <a:spAutoFit/>
          </a:bodyPr>
          <a:lstStyle/>
          <a:p>
            <a:pPr algn="r"/>
            <a:r>
              <a:rPr lang="en-US" sz="2400" b="1" dirty="0">
                <a:solidFill>
                  <a:schemeClr val="bg1"/>
                </a:solidFill>
                <a:latin typeface="Calibri"/>
              </a:rPr>
              <a:t>PART II: Using Research and Tools to </a:t>
            </a:r>
          </a:p>
          <a:p>
            <a:pPr algn="r"/>
            <a:r>
              <a:rPr lang="en-US" sz="2400" b="1" dirty="0">
                <a:solidFill>
                  <a:schemeClr val="bg1"/>
                </a:solidFill>
                <a:latin typeface="Calibri"/>
              </a:rPr>
              <a:t>Build a Plan for Attendance Success</a:t>
            </a:r>
          </a:p>
        </p:txBody>
      </p:sp>
      <p:graphicFrame>
        <p:nvGraphicFramePr>
          <p:cNvPr id="2" name="Diagram 1">
            <a:extLst>
              <a:ext uri="{FF2B5EF4-FFF2-40B4-BE49-F238E27FC236}">
                <a16:creationId xmlns:a16="http://schemas.microsoft.com/office/drawing/2014/main" id="{74833376-12EC-2C3F-EC14-6CCCBC63623C}"/>
              </a:ext>
            </a:extLst>
          </p:cNvPr>
          <p:cNvGraphicFramePr/>
          <p:nvPr>
            <p:extLst>
              <p:ext uri="{D42A27DB-BD31-4B8C-83A1-F6EECF244321}">
                <p14:modId xmlns:p14="http://schemas.microsoft.com/office/powerpoint/2010/main" val="4261029659"/>
              </p:ext>
            </p:extLst>
          </p:nvPr>
        </p:nvGraphicFramePr>
        <p:xfrm>
          <a:off x="425180" y="1145876"/>
          <a:ext cx="8357908" cy="4785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4BBE60E8-4122-D895-DC88-5BFD56E43F66}"/>
              </a:ext>
            </a:extLst>
          </p:cNvPr>
          <p:cNvPicPr>
            <a:picLocks noChangeAspect="1"/>
          </p:cNvPicPr>
          <p:nvPr/>
        </p:nvPicPr>
        <p:blipFill>
          <a:blip r:embed="rId8"/>
          <a:stretch>
            <a:fillRect/>
          </a:stretch>
        </p:blipFill>
        <p:spPr>
          <a:xfrm>
            <a:off x="287038" y="216759"/>
            <a:ext cx="2110060" cy="831872"/>
          </a:xfrm>
          <a:prstGeom prst="rect">
            <a:avLst/>
          </a:prstGeom>
        </p:spPr>
      </p:pic>
      <p:sp>
        <p:nvSpPr>
          <p:cNvPr id="36" name="Slide Number Placeholder 10">
            <a:extLst>
              <a:ext uri="{FF2B5EF4-FFF2-40B4-BE49-F238E27FC236}">
                <a16:creationId xmlns:a16="http://schemas.microsoft.com/office/drawing/2014/main" id="{4577E0CA-6974-29AE-AFFB-79477FF5051C}"/>
              </a:ext>
            </a:extLst>
          </p:cNvPr>
          <p:cNvSpPr txBox="1">
            <a:spLocks/>
          </p:cNvSpPr>
          <p:nvPr/>
        </p:nvSpPr>
        <p:spPr>
          <a:xfrm>
            <a:off x="7160839" y="6170673"/>
            <a:ext cx="569477" cy="338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fld id="{00000000-1234-1234-1234-123412341234}" type="slidenum">
              <a:rPr lang="en-US" smtClean="0"/>
              <a:pPr/>
              <a:t>29</a:t>
            </a:fld>
            <a:endParaRPr lang="en-US"/>
          </a:p>
        </p:txBody>
      </p:sp>
    </p:spTree>
    <p:extLst>
      <p:ext uri="{BB962C8B-B14F-4D97-AF65-F5344CB8AC3E}">
        <p14:creationId xmlns:p14="http://schemas.microsoft.com/office/powerpoint/2010/main" val="2883478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1DBF56-8CBF-9347-7004-FB0DD34055C3}"/>
              </a:ext>
            </a:extLst>
          </p:cNvPr>
          <p:cNvSpPr>
            <a:spLocks noGrp="1"/>
          </p:cNvSpPr>
          <p:nvPr>
            <p:ph type="sldNum" idx="12"/>
          </p:nvPr>
        </p:nvSpPr>
        <p:spPr>
          <a:xfrm>
            <a:off x="7170235" y="6170673"/>
            <a:ext cx="560082" cy="338400"/>
          </a:xfrm>
        </p:spPr>
        <p:txBody>
          <a:bodyPr/>
          <a:lstStyle/>
          <a:p>
            <a:fld id="{00000000-1234-1234-1234-123412341234}" type="slidenum">
              <a:rPr lang="en-US" smtClean="0"/>
              <a:pPr/>
              <a:t>3</a:t>
            </a:fld>
            <a:endParaRPr lang="en-US" dirty="0"/>
          </a:p>
        </p:txBody>
      </p:sp>
      <p:sp>
        <p:nvSpPr>
          <p:cNvPr id="9" name="Title 3">
            <a:extLst>
              <a:ext uri="{FF2B5EF4-FFF2-40B4-BE49-F238E27FC236}">
                <a16:creationId xmlns:a16="http://schemas.microsoft.com/office/drawing/2014/main" id="{D1A55385-BECA-AD0D-2C2A-2EB4D16E410C}"/>
              </a:ext>
            </a:extLst>
          </p:cNvPr>
          <p:cNvSpPr txBox="1">
            <a:spLocks/>
          </p:cNvSpPr>
          <p:nvPr/>
        </p:nvSpPr>
        <p:spPr>
          <a:xfrm>
            <a:off x="236527" y="119419"/>
            <a:ext cx="8658046" cy="74193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b="1" dirty="0">
                <a:solidFill>
                  <a:schemeClr val="bg1"/>
                </a:solidFill>
                <a:latin typeface="Calibri Light"/>
                <a:cs typeface="Calibri Light"/>
                <a:sym typeface="Arial"/>
              </a:rPr>
              <a:t>Establishing the Attendance Team</a:t>
            </a:r>
            <a:endParaRPr lang="en-US" b="1" dirty="0">
              <a:solidFill>
                <a:schemeClr val="bg1"/>
              </a:solidFill>
              <a:latin typeface="Calibri Light" panose="020F0302020204030204" pitchFamily="34" charset="0"/>
              <a:cs typeface="Calibri Light" panose="020F0302020204030204" pitchFamily="34" charset="0"/>
            </a:endParaRPr>
          </a:p>
        </p:txBody>
      </p:sp>
      <p:sp>
        <p:nvSpPr>
          <p:cNvPr id="11" name="Title 3">
            <a:extLst>
              <a:ext uri="{FF2B5EF4-FFF2-40B4-BE49-F238E27FC236}">
                <a16:creationId xmlns:a16="http://schemas.microsoft.com/office/drawing/2014/main" id="{E8DA76A7-8353-9877-4355-367ACAA82CA3}"/>
              </a:ext>
            </a:extLst>
          </p:cNvPr>
          <p:cNvSpPr txBox="1">
            <a:spLocks/>
          </p:cNvSpPr>
          <p:nvPr/>
        </p:nvSpPr>
        <p:spPr>
          <a:xfrm>
            <a:off x="240649" y="2687065"/>
            <a:ext cx="8686800" cy="74193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800" b="0" i="0" u="none" strike="noStrike" baseline="0" dirty="0">
                <a:solidFill>
                  <a:srgbClr val="CCFF99"/>
                </a:solidFill>
                <a:latin typeface="Calibri" panose="020F0502020204030204" pitchFamily="34" charset="0"/>
              </a:rPr>
              <a:t>Teams working on improving student attendance could include the school’s:</a:t>
            </a:r>
            <a:endParaRPr lang="en-US" sz="4800" dirty="0">
              <a:solidFill>
                <a:srgbClr val="CCFF99"/>
              </a:solidFill>
            </a:endParaRPr>
          </a:p>
        </p:txBody>
      </p:sp>
      <p:graphicFrame>
        <p:nvGraphicFramePr>
          <p:cNvPr id="2" name="Diagram 1">
            <a:extLst>
              <a:ext uri="{FF2B5EF4-FFF2-40B4-BE49-F238E27FC236}">
                <a16:creationId xmlns:a16="http://schemas.microsoft.com/office/drawing/2014/main" id="{73E5AFB2-1885-6046-A835-3AF4B863315A}"/>
              </a:ext>
            </a:extLst>
          </p:cNvPr>
          <p:cNvGraphicFramePr/>
          <p:nvPr>
            <p:extLst>
              <p:ext uri="{D42A27DB-BD31-4B8C-83A1-F6EECF244321}">
                <p14:modId xmlns:p14="http://schemas.microsoft.com/office/powerpoint/2010/main" val="953072265"/>
              </p:ext>
            </p:extLst>
          </p:nvPr>
        </p:nvGraphicFramePr>
        <p:xfrm>
          <a:off x="207773" y="3175978"/>
          <a:ext cx="8686800" cy="3135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3">
            <a:extLst>
              <a:ext uri="{FF2B5EF4-FFF2-40B4-BE49-F238E27FC236}">
                <a16:creationId xmlns:a16="http://schemas.microsoft.com/office/drawing/2014/main" id="{D24DC013-278C-CB46-DFD0-DB1239F02735}"/>
              </a:ext>
            </a:extLst>
          </p:cNvPr>
          <p:cNvSpPr txBox="1">
            <a:spLocks/>
          </p:cNvSpPr>
          <p:nvPr/>
        </p:nvSpPr>
        <p:spPr>
          <a:xfrm>
            <a:off x="240649" y="1105231"/>
            <a:ext cx="8686800" cy="1406629"/>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lvl="0" algn="ctr"/>
            <a:r>
              <a:rPr lang="en-US" sz="2800" dirty="0">
                <a:solidFill>
                  <a:schemeClr val="bg1"/>
                </a:solidFill>
                <a:latin typeface="Calibri" panose="020F0502020204030204" pitchFamily="34" charset="0"/>
                <a:cs typeface="Calibri" panose="020F0502020204030204" pitchFamily="34" charset="0"/>
              </a:rPr>
              <a:t>Team members should be able to relay the perspectives of the student demographics. They should also incorporate input from families, students, and the community. </a:t>
            </a:r>
          </a:p>
        </p:txBody>
      </p:sp>
      <p:pic>
        <p:nvPicPr>
          <p:cNvPr id="7" name="Graphic 6" descr="Users with solid fill">
            <a:extLst>
              <a:ext uri="{FF2B5EF4-FFF2-40B4-BE49-F238E27FC236}">
                <a16:creationId xmlns:a16="http://schemas.microsoft.com/office/drawing/2014/main" id="{7190B1E1-74D8-514A-7EFF-D0A0F3C03F0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50763" y="3096463"/>
            <a:ext cx="5761733" cy="3294779"/>
          </a:xfrm>
          <a:prstGeom prst="rect">
            <a:avLst/>
          </a:prstGeom>
        </p:spPr>
      </p:pic>
      <p:pic>
        <p:nvPicPr>
          <p:cNvPr id="5" name="Picture 4">
            <a:extLst>
              <a:ext uri="{FF2B5EF4-FFF2-40B4-BE49-F238E27FC236}">
                <a16:creationId xmlns:a16="http://schemas.microsoft.com/office/drawing/2014/main" id="{544D3CD1-E2AA-CFBC-0BD8-EC5C3F9B17D8}"/>
              </a:ext>
            </a:extLst>
          </p:cNvPr>
          <p:cNvPicPr>
            <a:picLocks noChangeAspect="1"/>
          </p:cNvPicPr>
          <p:nvPr/>
        </p:nvPicPr>
        <p:blipFill>
          <a:blip r:embed="rId10"/>
          <a:stretch>
            <a:fillRect/>
          </a:stretch>
        </p:blipFill>
        <p:spPr>
          <a:xfrm>
            <a:off x="308413" y="6170673"/>
            <a:ext cx="546257" cy="253800"/>
          </a:xfrm>
          <a:prstGeom prst="rect">
            <a:avLst/>
          </a:prstGeom>
        </p:spPr>
      </p:pic>
      <p:sp>
        <p:nvSpPr>
          <p:cNvPr id="3" name="Arrow: Pentagon 2">
            <a:extLst>
              <a:ext uri="{FF2B5EF4-FFF2-40B4-BE49-F238E27FC236}">
                <a16:creationId xmlns:a16="http://schemas.microsoft.com/office/drawing/2014/main" id="{2B0D8062-5493-BC19-F63B-C9DE94389F33}"/>
              </a:ext>
            </a:extLst>
          </p:cNvPr>
          <p:cNvSpPr/>
          <p:nvPr/>
        </p:nvSpPr>
        <p:spPr>
          <a:xfrm>
            <a:off x="174897" y="5877630"/>
            <a:ext cx="4728117" cy="868189"/>
          </a:xfrm>
          <a:prstGeom prst="homePlate">
            <a:avLst/>
          </a:prstGeom>
          <a:ln w="76200"/>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b="1" dirty="0">
                <a:solidFill>
                  <a:srgbClr val="002060"/>
                </a:solidFill>
                <a:latin typeface="Calibri" panose="020F0502020204030204" pitchFamily="34" charset="0"/>
                <a:cs typeface="Calibri" panose="020F0502020204030204" pitchFamily="34" charset="0"/>
              </a:rPr>
              <a:t>What other stakeholders do you think should be on the attendance team?</a:t>
            </a:r>
          </a:p>
        </p:txBody>
      </p:sp>
    </p:spTree>
    <p:extLst>
      <p:ext uri="{BB962C8B-B14F-4D97-AF65-F5344CB8AC3E}">
        <p14:creationId xmlns:p14="http://schemas.microsoft.com/office/powerpoint/2010/main" val="119663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17213CB7-3293-4CBC-8979-7881E3ADB9CF}"/>
                                            </p:graphicEl>
                                          </p:spTgt>
                                        </p:tgtEl>
                                        <p:attrNameLst>
                                          <p:attrName>style.visibility</p:attrName>
                                        </p:attrNameLst>
                                      </p:cBhvr>
                                      <p:to>
                                        <p:strVal val="visible"/>
                                      </p:to>
                                    </p:set>
                                    <p:animEffect transition="in" filter="fade">
                                      <p:cBhvr>
                                        <p:cTn id="7" dur="500"/>
                                        <p:tgtEl>
                                          <p:spTgt spid="2">
                                            <p:graphicEl>
                                              <a:dgm id="{17213CB7-3293-4CBC-8979-7881E3ADB9C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FB18B32A-57FD-43EB-9060-DE6B9EFFFFBA}"/>
                                            </p:graphicEl>
                                          </p:spTgt>
                                        </p:tgtEl>
                                        <p:attrNameLst>
                                          <p:attrName>style.visibility</p:attrName>
                                        </p:attrNameLst>
                                      </p:cBhvr>
                                      <p:to>
                                        <p:strVal val="visible"/>
                                      </p:to>
                                    </p:set>
                                    <p:animEffect transition="in" filter="fade">
                                      <p:cBhvr>
                                        <p:cTn id="12" dur="500"/>
                                        <p:tgtEl>
                                          <p:spTgt spid="2">
                                            <p:graphicEl>
                                              <a:dgm id="{FB18B32A-57FD-43EB-9060-DE6B9EFFFFB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63C0D1DE-446A-4731-9CB2-FFB1501F2CF6}"/>
                                            </p:graphicEl>
                                          </p:spTgt>
                                        </p:tgtEl>
                                        <p:attrNameLst>
                                          <p:attrName>style.visibility</p:attrName>
                                        </p:attrNameLst>
                                      </p:cBhvr>
                                      <p:to>
                                        <p:strVal val="visible"/>
                                      </p:to>
                                    </p:set>
                                    <p:animEffect transition="in" filter="fade">
                                      <p:cBhvr>
                                        <p:cTn id="17" dur="500"/>
                                        <p:tgtEl>
                                          <p:spTgt spid="2">
                                            <p:graphicEl>
                                              <a:dgm id="{63C0D1DE-446A-4731-9CB2-FFB1501F2CF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7F54697D-77F3-483F-9F99-42227347EB97}"/>
                                            </p:graphicEl>
                                          </p:spTgt>
                                        </p:tgtEl>
                                        <p:attrNameLst>
                                          <p:attrName>style.visibility</p:attrName>
                                        </p:attrNameLst>
                                      </p:cBhvr>
                                      <p:to>
                                        <p:strVal val="visible"/>
                                      </p:to>
                                    </p:set>
                                    <p:animEffect transition="in" filter="fade">
                                      <p:cBhvr>
                                        <p:cTn id="22" dur="500"/>
                                        <p:tgtEl>
                                          <p:spTgt spid="2">
                                            <p:graphicEl>
                                              <a:dgm id="{7F54697D-77F3-483F-9F99-42227347EB9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graphicEl>
                                              <a:dgm id="{310F18DF-6550-4DC5-916D-52F690E7ED71}"/>
                                            </p:graphicEl>
                                          </p:spTgt>
                                        </p:tgtEl>
                                        <p:attrNameLst>
                                          <p:attrName>style.visibility</p:attrName>
                                        </p:attrNameLst>
                                      </p:cBhvr>
                                      <p:to>
                                        <p:strVal val="visible"/>
                                      </p:to>
                                    </p:set>
                                    <p:animEffect transition="in" filter="fade">
                                      <p:cBhvr>
                                        <p:cTn id="27" dur="500"/>
                                        <p:tgtEl>
                                          <p:spTgt spid="2">
                                            <p:graphicEl>
                                              <a:dgm id="{310F18DF-6550-4DC5-916D-52F690E7ED7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graphicEl>
                                              <a:dgm id="{D35E3E02-04FD-44B0-ABF7-F5106B6DED7B}"/>
                                            </p:graphicEl>
                                          </p:spTgt>
                                        </p:tgtEl>
                                        <p:attrNameLst>
                                          <p:attrName>style.visibility</p:attrName>
                                        </p:attrNameLst>
                                      </p:cBhvr>
                                      <p:to>
                                        <p:strVal val="visible"/>
                                      </p:to>
                                    </p:set>
                                    <p:animEffect transition="in" filter="fade">
                                      <p:cBhvr>
                                        <p:cTn id="32" dur="500"/>
                                        <p:tgtEl>
                                          <p:spTgt spid="2">
                                            <p:graphicEl>
                                              <a:dgm id="{D35E3E02-04FD-44B0-ABF7-F5106B6DED7B}"/>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graphicEl>
                                              <a:dgm id="{E5E9832D-B4CE-4ED2-8C3F-E976ACFCC893}"/>
                                            </p:graphicEl>
                                          </p:spTgt>
                                        </p:tgtEl>
                                        <p:attrNameLst>
                                          <p:attrName>style.visibility</p:attrName>
                                        </p:attrNameLst>
                                      </p:cBhvr>
                                      <p:to>
                                        <p:strVal val="visible"/>
                                      </p:to>
                                    </p:set>
                                    <p:animEffect transition="in" filter="fade">
                                      <p:cBhvr>
                                        <p:cTn id="37" dur="500"/>
                                        <p:tgtEl>
                                          <p:spTgt spid="2">
                                            <p:graphicEl>
                                              <a:dgm id="{E5E9832D-B4CE-4ED2-8C3F-E976ACFCC89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graphicEl>
                                              <a:dgm id="{A9885F09-3D46-490C-81AE-E7FB5C8A6210}"/>
                                            </p:graphicEl>
                                          </p:spTgt>
                                        </p:tgtEl>
                                        <p:attrNameLst>
                                          <p:attrName>style.visibility</p:attrName>
                                        </p:attrNameLst>
                                      </p:cBhvr>
                                      <p:to>
                                        <p:strVal val="visible"/>
                                      </p:to>
                                    </p:set>
                                    <p:animEffect transition="in" filter="fade">
                                      <p:cBhvr>
                                        <p:cTn id="42" dur="500"/>
                                        <p:tgtEl>
                                          <p:spTgt spid="2">
                                            <p:graphicEl>
                                              <a:dgm id="{A9885F09-3D46-490C-81AE-E7FB5C8A6210}"/>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graphicEl>
                                              <a:dgm id="{66C32087-07B4-4CB0-A5AF-0FCAFD2DA48F}"/>
                                            </p:graphicEl>
                                          </p:spTgt>
                                        </p:tgtEl>
                                        <p:attrNameLst>
                                          <p:attrName>style.visibility</p:attrName>
                                        </p:attrNameLst>
                                      </p:cBhvr>
                                      <p:to>
                                        <p:strVal val="visible"/>
                                      </p:to>
                                    </p:set>
                                    <p:animEffect transition="in" filter="fade">
                                      <p:cBhvr>
                                        <p:cTn id="47" dur="500"/>
                                        <p:tgtEl>
                                          <p:spTgt spid="2">
                                            <p:graphicEl>
                                              <a:dgm id="{66C32087-07B4-4CB0-A5AF-0FCAFD2DA48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6BCEA6D8-3B51-4BD6-9250-00B74D5023CD}"/>
                                            </p:graphicEl>
                                          </p:spTgt>
                                        </p:tgtEl>
                                        <p:attrNameLst>
                                          <p:attrName>style.visibility</p:attrName>
                                        </p:attrNameLst>
                                      </p:cBhvr>
                                      <p:to>
                                        <p:strVal val="visible"/>
                                      </p:to>
                                    </p:set>
                                    <p:animEffect transition="in" filter="fade">
                                      <p:cBhvr>
                                        <p:cTn id="52" dur="500"/>
                                        <p:tgtEl>
                                          <p:spTgt spid="2">
                                            <p:graphicEl>
                                              <a:dgm id="{6BCEA6D8-3B51-4BD6-9250-00B74D5023CD}"/>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1DBF56-8CBF-9347-7004-FB0DD34055C3}"/>
              </a:ext>
            </a:extLst>
          </p:cNvPr>
          <p:cNvSpPr>
            <a:spLocks noGrp="1"/>
          </p:cNvSpPr>
          <p:nvPr>
            <p:ph type="sldNum" idx="12"/>
          </p:nvPr>
        </p:nvSpPr>
        <p:spPr>
          <a:xfrm>
            <a:off x="7192537" y="6170673"/>
            <a:ext cx="537779" cy="338400"/>
          </a:xfrm>
        </p:spPr>
        <p:txBody>
          <a:bodyPr/>
          <a:lstStyle/>
          <a:p>
            <a:fld id="{00000000-1234-1234-1234-123412341234}" type="slidenum">
              <a:rPr lang="en-US" smtClean="0"/>
              <a:pPr/>
              <a:t>30</a:t>
            </a:fld>
            <a:endParaRPr lang="en-US" dirty="0"/>
          </a:p>
        </p:txBody>
      </p:sp>
      <p:sp>
        <p:nvSpPr>
          <p:cNvPr id="11" name="Title 3">
            <a:extLst>
              <a:ext uri="{FF2B5EF4-FFF2-40B4-BE49-F238E27FC236}">
                <a16:creationId xmlns:a16="http://schemas.microsoft.com/office/drawing/2014/main" id="{E8DA76A7-8353-9877-4355-367ACAA82CA3}"/>
              </a:ext>
            </a:extLst>
          </p:cNvPr>
          <p:cNvSpPr txBox="1">
            <a:spLocks/>
          </p:cNvSpPr>
          <p:nvPr/>
        </p:nvSpPr>
        <p:spPr>
          <a:xfrm>
            <a:off x="307207" y="1110930"/>
            <a:ext cx="8686800" cy="52627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800" b="1" dirty="0">
                <a:solidFill>
                  <a:srgbClr val="CCFF99"/>
                </a:solidFill>
              </a:rPr>
              <a:t>Link to Session Feedback Form</a:t>
            </a:r>
          </a:p>
        </p:txBody>
      </p:sp>
      <p:sp>
        <p:nvSpPr>
          <p:cNvPr id="3" name="TextBox 2">
            <a:extLst>
              <a:ext uri="{FF2B5EF4-FFF2-40B4-BE49-F238E27FC236}">
                <a16:creationId xmlns:a16="http://schemas.microsoft.com/office/drawing/2014/main" id="{47117901-18C3-2365-8B14-58A33F6F011E}"/>
              </a:ext>
            </a:extLst>
          </p:cNvPr>
          <p:cNvSpPr txBox="1"/>
          <p:nvPr/>
        </p:nvSpPr>
        <p:spPr>
          <a:xfrm>
            <a:off x="2364607" y="5377738"/>
            <a:ext cx="4572000" cy="369332"/>
          </a:xfrm>
          <a:prstGeom prst="rect">
            <a:avLst/>
          </a:prstGeom>
          <a:solidFill>
            <a:srgbClr val="FFCCFF"/>
          </a:solidFill>
        </p:spPr>
        <p:txBody>
          <a:bodyPr wrap="square">
            <a:spAutoFit/>
          </a:bodyPr>
          <a:lstStyle/>
          <a:p>
            <a:r>
              <a:rPr lang="en-US" sz="1800" b="1" dirty="0">
                <a:solidFill>
                  <a:srgbClr val="7030A0"/>
                </a:solidFill>
                <a:hlinkClick r:id="rId3"/>
              </a:rPr>
              <a:t>https://forms.office.com/r/KGhg7de4Dh</a:t>
            </a:r>
            <a:endParaRPr lang="en-US" sz="1800" b="1" dirty="0">
              <a:solidFill>
                <a:srgbClr val="7030A0"/>
              </a:solidFill>
            </a:endParaRPr>
          </a:p>
        </p:txBody>
      </p:sp>
      <p:pic>
        <p:nvPicPr>
          <p:cNvPr id="5" name="Picture 4">
            <a:extLst>
              <a:ext uri="{FF2B5EF4-FFF2-40B4-BE49-F238E27FC236}">
                <a16:creationId xmlns:a16="http://schemas.microsoft.com/office/drawing/2014/main" id="{EF0AD994-18A0-2D68-C1D8-47D199F35531}"/>
              </a:ext>
            </a:extLst>
          </p:cNvPr>
          <p:cNvPicPr>
            <a:picLocks noChangeAspect="1"/>
          </p:cNvPicPr>
          <p:nvPr/>
        </p:nvPicPr>
        <p:blipFill>
          <a:blip r:embed="rId4"/>
          <a:stretch>
            <a:fillRect/>
          </a:stretch>
        </p:blipFill>
        <p:spPr>
          <a:xfrm>
            <a:off x="2950385" y="1871197"/>
            <a:ext cx="3243229" cy="3243229"/>
          </a:xfrm>
          <a:prstGeom prst="rect">
            <a:avLst/>
          </a:prstGeom>
        </p:spPr>
      </p:pic>
      <p:sp>
        <p:nvSpPr>
          <p:cNvPr id="7" name="TextBox 6">
            <a:extLst>
              <a:ext uri="{FF2B5EF4-FFF2-40B4-BE49-F238E27FC236}">
                <a16:creationId xmlns:a16="http://schemas.microsoft.com/office/drawing/2014/main" id="{BC87B990-AF83-A1FB-08D7-23142995ABA8}"/>
              </a:ext>
            </a:extLst>
          </p:cNvPr>
          <p:cNvSpPr txBox="1"/>
          <p:nvPr/>
        </p:nvSpPr>
        <p:spPr>
          <a:xfrm>
            <a:off x="2612950" y="45066"/>
            <a:ext cx="6314150" cy="830997"/>
          </a:xfrm>
          <a:prstGeom prst="rect">
            <a:avLst/>
          </a:prstGeom>
          <a:solidFill>
            <a:schemeClr val="accent2"/>
          </a:solidFill>
        </p:spPr>
        <p:txBody>
          <a:bodyPr wrap="square" lIns="91440" tIns="45720" rIns="91440" bIns="45720" anchor="ctr">
            <a:spAutoFit/>
          </a:bodyPr>
          <a:lstStyle/>
          <a:p>
            <a:pPr algn="r"/>
            <a:r>
              <a:rPr lang="en-US" sz="2400" b="1" dirty="0">
                <a:solidFill>
                  <a:schemeClr val="bg1"/>
                </a:solidFill>
                <a:latin typeface="Calibri"/>
              </a:rPr>
              <a:t>PART II: Using Research and Tools to </a:t>
            </a:r>
          </a:p>
          <a:p>
            <a:pPr algn="r"/>
            <a:r>
              <a:rPr lang="en-US" sz="2400" b="1" dirty="0">
                <a:solidFill>
                  <a:schemeClr val="bg1"/>
                </a:solidFill>
                <a:latin typeface="Calibri"/>
              </a:rPr>
              <a:t>Build a Plan for Attendance Success</a:t>
            </a:r>
          </a:p>
        </p:txBody>
      </p:sp>
      <p:pic>
        <p:nvPicPr>
          <p:cNvPr id="8" name="Picture 7">
            <a:extLst>
              <a:ext uri="{FF2B5EF4-FFF2-40B4-BE49-F238E27FC236}">
                <a16:creationId xmlns:a16="http://schemas.microsoft.com/office/drawing/2014/main" id="{6AAC4D58-FB79-22F2-5BBD-2D90C807306F}"/>
              </a:ext>
            </a:extLst>
          </p:cNvPr>
          <p:cNvPicPr>
            <a:picLocks noChangeAspect="1"/>
          </p:cNvPicPr>
          <p:nvPr/>
        </p:nvPicPr>
        <p:blipFill>
          <a:blip r:embed="rId5"/>
          <a:stretch>
            <a:fillRect/>
          </a:stretch>
        </p:blipFill>
        <p:spPr>
          <a:xfrm>
            <a:off x="457200" y="45066"/>
            <a:ext cx="2110060" cy="831872"/>
          </a:xfrm>
          <a:prstGeom prst="rect">
            <a:avLst/>
          </a:prstGeom>
        </p:spPr>
      </p:pic>
    </p:spTree>
    <p:extLst>
      <p:ext uri="{BB962C8B-B14F-4D97-AF65-F5344CB8AC3E}">
        <p14:creationId xmlns:p14="http://schemas.microsoft.com/office/powerpoint/2010/main" val="3796036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E868A0D-0712-4996-FDC4-3F458B8E3641}"/>
              </a:ext>
            </a:extLst>
          </p:cNvPr>
          <p:cNvSpPr txBox="1">
            <a:spLocks/>
          </p:cNvSpPr>
          <p:nvPr/>
        </p:nvSpPr>
        <p:spPr>
          <a:xfrm>
            <a:off x="222150" y="263193"/>
            <a:ext cx="8686800" cy="52627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700" b="1" dirty="0">
                <a:solidFill>
                  <a:schemeClr val="bg1"/>
                </a:solidFill>
                <a:latin typeface="Calibri Light"/>
                <a:cs typeface="Calibri Light"/>
                <a:sym typeface="Arial"/>
              </a:rPr>
              <a:t>References &amp; Appreciation</a:t>
            </a:r>
            <a:endParaRPr lang="en-US" sz="2700" b="1" dirty="0">
              <a:solidFill>
                <a:schemeClr val="bg1"/>
              </a:solidFill>
              <a:latin typeface="Calibri Light" panose="020F0302020204030204" pitchFamily="34" charset="0"/>
              <a:cs typeface="Calibri Light" panose="020F0302020204030204" pitchFamily="34" charset="0"/>
              <a:sym typeface="Arial"/>
            </a:endParaRPr>
          </a:p>
        </p:txBody>
      </p:sp>
      <p:sp>
        <p:nvSpPr>
          <p:cNvPr id="60" name="Slide Number Placeholder 59">
            <a:extLst>
              <a:ext uri="{FF2B5EF4-FFF2-40B4-BE49-F238E27FC236}">
                <a16:creationId xmlns:a16="http://schemas.microsoft.com/office/drawing/2014/main" id="{A75AAAD2-BDF2-7BA2-DCB5-59C0B50FFD51}"/>
              </a:ext>
            </a:extLst>
          </p:cNvPr>
          <p:cNvSpPr>
            <a:spLocks noGrp="1"/>
          </p:cNvSpPr>
          <p:nvPr>
            <p:ph type="sldNum" idx="12"/>
          </p:nvPr>
        </p:nvSpPr>
        <p:spPr>
          <a:xfrm>
            <a:off x="7185891" y="6170673"/>
            <a:ext cx="544425" cy="338400"/>
          </a:xfrm>
        </p:spPr>
        <p:txBody>
          <a:bodyPr/>
          <a:lstStyle/>
          <a:p>
            <a:fld id="{00000000-1234-1234-1234-123412341234}" type="slidenum">
              <a:rPr lang="en-US"/>
              <a:t>31</a:t>
            </a:fld>
            <a:endParaRPr lang="en-US"/>
          </a:p>
        </p:txBody>
      </p:sp>
      <p:pic>
        <p:nvPicPr>
          <p:cNvPr id="10" name="Picture 9" descr="Attendance Works">
            <a:extLst>
              <a:ext uri="{FF2B5EF4-FFF2-40B4-BE49-F238E27FC236}">
                <a16:creationId xmlns:a16="http://schemas.microsoft.com/office/drawing/2014/main" id="{4812090A-770B-7B42-E5D3-4A40343FE4C0}"/>
              </a:ext>
            </a:extLst>
          </p:cNvPr>
          <p:cNvPicPr>
            <a:picLocks noChangeAspect="1"/>
          </p:cNvPicPr>
          <p:nvPr/>
        </p:nvPicPr>
        <p:blipFill>
          <a:blip r:embed="rId3"/>
          <a:stretch>
            <a:fillRect/>
          </a:stretch>
        </p:blipFill>
        <p:spPr>
          <a:xfrm>
            <a:off x="5345574" y="1194018"/>
            <a:ext cx="3063643" cy="1431853"/>
          </a:xfrm>
          <a:prstGeom prst="rect">
            <a:avLst/>
          </a:prstGeom>
        </p:spPr>
      </p:pic>
      <p:sp>
        <p:nvSpPr>
          <p:cNvPr id="4" name="TextBox 3">
            <a:extLst>
              <a:ext uri="{FF2B5EF4-FFF2-40B4-BE49-F238E27FC236}">
                <a16:creationId xmlns:a16="http://schemas.microsoft.com/office/drawing/2014/main" id="{964947D8-A2F9-9610-CDF3-4BEB89D38985}"/>
              </a:ext>
            </a:extLst>
          </p:cNvPr>
          <p:cNvSpPr txBox="1"/>
          <p:nvPr/>
        </p:nvSpPr>
        <p:spPr>
          <a:xfrm>
            <a:off x="5193834" y="2720250"/>
            <a:ext cx="3497007" cy="338554"/>
          </a:xfrm>
          <a:prstGeom prst="rect">
            <a:avLst/>
          </a:prstGeom>
          <a:noFill/>
        </p:spPr>
        <p:txBody>
          <a:bodyPr wrap="square">
            <a:spAutoFit/>
          </a:bodyPr>
          <a:lstStyle/>
          <a:p>
            <a:pPr algn="ctr"/>
            <a:r>
              <a:rPr lang="en-US" sz="1600" b="1" dirty="0">
                <a:solidFill>
                  <a:srgbClr val="002060"/>
                </a:solidFill>
                <a:latin typeface="Calibri" panose="020F0502020204030204" pitchFamily="34" charset="0"/>
                <a:cs typeface="Calibri" panose="020F0502020204030204" pitchFamily="34" charset="0"/>
              </a:rPr>
              <a:t>https://www.attendanceworks.org/</a:t>
            </a:r>
          </a:p>
        </p:txBody>
      </p:sp>
      <p:pic>
        <p:nvPicPr>
          <p:cNvPr id="1026" name="Picture 2" descr="Charlotte Woods Elementary School ...">
            <a:extLst>
              <a:ext uri="{FF2B5EF4-FFF2-40B4-BE49-F238E27FC236}">
                <a16:creationId xmlns:a16="http://schemas.microsoft.com/office/drawing/2014/main" id="{724C7B66-337E-B9F4-2C27-C5295708F3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8710" y="3417273"/>
            <a:ext cx="2277370" cy="16181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ituate High School">
            <a:extLst>
              <a:ext uri="{FF2B5EF4-FFF2-40B4-BE49-F238E27FC236}">
                <a16:creationId xmlns:a16="http://schemas.microsoft.com/office/drawing/2014/main" id="{027D9301-6C0B-6D4C-CAEF-26FF490220D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940" b="13006"/>
          <a:stretch/>
        </p:blipFill>
        <p:spPr bwMode="auto">
          <a:xfrm>
            <a:off x="2695795" y="5152776"/>
            <a:ext cx="6170459" cy="900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solution tree">
            <a:extLst>
              <a:ext uri="{FF2B5EF4-FFF2-40B4-BE49-F238E27FC236}">
                <a16:creationId xmlns:a16="http://schemas.microsoft.com/office/drawing/2014/main" id="{918BBAD6-DAD1-16EE-36A2-959D38C7BB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756" y="4845300"/>
            <a:ext cx="1237320" cy="113046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owell Leadership Academy">
            <a:extLst>
              <a:ext uri="{FF2B5EF4-FFF2-40B4-BE49-F238E27FC236}">
                <a16:creationId xmlns:a16="http://schemas.microsoft.com/office/drawing/2014/main" id="{9E9D582C-9719-5E8B-DAEF-B4049C182B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977" y="3508064"/>
            <a:ext cx="4391025" cy="10382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983427C-F55D-1456-0C53-BB6DEBCC8C4C}"/>
              </a:ext>
            </a:extLst>
          </p:cNvPr>
          <p:cNvSpPr/>
          <p:nvPr/>
        </p:nvSpPr>
        <p:spPr>
          <a:xfrm>
            <a:off x="4726631" y="1062594"/>
            <a:ext cx="4181707" cy="2081553"/>
          </a:xfrm>
          <a:prstGeom prst="rect">
            <a:avLst/>
          </a:prstGeom>
          <a:noFill/>
          <a:ln>
            <a:solidFill>
              <a:srgbClr val="CCFF99"/>
            </a:solid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E73131A-E328-716D-C9DF-0FED65142B24}"/>
              </a:ext>
            </a:extLst>
          </p:cNvPr>
          <p:cNvPicPr>
            <a:picLocks noChangeAspect="1"/>
          </p:cNvPicPr>
          <p:nvPr/>
        </p:nvPicPr>
        <p:blipFill>
          <a:blip r:embed="rId8"/>
          <a:stretch>
            <a:fillRect/>
          </a:stretch>
        </p:blipFill>
        <p:spPr>
          <a:xfrm>
            <a:off x="811756" y="1167118"/>
            <a:ext cx="3281890" cy="1524817"/>
          </a:xfrm>
          <a:prstGeom prst="rect">
            <a:avLst/>
          </a:prstGeom>
        </p:spPr>
      </p:pic>
      <p:sp>
        <p:nvSpPr>
          <p:cNvPr id="7" name="TextBox 6">
            <a:extLst>
              <a:ext uri="{FF2B5EF4-FFF2-40B4-BE49-F238E27FC236}">
                <a16:creationId xmlns:a16="http://schemas.microsoft.com/office/drawing/2014/main" id="{993A155B-4006-0841-14E9-30723E6FB4DA}"/>
              </a:ext>
            </a:extLst>
          </p:cNvPr>
          <p:cNvSpPr txBox="1"/>
          <p:nvPr/>
        </p:nvSpPr>
        <p:spPr>
          <a:xfrm>
            <a:off x="91927" y="2625871"/>
            <a:ext cx="4480073" cy="461665"/>
          </a:xfrm>
          <a:prstGeom prst="rect">
            <a:avLst/>
          </a:prstGeom>
          <a:noFill/>
        </p:spPr>
        <p:txBody>
          <a:bodyPr wrap="square">
            <a:spAutoFit/>
          </a:bodyPr>
          <a:lstStyle/>
          <a:p>
            <a:pPr algn="ctr"/>
            <a:r>
              <a:rPr lang="en-US" sz="1200" b="1" dirty="0">
                <a:solidFill>
                  <a:srgbClr val="002060"/>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https://ride.ri.gov/students-families/attendance-matters-ri</a:t>
            </a:r>
            <a:endParaRPr lang="en-US" sz="1200" b="1" dirty="0">
              <a:solidFill>
                <a:srgbClr val="002060"/>
              </a:solidFill>
              <a:latin typeface="Calibri" panose="020F0502020204030204" pitchFamily="34" charset="0"/>
              <a:cs typeface="Calibri" panose="020F0502020204030204" pitchFamily="34" charset="0"/>
            </a:endParaRPr>
          </a:p>
          <a:p>
            <a:pPr algn="ctr"/>
            <a:r>
              <a:rPr lang="en-US" sz="1200" b="1" dirty="0">
                <a:solidFill>
                  <a:srgbClr val="002060"/>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https://www.attendancemattersri.org/about</a:t>
            </a:r>
            <a:endParaRPr lang="en-US" sz="1200" b="1" dirty="0">
              <a:solidFill>
                <a:srgbClr val="002060"/>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83B1E4CA-0759-EA46-3EF6-7B1971D87393}"/>
              </a:ext>
            </a:extLst>
          </p:cNvPr>
          <p:cNvSpPr/>
          <p:nvPr/>
        </p:nvSpPr>
        <p:spPr>
          <a:xfrm>
            <a:off x="236443" y="1081659"/>
            <a:ext cx="4181707" cy="2081553"/>
          </a:xfrm>
          <a:prstGeom prst="rect">
            <a:avLst/>
          </a:prstGeom>
          <a:noFill/>
          <a:ln>
            <a:solidFill>
              <a:srgbClr val="CCFF99"/>
            </a:solid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981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1DBF56-8CBF-9347-7004-FB0DD34055C3}"/>
              </a:ext>
            </a:extLst>
          </p:cNvPr>
          <p:cNvSpPr>
            <a:spLocks noGrp="1"/>
          </p:cNvSpPr>
          <p:nvPr>
            <p:ph type="sldNum" idx="12"/>
          </p:nvPr>
        </p:nvSpPr>
        <p:spPr/>
        <p:txBody>
          <a:bodyPr/>
          <a:lstStyle/>
          <a:p>
            <a:fld id="{00000000-1234-1234-1234-123412341234}" type="slidenum">
              <a:rPr lang="en-US" smtClean="0"/>
              <a:pPr/>
              <a:t>4</a:t>
            </a:fld>
            <a:endParaRPr lang="en-US"/>
          </a:p>
        </p:txBody>
      </p:sp>
      <p:sp>
        <p:nvSpPr>
          <p:cNvPr id="9" name="Title 3">
            <a:extLst>
              <a:ext uri="{FF2B5EF4-FFF2-40B4-BE49-F238E27FC236}">
                <a16:creationId xmlns:a16="http://schemas.microsoft.com/office/drawing/2014/main" id="{D1A55385-BECA-AD0D-2C2A-2EB4D16E410C}"/>
              </a:ext>
            </a:extLst>
          </p:cNvPr>
          <p:cNvSpPr txBox="1">
            <a:spLocks/>
          </p:cNvSpPr>
          <p:nvPr/>
        </p:nvSpPr>
        <p:spPr>
          <a:xfrm>
            <a:off x="236527" y="119419"/>
            <a:ext cx="8658046" cy="74193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dirty="0">
                <a:solidFill>
                  <a:schemeClr val="bg1"/>
                </a:solidFill>
                <a:latin typeface="Calibri Light"/>
                <a:cs typeface="Calibri Light"/>
                <a:sym typeface="Arial"/>
              </a:rPr>
              <a:t>Set Norms, Expectations, Roles, and Responsibilities</a:t>
            </a:r>
            <a:endParaRPr lang="en-US" sz="3200" b="1" dirty="0">
              <a:solidFill>
                <a:schemeClr val="bg1"/>
              </a:solidFill>
              <a:latin typeface="Calibri Light" panose="020F0302020204030204" pitchFamily="34" charset="0"/>
              <a:cs typeface="Calibri Light" panose="020F0302020204030204" pitchFamily="34" charset="0"/>
            </a:endParaRPr>
          </a:p>
        </p:txBody>
      </p:sp>
      <p:sp>
        <p:nvSpPr>
          <p:cNvPr id="11" name="Title 3">
            <a:extLst>
              <a:ext uri="{FF2B5EF4-FFF2-40B4-BE49-F238E27FC236}">
                <a16:creationId xmlns:a16="http://schemas.microsoft.com/office/drawing/2014/main" id="{E8DA76A7-8353-9877-4355-367ACAA82CA3}"/>
              </a:ext>
            </a:extLst>
          </p:cNvPr>
          <p:cNvSpPr txBox="1">
            <a:spLocks/>
          </p:cNvSpPr>
          <p:nvPr/>
        </p:nvSpPr>
        <p:spPr>
          <a:xfrm>
            <a:off x="308414" y="1088740"/>
            <a:ext cx="8686800" cy="52627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dirty="0">
                <a:solidFill>
                  <a:srgbClr val="CCFF99"/>
                </a:solidFill>
                <a:latin typeface="Calibri Light" panose="020F0302020204030204" pitchFamily="34" charset="0"/>
                <a:cs typeface="Calibri Light" panose="020F0302020204030204" pitchFamily="34" charset="0"/>
              </a:rPr>
              <a:t>Group Norms</a:t>
            </a:r>
            <a:endParaRPr lang="en-US" sz="3600" b="1" dirty="0">
              <a:solidFill>
                <a:srgbClr val="CCFF99"/>
              </a:solidFill>
              <a:latin typeface="Calibri Light" panose="020F0302020204030204" pitchFamily="34" charset="0"/>
              <a:cs typeface="Calibri Light" panose="020F0302020204030204" pitchFamily="34" charset="0"/>
            </a:endParaRPr>
          </a:p>
        </p:txBody>
      </p:sp>
      <p:graphicFrame>
        <p:nvGraphicFramePr>
          <p:cNvPr id="2" name="Diagram 1">
            <a:extLst>
              <a:ext uri="{FF2B5EF4-FFF2-40B4-BE49-F238E27FC236}">
                <a16:creationId xmlns:a16="http://schemas.microsoft.com/office/drawing/2014/main" id="{280289F6-AA51-11F9-43C2-503C409AE371}"/>
              </a:ext>
            </a:extLst>
          </p:cNvPr>
          <p:cNvGraphicFramePr/>
          <p:nvPr>
            <p:extLst>
              <p:ext uri="{D42A27DB-BD31-4B8C-83A1-F6EECF244321}">
                <p14:modId xmlns:p14="http://schemas.microsoft.com/office/powerpoint/2010/main" val="1933736759"/>
              </p:ext>
            </p:extLst>
          </p:nvPr>
        </p:nvGraphicFramePr>
        <p:xfrm>
          <a:off x="925551" y="2040673"/>
          <a:ext cx="7669664" cy="3828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9DDEB223-FE23-C9F9-7DB1-AAF8482F6002}"/>
              </a:ext>
            </a:extLst>
          </p:cNvPr>
          <p:cNvPicPr>
            <a:picLocks noChangeAspect="1"/>
          </p:cNvPicPr>
          <p:nvPr/>
        </p:nvPicPr>
        <p:blipFill>
          <a:blip r:embed="rId8"/>
          <a:stretch>
            <a:fillRect/>
          </a:stretch>
        </p:blipFill>
        <p:spPr>
          <a:xfrm>
            <a:off x="308413" y="6170673"/>
            <a:ext cx="546257" cy="253800"/>
          </a:xfrm>
          <a:prstGeom prst="rect">
            <a:avLst/>
          </a:prstGeom>
        </p:spPr>
      </p:pic>
      <p:sp>
        <p:nvSpPr>
          <p:cNvPr id="5" name="Arrow: Right 4">
            <a:extLst>
              <a:ext uri="{FF2B5EF4-FFF2-40B4-BE49-F238E27FC236}">
                <a16:creationId xmlns:a16="http://schemas.microsoft.com/office/drawing/2014/main" id="{5677307E-A880-D67D-7207-E38FC5412882}"/>
              </a:ext>
            </a:extLst>
          </p:cNvPr>
          <p:cNvSpPr/>
          <p:nvPr/>
        </p:nvSpPr>
        <p:spPr>
          <a:xfrm>
            <a:off x="2007219" y="3410076"/>
            <a:ext cx="289932" cy="211874"/>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0920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00F9C98-B57C-AB8A-9E43-0047770C8B4F}"/>
              </a:ext>
            </a:extLst>
          </p:cNvPr>
          <p:cNvSpPr txBox="1">
            <a:spLocks/>
          </p:cNvSpPr>
          <p:nvPr/>
        </p:nvSpPr>
        <p:spPr>
          <a:xfrm>
            <a:off x="304136" y="118993"/>
            <a:ext cx="86868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4000" b="1" dirty="0">
                <a:solidFill>
                  <a:srgbClr val="CCFF99"/>
                </a:solidFill>
                <a:latin typeface="Calibri Light" panose="020F0302020204030204" pitchFamily="34" charset="0"/>
                <a:cs typeface="Calibri Light" panose="020F0302020204030204" pitchFamily="34" charset="0"/>
              </a:rPr>
              <a:t>Example Norms</a:t>
            </a:r>
          </a:p>
        </p:txBody>
      </p:sp>
      <p:sp>
        <p:nvSpPr>
          <p:cNvPr id="8" name="Slide Number Placeholder 7">
            <a:extLst>
              <a:ext uri="{FF2B5EF4-FFF2-40B4-BE49-F238E27FC236}">
                <a16:creationId xmlns:a16="http://schemas.microsoft.com/office/drawing/2014/main" id="{48C75A5F-DD2E-6F5D-22FA-B27AB2A28D04}"/>
              </a:ext>
            </a:extLst>
          </p:cNvPr>
          <p:cNvSpPr>
            <a:spLocks noGrp="1"/>
          </p:cNvSpPr>
          <p:nvPr>
            <p:ph type="sldNum" idx="12"/>
          </p:nvPr>
        </p:nvSpPr>
        <p:spPr/>
        <p:txBody>
          <a:bodyPr/>
          <a:lstStyle/>
          <a:p>
            <a:fld id="{00000000-1234-1234-1234-123412341234}" type="slidenum">
              <a:rPr lang="en-US" sz="1200" dirty="0" smtClean="0"/>
              <a:pPr/>
              <a:t>5</a:t>
            </a:fld>
            <a:endParaRPr lang="en-US" sz="1200"/>
          </a:p>
        </p:txBody>
      </p:sp>
      <p:graphicFrame>
        <p:nvGraphicFramePr>
          <p:cNvPr id="2" name="Diagram 1">
            <a:extLst>
              <a:ext uri="{FF2B5EF4-FFF2-40B4-BE49-F238E27FC236}">
                <a16:creationId xmlns:a16="http://schemas.microsoft.com/office/drawing/2014/main" id="{C326CB6C-28E8-4239-6DF8-C84B3DA5161E}"/>
              </a:ext>
            </a:extLst>
          </p:cNvPr>
          <p:cNvGraphicFramePr/>
          <p:nvPr/>
        </p:nvGraphicFramePr>
        <p:xfrm>
          <a:off x="962105" y="820693"/>
          <a:ext cx="7370862" cy="5142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Right 2">
            <a:extLst>
              <a:ext uri="{FF2B5EF4-FFF2-40B4-BE49-F238E27FC236}">
                <a16:creationId xmlns:a16="http://schemas.microsoft.com/office/drawing/2014/main" id="{960CC7BF-BDC7-6E4C-3D60-AAE8253670DB}"/>
              </a:ext>
            </a:extLst>
          </p:cNvPr>
          <p:cNvSpPr/>
          <p:nvPr/>
        </p:nvSpPr>
        <p:spPr>
          <a:xfrm rot="5400000">
            <a:off x="6818778" y="1193180"/>
            <a:ext cx="289932" cy="211874"/>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312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34053D4E-05B2-4212-B251-7CCDEE5A8A8C}"/>
                                            </p:graphicEl>
                                          </p:spTgt>
                                        </p:tgtEl>
                                        <p:attrNameLst>
                                          <p:attrName>style.visibility</p:attrName>
                                        </p:attrNameLst>
                                      </p:cBhvr>
                                      <p:to>
                                        <p:strVal val="visible"/>
                                      </p:to>
                                    </p:set>
                                    <p:animEffect transition="in" filter="fade">
                                      <p:cBhvr>
                                        <p:cTn id="7" dur="500"/>
                                        <p:tgtEl>
                                          <p:spTgt spid="2">
                                            <p:graphicEl>
                                              <a:dgm id="{34053D4E-05B2-4212-B251-7CCDEE5A8A8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FA8C3AA9-9383-4035-A9EC-C08BBD1CB7D1}"/>
                                            </p:graphicEl>
                                          </p:spTgt>
                                        </p:tgtEl>
                                        <p:attrNameLst>
                                          <p:attrName>style.visibility</p:attrName>
                                        </p:attrNameLst>
                                      </p:cBhvr>
                                      <p:to>
                                        <p:strVal val="visible"/>
                                      </p:to>
                                    </p:set>
                                    <p:animEffect transition="in" filter="fade">
                                      <p:cBhvr>
                                        <p:cTn id="12" dur="500"/>
                                        <p:tgtEl>
                                          <p:spTgt spid="2">
                                            <p:graphicEl>
                                              <a:dgm id="{FA8C3AA9-9383-4035-A9EC-C08BBD1CB7D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AB81E88E-5689-429B-9392-81D8BA38B59D}"/>
                                            </p:graphicEl>
                                          </p:spTgt>
                                        </p:tgtEl>
                                        <p:attrNameLst>
                                          <p:attrName>style.visibility</p:attrName>
                                        </p:attrNameLst>
                                      </p:cBhvr>
                                      <p:to>
                                        <p:strVal val="visible"/>
                                      </p:to>
                                    </p:set>
                                    <p:animEffect transition="in" filter="fade">
                                      <p:cBhvr>
                                        <p:cTn id="17" dur="500"/>
                                        <p:tgtEl>
                                          <p:spTgt spid="2">
                                            <p:graphicEl>
                                              <a:dgm id="{AB81E88E-5689-429B-9392-81D8BA38B59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CE1F03B6-3B5B-4108-92C3-23F18849524B}"/>
                                            </p:graphicEl>
                                          </p:spTgt>
                                        </p:tgtEl>
                                        <p:attrNameLst>
                                          <p:attrName>style.visibility</p:attrName>
                                        </p:attrNameLst>
                                      </p:cBhvr>
                                      <p:to>
                                        <p:strVal val="visible"/>
                                      </p:to>
                                    </p:set>
                                    <p:animEffect transition="in" filter="fade">
                                      <p:cBhvr>
                                        <p:cTn id="22" dur="500"/>
                                        <p:tgtEl>
                                          <p:spTgt spid="2">
                                            <p:graphicEl>
                                              <a:dgm id="{CE1F03B6-3B5B-4108-92C3-23F18849524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00F9C98-B57C-AB8A-9E43-0047770C8B4F}"/>
              </a:ext>
            </a:extLst>
          </p:cNvPr>
          <p:cNvSpPr txBox="1">
            <a:spLocks/>
          </p:cNvSpPr>
          <p:nvPr/>
        </p:nvSpPr>
        <p:spPr>
          <a:xfrm>
            <a:off x="165226" y="118992"/>
            <a:ext cx="86868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dirty="0">
                <a:solidFill>
                  <a:srgbClr val="CCFF99"/>
                </a:solidFill>
                <a:latin typeface="Calibri"/>
                <a:cs typeface="Calibri"/>
              </a:rPr>
              <a:t>Guidelines for Creating Team Norms</a:t>
            </a:r>
            <a:endParaRPr lang="en-US" sz="3200" b="1" dirty="0">
              <a:solidFill>
                <a:srgbClr val="CCFF99"/>
              </a:solidFill>
              <a:latin typeface="Calibri" panose="020F0502020204030204" pitchFamily="34" charset="0"/>
              <a:cs typeface="Calibri" panose="020F0502020204030204" pitchFamily="34" charset="0"/>
            </a:endParaRPr>
          </a:p>
        </p:txBody>
      </p:sp>
      <p:sp>
        <p:nvSpPr>
          <p:cNvPr id="8" name="Slide Number Placeholder 7">
            <a:extLst>
              <a:ext uri="{FF2B5EF4-FFF2-40B4-BE49-F238E27FC236}">
                <a16:creationId xmlns:a16="http://schemas.microsoft.com/office/drawing/2014/main" id="{48C75A5F-DD2E-6F5D-22FA-B27AB2A28D04}"/>
              </a:ext>
            </a:extLst>
          </p:cNvPr>
          <p:cNvSpPr>
            <a:spLocks noGrp="1"/>
          </p:cNvSpPr>
          <p:nvPr>
            <p:ph type="sldNum" idx="12"/>
          </p:nvPr>
        </p:nvSpPr>
        <p:spPr/>
        <p:txBody>
          <a:bodyPr/>
          <a:lstStyle/>
          <a:p>
            <a:fld id="{00000000-1234-1234-1234-123412341234}" type="slidenum">
              <a:rPr lang="en-US" sz="1200" dirty="0" smtClean="0"/>
              <a:pPr/>
              <a:t>6</a:t>
            </a:fld>
            <a:endParaRPr lang="en-US" sz="1200"/>
          </a:p>
        </p:txBody>
      </p:sp>
      <p:pic>
        <p:nvPicPr>
          <p:cNvPr id="9" name="Picture 8" descr="A logo for a school&#10;&#10;Description automatically generated">
            <a:extLst>
              <a:ext uri="{FF2B5EF4-FFF2-40B4-BE49-F238E27FC236}">
                <a16:creationId xmlns:a16="http://schemas.microsoft.com/office/drawing/2014/main" id="{DD98B00E-C657-EB22-EE97-635A61880E0D}"/>
              </a:ext>
            </a:extLst>
          </p:cNvPr>
          <p:cNvPicPr>
            <a:picLocks noChangeAspect="1"/>
          </p:cNvPicPr>
          <p:nvPr/>
        </p:nvPicPr>
        <p:blipFill>
          <a:blip r:embed="rId3"/>
          <a:stretch>
            <a:fillRect/>
          </a:stretch>
        </p:blipFill>
        <p:spPr>
          <a:xfrm>
            <a:off x="274196" y="6166687"/>
            <a:ext cx="687909" cy="331715"/>
          </a:xfrm>
          <a:prstGeom prst="rect">
            <a:avLst/>
          </a:prstGeom>
        </p:spPr>
      </p:pic>
      <p:sp>
        <p:nvSpPr>
          <p:cNvPr id="3" name="Rectangle: Rounded Corners 2">
            <a:extLst>
              <a:ext uri="{FF2B5EF4-FFF2-40B4-BE49-F238E27FC236}">
                <a16:creationId xmlns:a16="http://schemas.microsoft.com/office/drawing/2014/main" id="{D6CB0C88-964C-6A4C-624C-327B3F8F4574}"/>
              </a:ext>
            </a:extLst>
          </p:cNvPr>
          <p:cNvSpPr/>
          <p:nvPr/>
        </p:nvSpPr>
        <p:spPr>
          <a:xfrm>
            <a:off x="2657475" y="5666124"/>
            <a:ext cx="4632516" cy="33902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2060"/>
                </a:solidFill>
                <a:hlinkClick r:id="rId4"/>
              </a:rPr>
              <a:t>See </a:t>
            </a:r>
            <a:r>
              <a:rPr lang="en-US" b="1" dirty="0">
                <a:solidFill>
                  <a:srgbClr val="002060"/>
                </a:solidFill>
                <a:hlinkClick r:id="rId4"/>
              </a:rPr>
              <a:t>Guidelines for Creating Team Norms</a:t>
            </a:r>
            <a:endParaRPr lang="en-US" b="1" dirty="0">
              <a:solidFill>
                <a:srgbClr val="002060"/>
              </a:solidFill>
            </a:endParaRPr>
          </a:p>
        </p:txBody>
      </p:sp>
      <p:pic>
        <p:nvPicPr>
          <p:cNvPr id="4" name="Graphic 3" descr="Link with solid fill">
            <a:extLst>
              <a:ext uri="{FF2B5EF4-FFF2-40B4-BE49-F238E27FC236}">
                <a16:creationId xmlns:a16="http://schemas.microsoft.com/office/drawing/2014/main" id="{33D95F53-B595-F58A-974E-DA0E28DDF0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56593" y="5666124"/>
            <a:ext cx="339028" cy="339028"/>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D982731E-1EBC-C613-8913-702ACAD5117C}"/>
              </a:ext>
            </a:extLst>
          </p:cNvPr>
          <p:cNvPicPr>
            <a:picLocks noChangeAspect="1"/>
          </p:cNvPicPr>
          <p:nvPr/>
        </p:nvPicPr>
        <p:blipFill rotWithShape="1">
          <a:blip r:embed="rId7"/>
          <a:srcRect l="34339" t="32997" r="34062" b="5593"/>
          <a:stretch/>
        </p:blipFill>
        <p:spPr>
          <a:xfrm>
            <a:off x="2575752" y="820692"/>
            <a:ext cx="4632516" cy="4825237"/>
          </a:xfrm>
          <a:prstGeom prst="rect">
            <a:avLst/>
          </a:prstGeom>
        </p:spPr>
      </p:pic>
      <p:sp>
        <p:nvSpPr>
          <p:cNvPr id="6" name="Arrow: Pentagon 5">
            <a:extLst>
              <a:ext uri="{FF2B5EF4-FFF2-40B4-BE49-F238E27FC236}">
                <a16:creationId xmlns:a16="http://schemas.microsoft.com/office/drawing/2014/main" id="{E08CF616-9826-8FFF-6D84-A4466377CD27}"/>
              </a:ext>
            </a:extLst>
          </p:cNvPr>
          <p:cNvSpPr/>
          <p:nvPr/>
        </p:nvSpPr>
        <p:spPr>
          <a:xfrm>
            <a:off x="163893" y="5232029"/>
            <a:ext cx="4728117" cy="868189"/>
          </a:xfrm>
          <a:prstGeom prst="homePlate">
            <a:avLst/>
          </a:prstGeom>
          <a:ln w="76200"/>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b="1" dirty="0">
                <a:solidFill>
                  <a:srgbClr val="002060"/>
                </a:solidFill>
                <a:latin typeface="Calibri" panose="020F0502020204030204" pitchFamily="34" charset="0"/>
                <a:cs typeface="Calibri" panose="020F0502020204030204" pitchFamily="34" charset="0"/>
              </a:rPr>
              <a:t>Do you have an example of a norm that your team(s) use?</a:t>
            </a:r>
          </a:p>
        </p:txBody>
      </p:sp>
    </p:spTree>
    <p:extLst>
      <p:ext uri="{BB962C8B-B14F-4D97-AF65-F5344CB8AC3E}">
        <p14:creationId xmlns:p14="http://schemas.microsoft.com/office/powerpoint/2010/main" val="256872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1DBF56-8CBF-9347-7004-FB0DD34055C3}"/>
              </a:ext>
            </a:extLst>
          </p:cNvPr>
          <p:cNvSpPr>
            <a:spLocks noGrp="1"/>
          </p:cNvSpPr>
          <p:nvPr>
            <p:ph type="sldNum" idx="12"/>
          </p:nvPr>
        </p:nvSpPr>
        <p:spPr>
          <a:xfrm>
            <a:off x="7159083" y="6170673"/>
            <a:ext cx="571233" cy="338400"/>
          </a:xfrm>
        </p:spPr>
        <p:txBody>
          <a:bodyPr/>
          <a:lstStyle/>
          <a:p>
            <a:fld id="{00000000-1234-1234-1234-123412341234}" type="slidenum">
              <a:rPr lang="en-US" smtClean="0"/>
              <a:pPr/>
              <a:t>7</a:t>
            </a:fld>
            <a:endParaRPr lang="en-US" dirty="0"/>
          </a:p>
        </p:txBody>
      </p:sp>
      <p:sp>
        <p:nvSpPr>
          <p:cNvPr id="11" name="Title 3">
            <a:extLst>
              <a:ext uri="{FF2B5EF4-FFF2-40B4-BE49-F238E27FC236}">
                <a16:creationId xmlns:a16="http://schemas.microsoft.com/office/drawing/2014/main" id="{E8DA76A7-8353-9877-4355-367ACAA82CA3}"/>
              </a:ext>
            </a:extLst>
          </p:cNvPr>
          <p:cNvSpPr txBox="1">
            <a:spLocks/>
          </p:cNvSpPr>
          <p:nvPr/>
        </p:nvSpPr>
        <p:spPr>
          <a:xfrm>
            <a:off x="445619" y="1048404"/>
            <a:ext cx="8686800" cy="52627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dirty="0">
                <a:solidFill>
                  <a:srgbClr val="CCFF99"/>
                </a:solidFill>
              </a:rPr>
              <a:t>Roles and Responsibilities</a:t>
            </a:r>
            <a:endParaRPr lang="en-US" sz="3200" b="1" dirty="0">
              <a:solidFill>
                <a:srgbClr val="CCFF99"/>
              </a:solidFill>
            </a:endParaRPr>
          </a:p>
        </p:txBody>
      </p:sp>
      <p:graphicFrame>
        <p:nvGraphicFramePr>
          <p:cNvPr id="2" name="Diagram 1">
            <a:extLst>
              <a:ext uri="{FF2B5EF4-FFF2-40B4-BE49-F238E27FC236}">
                <a16:creationId xmlns:a16="http://schemas.microsoft.com/office/drawing/2014/main" id="{3B4BA68A-B6A3-52EC-35B3-F052CE085D4C}"/>
              </a:ext>
            </a:extLst>
          </p:cNvPr>
          <p:cNvGraphicFramePr/>
          <p:nvPr>
            <p:extLst>
              <p:ext uri="{D42A27DB-BD31-4B8C-83A1-F6EECF244321}">
                <p14:modId xmlns:p14="http://schemas.microsoft.com/office/powerpoint/2010/main" val="4171244235"/>
              </p:ext>
            </p:extLst>
          </p:nvPr>
        </p:nvGraphicFramePr>
        <p:xfrm>
          <a:off x="445619" y="1672682"/>
          <a:ext cx="8448954" cy="3512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E504F1AC-6CD1-0C22-2169-E1A99AC72435}"/>
              </a:ext>
            </a:extLst>
          </p:cNvPr>
          <p:cNvGrpSpPr/>
          <p:nvPr/>
        </p:nvGrpSpPr>
        <p:grpSpPr>
          <a:xfrm>
            <a:off x="802887" y="5325938"/>
            <a:ext cx="7866606" cy="661398"/>
            <a:chOff x="1596924" y="2344421"/>
            <a:chExt cx="3154569" cy="1562090"/>
          </a:xfrm>
        </p:grpSpPr>
        <p:sp>
          <p:nvSpPr>
            <p:cNvPr id="8" name="Rectangle 7">
              <a:extLst>
                <a:ext uri="{FF2B5EF4-FFF2-40B4-BE49-F238E27FC236}">
                  <a16:creationId xmlns:a16="http://schemas.microsoft.com/office/drawing/2014/main" id="{5E26D629-2D55-2624-546B-803E02ADFD6C}"/>
                </a:ext>
              </a:extLst>
            </p:cNvPr>
            <p:cNvSpPr/>
            <p:nvPr/>
          </p:nvSpPr>
          <p:spPr>
            <a:xfrm>
              <a:off x="1596924" y="2344421"/>
              <a:ext cx="3154569" cy="1562090"/>
            </a:xfrm>
            <a:prstGeom prst="rect">
              <a:avLst/>
            </a:prstGeom>
          </p:spPr>
          <p:style>
            <a:lnRef idx="1">
              <a:schemeClr val="accent4"/>
            </a:lnRef>
            <a:fillRef idx="2">
              <a:schemeClr val="accent4"/>
            </a:fillRef>
            <a:effectRef idx="1">
              <a:schemeClr val="accent4"/>
            </a:effectRef>
            <a:fontRef idx="minor">
              <a:schemeClr val="dk1"/>
            </a:fontRef>
          </p:style>
          <p:txBody>
            <a:bodyPr/>
            <a:lstStyle/>
            <a:p>
              <a:endParaRPr lang="en-US"/>
            </a:p>
          </p:txBody>
        </p:sp>
        <p:sp>
          <p:nvSpPr>
            <p:cNvPr id="13" name="TextBox 12">
              <a:extLst>
                <a:ext uri="{FF2B5EF4-FFF2-40B4-BE49-F238E27FC236}">
                  <a16:creationId xmlns:a16="http://schemas.microsoft.com/office/drawing/2014/main" id="{36A129F9-DCDB-5659-1195-0FBE93A24157}"/>
                </a:ext>
              </a:extLst>
            </p:cNvPr>
            <p:cNvSpPr txBox="1"/>
            <p:nvPr/>
          </p:nvSpPr>
          <p:spPr>
            <a:xfrm>
              <a:off x="1849345" y="2418523"/>
              <a:ext cx="2902148" cy="14232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2060"/>
                  </a:solidFill>
                </a:rPr>
                <a:t>All team members should have access to a common system that monitors student outcomes, records interactions and interventions, and tracks progress on agreed upon tasks. </a:t>
              </a:r>
            </a:p>
          </p:txBody>
        </p:sp>
      </p:grpSp>
      <p:pic>
        <p:nvPicPr>
          <p:cNvPr id="12" name="Graphic 11" descr="Postit Notes with solid fill">
            <a:extLst>
              <a:ext uri="{FF2B5EF4-FFF2-40B4-BE49-F238E27FC236}">
                <a16:creationId xmlns:a16="http://schemas.microsoft.com/office/drawing/2014/main" id="{4F6A5D4E-88B9-67B2-BEC3-F8285A51D08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6078" y="5325938"/>
            <a:ext cx="526276" cy="526276"/>
          </a:xfrm>
          <a:prstGeom prst="rect">
            <a:avLst/>
          </a:prstGeom>
        </p:spPr>
      </p:pic>
      <p:sp>
        <p:nvSpPr>
          <p:cNvPr id="14" name="Title 3">
            <a:extLst>
              <a:ext uri="{FF2B5EF4-FFF2-40B4-BE49-F238E27FC236}">
                <a16:creationId xmlns:a16="http://schemas.microsoft.com/office/drawing/2014/main" id="{1E9E94FB-9038-92E1-27A7-65B22D6B5F3A}"/>
              </a:ext>
            </a:extLst>
          </p:cNvPr>
          <p:cNvSpPr txBox="1">
            <a:spLocks/>
          </p:cNvSpPr>
          <p:nvPr/>
        </p:nvSpPr>
        <p:spPr>
          <a:xfrm>
            <a:off x="242977" y="128729"/>
            <a:ext cx="8658046" cy="74193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dirty="0">
                <a:solidFill>
                  <a:schemeClr val="bg1"/>
                </a:solidFill>
                <a:latin typeface="Calibri Light"/>
                <a:cs typeface="Calibri Light"/>
                <a:sym typeface="Arial"/>
              </a:rPr>
              <a:t>Set Norms, Expectations, Roles, and Responsibilities</a:t>
            </a:r>
            <a:endParaRPr lang="en-US" sz="3200" b="1" dirty="0">
              <a:solidFill>
                <a:schemeClr val="bg1"/>
              </a:solidFill>
              <a:latin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4FDB9529-6774-818C-6361-2456929B0A85}"/>
              </a:ext>
            </a:extLst>
          </p:cNvPr>
          <p:cNvPicPr>
            <a:picLocks noChangeAspect="1"/>
          </p:cNvPicPr>
          <p:nvPr/>
        </p:nvPicPr>
        <p:blipFill>
          <a:blip r:embed="rId10"/>
          <a:stretch>
            <a:fillRect/>
          </a:stretch>
        </p:blipFill>
        <p:spPr>
          <a:xfrm>
            <a:off x="308413" y="6170673"/>
            <a:ext cx="546257" cy="253800"/>
          </a:xfrm>
          <a:prstGeom prst="rect">
            <a:avLst/>
          </a:prstGeom>
        </p:spPr>
      </p:pic>
      <p:sp>
        <p:nvSpPr>
          <p:cNvPr id="6" name="Arrow: Right 5">
            <a:extLst>
              <a:ext uri="{FF2B5EF4-FFF2-40B4-BE49-F238E27FC236}">
                <a16:creationId xmlns:a16="http://schemas.microsoft.com/office/drawing/2014/main" id="{F6C2D61E-9045-21BE-BEC3-B5858B519376}"/>
              </a:ext>
            </a:extLst>
          </p:cNvPr>
          <p:cNvSpPr/>
          <p:nvPr/>
        </p:nvSpPr>
        <p:spPr>
          <a:xfrm>
            <a:off x="3334214" y="4059044"/>
            <a:ext cx="289932" cy="211874"/>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5695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1DBF56-8CBF-9347-7004-FB0DD34055C3}"/>
              </a:ext>
            </a:extLst>
          </p:cNvPr>
          <p:cNvSpPr>
            <a:spLocks noGrp="1"/>
          </p:cNvSpPr>
          <p:nvPr>
            <p:ph type="sldNum" idx="12"/>
          </p:nvPr>
        </p:nvSpPr>
        <p:spPr>
          <a:xfrm>
            <a:off x="7181851" y="6170673"/>
            <a:ext cx="548466" cy="338400"/>
          </a:xfrm>
        </p:spPr>
        <p:txBody>
          <a:bodyPr/>
          <a:lstStyle/>
          <a:p>
            <a:fld id="{00000000-1234-1234-1234-123412341234}" type="slidenum">
              <a:rPr lang="en-US" smtClean="0"/>
              <a:pPr/>
              <a:t>8</a:t>
            </a:fld>
            <a:endParaRPr lang="en-US" dirty="0"/>
          </a:p>
        </p:txBody>
      </p:sp>
      <p:sp>
        <p:nvSpPr>
          <p:cNvPr id="11" name="Title 3">
            <a:extLst>
              <a:ext uri="{FF2B5EF4-FFF2-40B4-BE49-F238E27FC236}">
                <a16:creationId xmlns:a16="http://schemas.microsoft.com/office/drawing/2014/main" id="{E8DA76A7-8353-9877-4355-367ACAA82CA3}"/>
              </a:ext>
            </a:extLst>
          </p:cNvPr>
          <p:cNvSpPr txBox="1">
            <a:spLocks/>
          </p:cNvSpPr>
          <p:nvPr/>
        </p:nvSpPr>
        <p:spPr>
          <a:xfrm>
            <a:off x="331218" y="1059455"/>
            <a:ext cx="8686800" cy="52627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800" b="1" dirty="0">
                <a:solidFill>
                  <a:srgbClr val="CCFF99"/>
                </a:solidFill>
              </a:rPr>
              <a:t>Meeting Frequency &amp; Agenda</a:t>
            </a:r>
            <a:endParaRPr lang="en-US" sz="6000" b="1" dirty="0">
              <a:solidFill>
                <a:srgbClr val="CCFF99"/>
              </a:solidFill>
            </a:endParaRPr>
          </a:p>
        </p:txBody>
      </p:sp>
      <p:graphicFrame>
        <p:nvGraphicFramePr>
          <p:cNvPr id="2" name="Diagram 1">
            <a:extLst>
              <a:ext uri="{FF2B5EF4-FFF2-40B4-BE49-F238E27FC236}">
                <a16:creationId xmlns:a16="http://schemas.microsoft.com/office/drawing/2014/main" id="{F3596F90-8B3C-EC2C-904E-655B3112A35F}"/>
              </a:ext>
            </a:extLst>
          </p:cNvPr>
          <p:cNvGraphicFramePr/>
          <p:nvPr>
            <p:extLst>
              <p:ext uri="{D42A27DB-BD31-4B8C-83A1-F6EECF244321}">
                <p14:modId xmlns:p14="http://schemas.microsoft.com/office/powerpoint/2010/main" val="329824706"/>
              </p:ext>
            </p:extLst>
          </p:nvPr>
        </p:nvGraphicFramePr>
        <p:xfrm>
          <a:off x="777646" y="1507671"/>
          <a:ext cx="7793944" cy="3518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3">
            <a:extLst>
              <a:ext uri="{FF2B5EF4-FFF2-40B4-BE49-F238E27FC236}">
                <a16:creationId xmlns:a16="http://schemas.microsoft.com/office/drawing/2014/main" id="{7F20A6CD-E6F2-516D-130C-AA1B009BE4A4}"/>
              </a:ext>
            </a:extLst>
          </p:cNvPr>
          <p:cNvSpPr txBox="1">
            <a:spLocks/>
          </p:cNvSpPr>
          <p:nvPr/>
        </p:nvSpPr>
        <p:spPr>
          <a:xfrm>
            <a:off x="649297" y="5237544"/>
            <a:ext cx="8050641" cy="793649"/>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685800" lvl="0"/>
            <a:r>
              <a:rPr lang="en-US" sz="1600" dirty="0">
                <a:solidFill>
                  <a:srgbClr val="002060"/>
                </a:solidFill>
                <a:latin typeface="Calibri" panose="020F0502020204030204" pitchFamily="34" charset="0"/>
                <a:cs typeface="Calibri" panose="020F0502020204030204" pitchFamily="34" charset="0"/>
              </a:rPr>
              <a:t>Consider reserving Tier 3 students for a sub-committee of members who are directly responsible for their intervention plans if the team does not have longer than 60 minutes to meet.</a:t>
            </a:r>
          </a:p>
        </p:txBody>
      </p:sp>
      <p:pic>
        <p:nvPicPr>
          <p:cNvPr id="5" name="Graphic 4" descr="Postit Notes with solid fill">
            <a:extLst>
              <a:ext uri="{FF2B5EF4-FFF2-40B4-BE49-F238E27FC236}">
                <a16:creationId xmlns:a16="http://schemas.microsoft.com/office/drawing/2014/main" id="{E0FB5CEA-695F-524C-875C-48F5B3069DA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1007" y="5371231"/>
            <a:ext cx="526276" cy="526276"/>
          </a:xfrm>
          <a:prstGeom prst="rect">
            <a:avLst/>
          </a:prstGeom>
        </p:spPr>
      </p:pic>
      <p:sp>
        <p:nvSpPr>
          <p:cNvPr id="6" name="Title 3">
            <a:extLst>
              <a:ext uri="{FF2B5EF4-FFF2-40B4-BE49-F238E27FC236}">
                <a16:creationId xmlns:a16="http://schemas.microsoft.com/office/drawing/2014/main" id="{C2A311E8-8D35-20D8-EFFE-5180DB1E62B4}"/>
              </a:ext>
            </a:extLst>
          </p:cNvPr>
          <p:cNvSpPr txBox="1">
            <a:spLocks/>
          </p:cNvSpPr>
          <p:nvPr/>
        </p:nvSpPr>
        <p:spPr>
          <a:xfrm>
            <a:off x="236527" y="119419"/>
            <a:ext cx="8658046" cy="74193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dirty="0">
                <a:solidFill>
                  <a:schemeClr val="bg1"/>
                </a:solidFill>
                <a:latin typeface="Calibri Light"/>
                <a:cs typeface="Calibri Light"/>
                <a:sym typeface="Arial"/>
              </a:rPr>
              <a:t>Set Norms, Expectations, Roles, and Responsibilities</a:t>
            </a:r>
            <a:endParaRPr lang="en-US" sz="3200" b="1" dirty="0">
              <a:solidFill>
                <a:schemeClr val="bg1"/>
              </a:solidFill>
              <a:latin typeface="Calibri Light" panose="020F0302020204030204" pitchFamily="34" charset="0"/>
              <a:cs typeface="Calibri Light" panose="020F0302020204030204" pitchFamily="34" charset="0"/>
            </a:endParaRPr>
          </a:p>
        </p:txBody>
      </p:sp>
      <p:pic>
        <p:nvPicPr>
          <p:cNvPr id="7" name="Picture 6">
            <a:extLst>
              <a:ext uri="{FF2B5EF4-FFF2-40B4-BE49-F238E27FC236}">
                <a16:creationId xmlns:a16="http://schemas.microsoft.com/office/drawing/2014/main" id="{3B2A1499-7E51-0A44-C26E-FFAF186781F5}"/>
              </a:ext>
            </a:extLst>
          </p:cNvPr>
          <p:cNvPicPr>
            <a:picLocks noChangeAspect="1"/>
          </p:cNvPicPr>
          <p:nvPr/>
        </p:nvPicPr>
        <p:blipFill>
          <a:blip r:embed="rId10"/>
          <a:stretch>
            <a:fillRect/>
          </a:stretch>
        </p:blipFill>
        <p:spPr>
          <a:xfrm>
            <a:off x="308413" y="6170673"/>
            <a:ext cx="546257" cy="253800"/>
          </a:xfrm>
          <a:prstGeom prst="rect">
            <a:avLst/>
          </a:prstGeom>
        </p:spPr>
      </p:pic>
      <p:sp>
        <p:nvSpPr>
          <p:cNvPr id="8" name="Arrow: Right 7">
            <a:extLst>
              <a:ext uri="{FF2B5EF4-FFF2-40B4-BE49-F238E27FC236}">
                <a16:creationId xmlns:a16="http://schemas.microsoft.com/office/drawing/2014/main" id="{C504DD21-8530-AB7D-BE31-3784C65D792C}"/>
              </a:ext>
            </a:extLst>
          </p:cNvPr>
          <p:cNvSpPr/>
          <p:nvPr/>
        </p:nvSpPr>
        <p:spPr>
          <a:xfrm>
            <a:off x="409466" y="1797475"/>
            <a:ext cx="289932" cy="211874"/>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Arrow: Right 8">
            <a:extLst>
              <a:ext uri="{FF2B5EF4-FFF2-40B4-BE49-F238E27FC236}">
                <a16:creationId xmlns:a16="http://schemas.microsoft.com/office/drawing/2014/main" id="{E7B7D012-2AE1-A795-D4A5-8E38EB7DD1FC}"/>
              </a:ext>
            </a:extLst>
          </p:cNvPr>
          <p:cNvSpPr/>
          <p:nvPr/>
        </p:nvSpPr>
        <p:spPr>
          <a:xfrm>
            <a:off x="359365" y="3263078"/>
            <a:ext cx="289932" cy="211874"/>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6331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1DBF56-8CBF-9347-7004-FB0DD34055C3}"/>
              </a:ext>
            </a:extLst>
          </p:cNvPr>
          <p:cNvSpPr>
            <a:spLocks noGrp="1"/>
          </p:cNvSpPr>
          <p:nvPr>
            <p:ph type="sldNum" idx="12"/>
          </p:nvPr>
        </p:nvSpPr>
        <p:spPr>
          <a:xfrm>
            <a:off x="7258051" y="6170673"/>
            <a:ext cx="472266" cy="338400"/>
          </a:xfrm>
        </p:spPr>
        <p:txBody>
          <a:bodyPr/>
          <a:lstStyle/>
          <a:p>
            <a:fld id="{00000000-1234-1234-1234-123412341234}" type="slidenum">
              <a:rPr lang="en-US" smtClean="0"/>
              <a:pPr/>
              <a:t>9</a:t>
            </a:fld>
            <a:endParaRPr lang="en-US" dirty="0"/>
          </a:p>
        </p:txBody>
      </p:sp>
      <p:sp>
        <p:nvSpPr>
          <p:cNvPr id="9" name="Title 3">
            <a:extLst>
              <a:ext uri="{FF2B5EF4-FFF2-40B4-BE49-F238E27FC236}">
                <a16:creationId xmlns:a16="http://schemas.microsoft.com/office/drawing/2014/main" id="{D1A55385-BECA-AD0D-2C2A-2EB4D16E410C}"/>
              </a:ext>
            </a:extLst>
          </p:cNvPr>
          <p:cNvSpPr txBox="1">
            <a:spLocks/>
          </p:cNvSpPr>
          <p:nvPr/>
        </p:nvSpPr>
        <p:spPr>
          <a:xfrm>
            <a:off x="236527" y="119419"/>
            <a:ext cx="8658046" cy="741935"/>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dirty="0">
                <a:solidFill>
                  <a:schemeClr val="bg1"/>
                </a:solidFill>
                <a:latin typeface="Calibri Light"/>
                <a:cs typeface="Calibri Light"/>
                <a:sym typeface="Arial"/>
              </a:rPr>
              <a:t>Determine Standard Meeting Agenda and Frequency</a:t>
            </a:r>
            <a:endParaRPr lang="en-US" sz="3200" b="1" dirty="0">
              <a:solidFill>
                <a:schemeClr val="bg1"/>
              </a:solidFill>
              <a:latin typeface="Calibri Light" panose="020F0302020204030204" pitchFamily="34" charset="0"/>
              <a:cs typeface="Calibri Light" panose="020F0302020204030204" pitchFamily="34" charset="0"/>
            </a:endParaRPr>
          </a:p>
        </p:txBody>
      </p:sp>
      <p:sp>
        <p:nvSpPr>
          <p:cNvPr id="2" name="Title 3">
            <a:extLst>
              <a:ext uri="{FF2B5EF4-FFF2-40B4-BE49-F238E27FC236}">
                <a16:creationId xmlns:a16="http://schemas.microsoft.com/office/drawing/2014/main" id="{F934BB1D-E7D8-446B-5430-CB46341BE63C}"/>
              </a:ext>
            </a:extLst>
          </p:cNvPr>
          <p:cNvSpPr txBox="1">
            <a:spLocks/>
          </p:cNvSpPr>
          <p:nvPr/>
        </p:nvSpPr>
        <p:spPr>
          <a:xfrm>
            <a:off x="236527" y="1022349"/>
            <a:ext cx="8686800" cy="438927"/>
          </a:xfrm>
          <a:prstGeom prst="rect">
            <a:avLst/>
          </a:prstGeom>
          <a:solidFill>
            <a:srgbClr val="00206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2800" b="1" dirty="0">
                <a:solidFill>
                  <a:srgbClr val="CCFF99"/>
                </a:solidFill>
              </a:rPr>
              <a:t>Sample Agenda</a:t>
            </a:r>
            <a:endParaRPr lang="en-US" sz="6000" b="1" dirty="0">
              <a:solidFill>
                <a:srgbClr val="CCFF99"/>
              </a:solidFill>
            </a:endParaRPr>
          </a:p>
        </p:txBody>
      </p:sp>
      <p:sp>
        <p:nvSpPr>
          <p:cNvPr id="5" name="TextBox 4">
            <a:extLst>
              <a:ext uri="{FF2B5EF4-FFF2-40B4-BE49-F238E27FC236}">
                <a16:creationId xmlns:a16="http://schemas.microsoft.com/office/drawing/2014/main" id="{AC0B2D92-9240-1BDC-4EDB-0EF8CECD7C1C}"/>
              </a:ext>
            </a:extLst>
          </p:cNvPr>
          <p:cNvSpPr txBox="1"/>
          <p:nvPr/>
        </p:nvSpPr>
        <p:spPr>
          <a:xfrm>
            <a:off x="236527" y="1630761"/>
            <a:ext cx="8658046" cy="4370427"/>
          </a:xfrm>
          <a:prstGeom prst="rect">
            <a:avLst/>
          </a:prstGeom>
          <a:solidFill>
            <a:schemeClr val="bg1">
              <a:lumMod val="95000"/>
            </a:schemeClr>
          </a:solidFill>
          <a:ln>
            <a:solidFill>
              <a:schemeClr val="tx1"/>
            </a:solidFill>
          </a:ln>
        </p:spPr>
        <p:txBody>
          <a:bodyPr wrap="square" rtlCol="0">
            <a:spAutoFit/>
          </a:bodyPr>
          <a:lstStyle/>
          <a:p>
            <a:r>
              <a:rPr lang="en-US" sz="1200" b="1" dirty="0">
                <a:solidFill>
                  <a:srgbClr val="002060"/>
                </a:solidFill>
                <a:latin typeface="Ink Free" panose="03080402000500000000" pitchFamily="66" charset="0"/>
                <a:cs typeface="Dreaming Outloud Pro" panose="03050502040302030504" pitchFamily="66" charset="0"/>
              </a:rPr>
              <a:t>School Attendance Team Agenda</a:t>
            </a:r>
          </a:p>
          <a:p>
            <a:r>
              <a:rPr lang="en-US" sz="1200" dirty="0">
                <a:solidFill>
                  <a:srgbClr val="002060"/>
                </a:solidFill>
                <a:latin typeface="Ink Free" panose="03080402000500000000" pitchFamily="66" charset="0"/>
                <a:cs typeface="Dreaming Outloud Pro" panose="03050502040302030504" pitchFamily="66" charset="0"/>
              </a:rPr>
              <a:t>December 1, 2023</a:t>
            </a:r>
          </a:p>
          <a:p>
            <a:endParaRPr lang="en-US" sz="1200" dirty="0">
              <a:solidFill>
                <a:srgbClr val="002060"/>
              </a:solidFill>
              <a:latin typeface="Ink Free" panose="03080402000500000000" pitchFamily="66" charset="0"/>
              <a:cs typeface="Dreaming Outloud Pro" panose="03050502040302030504" pitchFamily="66" charset="0"/>
            </a:endParaRPr>
          </a:p>
          <a:p>
            <a:r>
              <a:rPr lang="en-US" sz="1200" b="1" dirty="0">
                <a:solidFill>
                  <a:srgbClr val="002060"/>
                </a:solidFill>
                <a:latin typeface="Ink Free" panose="03080402000500000000" pitchFamily="66" charset="0"/>
                <a:cs typeface="Dreaming Outloud Pro" panose="03050502040302030504" pitchFamily="66" charset="0"/>
              </a:rPr>
              <a:t>1.  Aggregate data trends</a:t>
            </a:r>
          </a:p>
          <a:p>
            <a:r>
              <a:rPr lang="en-US" sz="1200" dirty="0">
                <a:solidFill>
                  <a:srgbClr val="002060"/>
                </a:solidFill>
                <a:latin typeface="Ink Free" panose="03080402000500000000" pitchFamily="66" charset="0"/>
                <a:cs typeface="Dreaming Outloud Pro" panose="03050502040302030504" pitchFamily="66" charset="0"/>
              </a:rPr>
              <a:t>	High level picture of all students by tier and by attendance categories (satisfactory, at-risk, moderately chronically absent, severely chronically absent, extremely chronically absent). Is it getting better or worse?</a:t>
            </a:r>
          </a:p>
          <a:p>
            <a:endParaRPr lang="en-US" sz="1200" dirty="0">
              <a:solidFill>
                <a:srgbClr val="002060"/>
              </a:solidFill>
              <a:latin typeface="Ink Free" panose="03080402000500000000" pitchFamily="66" charset="0"/>
              <a:cs typeface="Dreaming Outloud Pro" panose="03050502040302030504" pitchFamily="66" charset="0"/>
            </a:endParaRPr>
          </a:p>
          <a:p>
            <a:r>
              <a:rPr lang="en-US" sz="1200" b="1" dirty="0">
                <a:solidFill>
                  <a:srgbClr val="002060"/>
                </a:solidFill>
                <a:latin typeface="Ink Free" panose="03080402000500000000" pitchFamily="66" charset="0"/>
                <a:cs typeface="Dreaming Outloud Pro" panose="03050502040302030504" pitchFamily="66" charset="0"/>
              </a:rPr>
              <a:t>2. Unpacking patterns</a:t>
            </a:r>
          </a:p>
          <a:p>
            <a:r>
              <a:rPr lang="en-US" sz="1200" dirty="0">
                <a:solidFill>
                  <a:srgbClr val="002060"/>
                </a:solidFill>
                <a:latin typeface="Ink Free" panose="03080402000500000000" pitchFamily="66" charset="0"/>
                <a:cs typeface="Dreaming Outloud Pro" panose="03050502040302030504" pitchFamily="66" charset="0"/>
              </a:rPr>
              <a:t>	Identify any patterns or trends across groups of students. What insights does the team have about common barriers or what might be contributing to positive outliers?</a:t>
            </a:r>
          </a:p>
          <a:p>
            <a:endParaRPr lang="en-US" sz="1200" dirty="0">
              <a:solidFill>
                <a:srgbClr val="002060"/>
              </a:solidFill>
              <a:latin typeface="Ink Free" panose="03080402000500000000" pitchFamily="66" charset="0"/>
              <a:cs typeface="Dreaming Outloud Pro" panose="03050502040302030504" pitchFamily="66" charset="0"/>
            </a:endParaRPr>
          </a:p>
          <a:p>
            <a:r>
              <a:rPr lang="en-US" sz="1200" b="1" dirty="0">
                <a:solidFill>
                  <a:srgbClr val="002060"/>
                </a:solidFill>
                <a:latin typeface="Ink Free" panose="03080402000500000000" pitchFamily="66" charset="0"/>
                <a:cs typeface="Dreaming Outloud Pro" panose="03050502040302030504" pitchFamily="66" charset="0"/>
              </a:rPr>
              <a:t>3. Tiered system of support</a:t>
            </a:r>
          </a:p>
          <a:p>
            <a:r>
              <a:rPr lang="en-US" sz="1200" dirty="0">
                <a:solidFill>
                  <a:srgbClr val="002060"/>
                </a:solidFill>
                <a:latin typeface="Ink Free" panose="03080402000500000000" pitchFamily="66" charset="0"/>
                <a:cs typeface="Dreaming Outloud Pro" panose="03050502040302030504" pitchFamily="66" charset="0"/>
              </a:rPr>
              <a:t>	Strategies for strengthening your tiered system of support. Take a year-long approach. Discuss possible solutions to the barriers students are experiencing and identify systematic interventions (example: walking school bus).</a:t>
            </a:r>
          </a:p>
          <a:p>
            <a:endParaRPr lang="en-US" sz="1200" dirty="0">
              <a:solidFill>
                <a:srgbClr val="002060"/>
              </a:solidFill>
              <a:latin typeface="Ink Free" panose="03080402000500000000" pitchFamily="66" charset="0"/>
              <a:cs typeface="Dreaming Outloud Pro" panose="03050502040302030504" pitchFamily="66" charset="0"/>
            </a:endParaRPr>
          </a:p>
          <a:p>
            <a:r>
              <a:rPr lang="en-US" sz="1200" b="1" dirty="0">
                <a:solidFill>
                  <a:srgbClr val="002060"/>
                </a:solidFill>
                <a:latin typeface="Ink Free" panose="03080402000500000000" pitchFamily="66" charset="0"/>
                <a:cs typeface="Dreaming Outloud Pro" panose="03050502040302030504" pitchFamily="66" charset="0"/>
              </a:rPr>
              <a:t>4. Students needing tier 2 or tier 3 supports</a:t>
            </a:r>
          </a:p>
          <a:p>
            <a:r>
              <a:rPr lang="en-US" sz="1200" dirty="0">
                <a:solidFill>
                  <a:srgbClr val="002060"/>
                </a:solidFill>
                <a:latin typeface="Ink Free" panose="03080402000500000000" pitchFamily="66" charset="0"/>
                <a:cs typeface="Dreaming Outloud Pro" panose="03050502040302030504" pitchFamily="66" charset="0"/>
              </a:rPr>
              <a:t>	Review individual students as a team; determine who follows-up with individual or groups of student(s) and/or families. Outreach to students and families to determine barriers/causes for absence, assign interventions and offer appropriate resources.</a:t>
            </a:r>
          </a:p>
          <a:p>
            <a:endParaRPr lang="en-US" sz="1200" dirty="0">
              <a:solidFill>
                <a:srgbClr val="002060"/>
              </a:solidFill>
              <a:latin typeface="Ink Free" panose="03080402000500000000" pitchFamily="66" charset="0"/>
              <a:cs typeface="Dreaming Outloud Pro" panose="03050502040302030504" pitchFamily="66" charset="0"/>
            </a:endParaRPr>
          </a:p>
          <a:p>
            <a:r>
              <a:rPr lang="en-US" sz="1200" b="1" dirty="0">
                <a:solidFill>
                  <a:srgbClr val="002060"/>
                </a:solidFill>
                <a:latin typeface="Ink Free" panose="03080402000500000000" pitchFamily="66" charset="0"/>
                <a:cs typeface="Dreaming Outloud Pro" panose="03050502040302030504" pitchFamily="66" charset="0"/>
              </a:rPr>
              <a:t>5. Meeting Decision and Next Steps</a:t>
            </a:r>
          </a:p>
          <a:p>
            <a:r>
              <a:rPr lang="en-US" sz="1200" dirty="0">
                <a:solidFill>
                  <a:srgbClr val="002060"/>
                </a:solidFill>
                <a:latin typeface="Ink Free" panose="03080402000500000000" pitchFamily="66" charset="0"/>
                <a:cs typeface="Dreaming Outloud Pro" panose="03050502040302030504" pitchFamily="66" charset="0"/>
              </a:rPr>
              <a:t>	Summarize decisions and assign responsibility for next steps.</a:t>
            </a:r>
          </a:p>
          <a:p>
            <a:endParaRPr lang="en-US" dirty="0"/>
          </a:p>
        </p:txBody>
      </p:sp>
      <p:sp>
        <p:nvSpPr>
          <p:cNvPr id="6" name="Rectangle: Rounded Corners 5">
            <a:extLst>
              <a:ext uri="{FF2B5EF4-FFF2-40B4-BE49-F238E27FC236}">
                <a16:creationId xmlns:a16="http://schemas.microsoft.com/office/drawing/2014/main" id="{3EC00A47-FD42-6208-AA17-9F629D862243}"/>
              </a:ext>
            </a:extLst>
          </p:cNvPr>
          <p:cNvSpPr/>
          <p:nvPr/>
        </p:nvSpPr>
        <p:spPr>
          <a:xfrm>
            <a:off x="5687273" y="5662161"/>
            <a:ext cx="3186958" cy="33902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solidFill>
                  <a:srgbClr val="002060"/>
                </a:solidFill>
                <a:hlinkClick r:id="rId3"/>
              </a:rPr>
              <a:t>See </a:t>
            </a:r>
            <a:r>
              <a:rPr lang="en-US" b="1" dirty="0">
                <a:solidFill>
                  <a:srgbClr val="002060"/>
                </a:solidFill>
                <a:hlinkClick r:id="rId3"/>
              </a:rPr>
              <a:t>Sample Agenda (p. 5)</a:t>
            </a:r>
            <a:endParaRPr lang="en-US" b="1" dirty="0">
              <a:solidFill>
                <a:srgbClr val="002060"/>
              </a:solidFill>
            </a:endParaRPr>
          </a:p>
        </p:txBody>
      </p:sp>
      <p:pic>
        <p:nvPicPr>
          <p:cNvPr id="8" name="Graphic 7" descr="Link with solid fill">
            <a:extLst>
              <a:ext uri="{FF2B5EF4-FFF2-40B4-BE49-F238E27FC236}">
                <a16:creationId xmlns:a16="http://schemas.microsoft.com/office/drawing/2014/main" id="{FCF95914-A3EE-B930-DDAC-5EAE11BD9F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33136" y="5662161"/>
            <a:ext cx="339028" cy="339028"/>
          </a:xfrm>
          <a:prstGeom prst="rect">
            <a:avLst/>
          </a:prstGeom>
        </p:spPr>
      </p:pic>
      <p:pic>
        <p:nvPicPr>
          <p:cNvPr id="3" name="Picture 2">
            <a:extLst>
              <a:ext uri="{FF2B5EF4-FFF2-40B4-BE49-F238E27FC236}">
                <a16:creationId xmlns:a16="http://schemas.microsoft.com/office/drawing/2014/main" id="{ECC94FE9-6ED8-F01B-1C55-B4DD22EC9D8F}"/>
              </a:ext>
            </a:extLst>
          </p:cNvPr>
          <p:cNvPicPr>
            <a:picLocks noChangeAspect="1"/>
          </p:cNvPicPr>
          <p:nvPr/>
        </p:nvPicPr>
        <p:blipFill>
          <a:blip r:embed="rId6"/>
          <a:stretch>
            <a:fillRect/>
          </a:stretch>
        </p:blipFill>
        <p:spPr>
          <a:xfrm>
            <a:off x="308413" y="6170673"/>
            <a:ext cx="546257" cy="253800"/>
          </a:xfrm>
          <a:prstGeom prst="rect">
            <a:avLst/>
          </a:prstGeom>
        </p:spPr>
      </p:pic>
      <p:sp>
        <p:nvSpPr>
          <p:cNvPr id="10" name="Arrow: Pentagon 9">
            <a:extLst>
              <a:ext uri="{FF2B5EF4-FFF2-40B4-BE49-F238E27FC236}">
                <a16:creationId xmlns:a16="http://schemas.microsoft.com/office/drawing/2014/main" id="{57AC188E-6B29-AE39-A480-68E64CC23177}"/>
              </a:ext>
            </a:extLst>
          </p:cNvPr>
          <p:cNvSpPr/>
          <p:nvPr/>
        </p:nvSpPr>
        <p:spPr>
          <a:xfrm>
            <a:off x="236527" y="5757179"/>
            <a:ext cx="4728117" cy="868189"/>
          </a:xfrm>
          <a:prstGeom prst="homePlate">
            <a:avLst/>
          </a:prstGeom>
          <a:ln w="76200"/>
          <a:scene3d>
            <a:camera prst="orthographicFront"/>
            <a:lightRig rig="threePt" dir="t"/>
          </a:scene3d>
          <a:sp3d>
            <a:bevelT w="114300" prst="artDeco"/>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b="1" dirty="0">
                <a:solidFill>
                  <a:srgbClr val="002060"/>
                </a:solidFill>
                <a:latin typeface="Calibri" panose="020F0502020204030204" pitchFamily="34" charset="0"/>
                <a:cs typeface="Calibri" panose="020F0502020204030204" pitchFamily="34" charset="0"/>
              </a:rPr>
              <a:t>What other agenda item should be considered? Should it be a standing item?</a:t>
            </a:r>
          </a:p>
        </p:txBody>
      </p:sp>
    </p:spTree>
    <p:extLst>
      <p:ext uri="{BB962C8B-B14F-4D97-AF65-F5344CB8AC3E}">
        <p14:creationId xmlns:p14="http://schemas.microsoft.com/office/powerpoint/2010/main" val="8492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Rhode Island">
      <a:dk1>
        <a:srgbClr val="000000"/>
      </a:dk1>
      <a:lt1>
        <a:srgbClr val="FFFFFF"/>
      </a:lt1>
      <a:dk2>
        <a:srgbClr val="44546A"/>
      </a:dk2>
      <a:lt2>
        <a:srgbClr val="C4C4C4"/>
      </a:lt2>
      <a:accent1>
        <a:srgbClr val="EB5152"/>
      </a:accent1>
      <a:accent2>
        <a:srgbClr val="1E497F"/>
      </a:accent2>
      <a:accent3>
        <a:srgbClr val="8FBAE4"/>
      </a:accent3>
      <a:accent4>
        <a:srgbClr val="FFC709"/>
      </a:accent4>
      <a:accent5>
        <a:srgbClr val="404040"/>
      </a:accent5>
      <a:accent6>
        <a:srgbClr val="65656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95c9ff4-e94b-4248-936f-c9a083e22d0e">
      <UserInfo>
        <DisplayName>SharingLinks.77d83746-e4d8-46e1-8424-d726a2693b12.Flexible.acea04a6-4127-454e-8266-c51b224eb5d7</DisplayName>
        <AccountId>21</AccountId>
        <AccountType/>
      </UserInfo>
      <UserInfo>
        <DisplayName>SharingLinks.0b82894b-3251-48e0-8365-7012af62a0f3.Flexible.f9fff97f-f2ce-4b29-a0a3-5d07c4316d6a</DisplayName>
        <AccountId>18</AccountId>
        <AccountType/>
      </UserInfo>
      <UserInfo>
        <DisplayName>SharingLinks.daf348b1-3e8c-4101-8fc8-6a80341a5eff.Flexible.1522e75d-a03a-4a19-bd24-198a3060db46</DisplayName>
        <AccountId>13</AccountId>
        <AccountType/>
      </UserInfo>
      <UserInfo>
        <DisplayName>Votta, Peg</DisplayName>
        <AccountId>12</AccountId>
        <AccountType/>
      </UserInfo>
      <UserInfo>
        <DisplayName>Gausland, Scott</DisplayName>
        <AccountId>19</AccountId>
        <AccountType/>
      </UserInfo>
      <UserInfo>
        <DisplayName>Danusis, Kristen</DisplayName>
        <AccountId>27</AccountId>
        <AccountType/>
      </UserInfo>
      <UserInfo>
        <DisplayName>Morente, Victor</DisplayName>
        <AccountId>28</AccountId>
        <AccountType/>
      </UserInfo>
      <UserInfo>
        <DisplayName>Cullinane, Ashley</DisplayName>
        <AccountId>29</AccountId>
        <AccountType/>
      </UserInfo>
      <UserInfo>
        <DisplayName>Redden, Krystafer</DisplayName>
        <AccountId>30</AccountId>
        <AccountType/>
      </UserInfo>
      <UserInfo>
        <DisplayName>Guerrero, Santiago</DisplayName>
        <AccountId>32</AccountId>
        <AccountType/>
      </UserInfo>
      <UserInfo>
        <DisplayName>Salas, Veronica</DisplayName>
        <AccountId>20</AccountId>
        <AccountType/>
      </UserInfo>
      <UserInfo>
        <DisplayName>Cruz, Elizabeth</DisplayName>
        <AccountId>38</AccountId>
        <AccountType/>
      </UserInfo>
      <UserInfo>
        <DisplayName>Roldán, Kelvin</DisplayName>
        <AccountId>23</AccountId>
        <AccountType/>
      </UserInfo>
      <UserInfo>
        <DisplayName>Hobin, Michael</DisplayName>
        <AccountId>71</AccountId>
        <AccountType/>
      </UserInfo>
      <UserInfo>
        <DisplayName>Odom-Villella, Lisa</DisplayName>
        <AccountId>74</AccountId>
        <AccountType/>
      </UserInfo>
      <UserInfo>
        <DisplayName>Cottone, Anthony</DisplayName>
        <AccountId>73</AccountId>
        <AccountType/>
      </UserInfo>
      <UserInfo>
        <DisplayName>Andrade, Andy</DisplayName>
        <AccountId>82</AccountId>
        <AccountType/>
      </UserInfo>
      <UserInfo>
        <DisplayName>Reilly-Chammat, Rosemary</DisplayName>
        <AccountId>76</AccountId>
        <AccountType/>
      </UserInfo>
      <UserInfo>
        <DisplayName>Milligan, Drew</DisplayName>
        <AccountId>56</AccountId>
        <AccountType/>
      </UserInfo>
      <UserInfo>
        <DisplayName>Savastano, Linda</DisplayName>
        <AccountId>9</AccountId>
        <AccountType/>
      </UserInfo>
      <UserInfo>
        <DisplayName>Turcotte, Amanda</DisplayName>
        <AccountId>25</AccountId>
        <AccountType/>
      </UserInfo>
    </SharedWithUsers>
    <TaxCatchAll xmlns="c95c9ff4-e94b-4248-936f-c9a083e22d0e" xsi:nil="true"/>
    <lcf76f155ced4ddcb4097134ff3c332f xmlns="6d4466ee-9b48-492a-bb16-722678a41fe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2F9047F81E3C4F9EAF0CF651F108AF" ma:contentTypeVersion="13" ma:contentTypeDescription="Create a new document." ma:contentTypeScope="" ma:versionID="ae2a33face92397b771e2df1602f0ce3">
  <xsd:schema xmlns:xsd="http://www.w3.org/2001/XMLSchema" xmlns:xs="http://www.w3.org/2001/XMLSchema" xmlns:p="http://schemas.microsoft.com/office/2006/metadata/properties" xmlns:ns2="6d4466ee-9b48-492a-bb16-722678a41fe8" xmlns:ns3="c95c9ff4-e94b-4248-936f-c9a083e22d0e" targetNamespace="http://schemas.microsoft.com/office/2006/metadata/properties" ma:root="true" ma:fieldsID="202180224166450dbdc93f60b4cb91d7" ns2:_="" ns3:_="">
    <xsd:import namespace="6d4466ee-9b48-492a-bb16-722678a41fe8"/>
    <xsd:import namespace="c95c9ff4-e94b-4248-936f-c9a083e22d0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4466ee-9b48-492a-bb16-722678a41f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133fc88-55e6-4226-9516-9bd3a7d320f5"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5c9ff4-e94b-4248-936f-c9a083e22d0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8b31571c-4951-43b2-ae95-1f587a6487e0}" ma:internalName="TaxCatchAll" ma:showField="CatchAllData" ma:web="c95c9ff4-e94b-4248-936f-c9a083e22d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529193-5C0A-4B2F-B365-2941ED4D9BBD}">
  <ds:schemaRefs>
    <ds:schemaRef ds:uri="6d4466ee-9b48-492a-bb16-722678a41fe8"/>
    <ds:schemaRef ds:uri="c95c9ff4-e94b-4248-936f-c9a083e22d0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60212F9-6ED8-42B1-9128-C9A7D231F89B}">
  <ds:schemaRefs>
    <ds:schemaRef ds:uri="http://schemas.microsoft.com/sharepoint/v3/contenttype/forms"/>
  </ds:schemaRefs>
</ds:datastoreItem>
</file>

<file path=customXml/itemProps3.xml><?xml version="1.0" encoding="utf-8"?>
<ds:datastoreItem xmlns:ds="http://schemas.openxmlformats.org/officeDocument/2006/customXml" ds:itemID="{160FA6B8-6A1F-4B30-8340-4286F3FF7CA8}">
  <ds:schemaRefs>
    <ds:schemaRef ds:uri="6d4466ee-9b48-492a-bb16-722678a41fe8"/>
    <ds:schemaRef ds:uri="c95c9ff4-e94b-4248-936f-c9a083e22d0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2626</TotalTime>
  <Words>3880</Words>
  <Application>Microsoft Office PowerPoint</Application>
  <PresentationFormat>On-screen Show (4:3)</PresentationFormat>
  <Paragraphs>439</Paragraphs>
  <Slides>31</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Calibri</vt:lpstr>
      <vt:lpstr>Arial</vt:lpstr>
      <vt:lpstr>Ink Free</vt:lpstr>
      <vt:lpstr>Calibri Light</vt:lpstr>
      <vt:lpstr>Symbol</vt:lpstr>
      <vt:lpstr>Libre Franklin</vt:lpstr>
      <vt:lpstr>Sen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LEA Strategic Planning</dc:title>
  <dc:creator>Savastano, Linda</dc:creator>
  <cp:lastModifiedBy>Savastano, Linda</cp:lastModifiedBy>
  <cp:revision>45</cp:revision>
  <cp:lastPrinted>2024-04-23T20:06:06Z</cp:lastPrinted>
  <dcterms:modified xsi:type="dcterms:W3CDTF">2024-05-22T19:51:32Z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0x0101005D2F9047F81E3C4F9EAF0CF651F108AF</vt:lpwstr>
  </property>
  <property fmtid="{D5CDD505-2E9C-101B-9397-08002B2CF9AE}" pid="3" name="MediaServiceImageTags">
    <vt:lpwstr/>
  </property>
</Properties>
</file>