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23"/>
  </p:notesMasterIdLst>
  <p:handoutMasterIdLst>
    <p:handoutMasterId r:id="rId24"/>
  </p:handoutMasterIdLst>
  <p:sldIdLst>
    <p:sldId id="435" r:id="rId5"/>
    <p:sldId id="437" r:id="rId6"/>
    <p:sldId id="448" r:id="rId7"/>
    <p:sldId id="439" r:id="rId8"/>
    <p:sldId id="449" r:id="rId9"/>
    <p:sldId id="452" r:id="rId10"/>
    <p:sldId id="443" r:id="rId11"/>
    <p:sldId id="445" r:id="rId12"/>
    <p:sldId id="450" r:id="rId13"/>
    <p:sldId id="454" r:id="rId14"/>
    <p:sldId id="457" r:id="rId15"/>
    <p:sldId id="458" r:id="rId16"/>
    <p:sldId id="459" r:id="rId17"/>
    <p:sldId id="460" r:id="rId18"/>
    <p:sldId id="461" r:id="rId19"/>
    <p:sldId id="462" r:id="rId20"/>
    <p:sldId id="353" r:id="rId21"/>
    <p:sldId id="453" r:id="rId22"/>
  </p:sldIdLst>
  <p:sldSz cx="9144000" cy="6858000" type="screen4x3"/>
  <p:notesSz cx="7010400" cy="9296400"/>
  <p:custDataLst>
    <p:tags r:id="rId25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harmon" initials="c" lastIdx="13" clrIdx="0"/>
  <p:cmAuthor id="1" name="Jeff Wilson" initials="JW" lastIdx="1" clrIdx="1"/>
  <p:cmAuthor id="2" name="evidyarthi" initials="e" lastIdx="2" clrIdx="2"/>
  <p:cmAuthor id="3" name="evidyarthi" initials="ev" lastIdx="6" clrIdx="3"/>
  <p:cmAuthor id="4" name="BV" initials="BV" lastIdx="16" clrIdx="4"/>
  <p:cmAuthor id="5" name="Caitlin Deschenes-Desmond" initials="CD" lastIdx="10" clrIdx="5"/>
  <p:cmAuthor id="6" name="Chris Arnold" initials="CFA" lastIdx="2" clrIdx="6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24873"/>
    <a:srgbClr val="595959"/>
    <a:srgbClr val="BFBFBF"/>
    <a:srgbClr val="F8F8F8"/>
    <a:srgbClr val="99CC00"/>
    <a:srgbClr val="FFFF00"/>
    <a:srgbClr val="6F6F6F"/>
    <a:srgbClr val="C0C0C0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2D5ABB26-0587-4C30-8999-92F81FD0307C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606" autoAdjust="0"/>
    <p:restoredTop sz="74101" autoAdjust="0"/>
  </p:normalViewPr>
  <p:slideViewPr>
    <p:cSldViewPr>
      <p:cViewPr>
        <p:scale>
          <a:sx n="60" d="100"/>
          <a:sy n="60" d="100"/>
        </p:scale>
        <p:origin x="-1164" y="-7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440"/>
    </p:cViewPr>
  </p:outlineViewPr>
  <p:notesTextViewPr>
    <p:cViewPr>
      <p:scale>
        <a:sx n="150" d="100"/>
        <a:sy n="15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90" d="100"/>
          <a:sy n="90" d="100"/>
        </p:scale>
        <p:origin x="-2808" y="4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gs" Target="tags/tag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notesMaster" Target="notesMasters/notesMaster1.xml"/><Relationship Id="rId28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509DD0F8-33AF-46C0-83E7-471521A1EE21}" type="datetimeFigureOut">
              <a:rPr lang="en-US" smtClean="0"/>
              <a:pPr/>
              <a:t>5/12/2016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3700D45B-F371-424B-9087-E87EA934A30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65881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Segoe UI" pitchFamily="34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Segoe UI" pitchFamily="34" charset="0"/>
                <a:cs typeface="+mn-cs"/>
              </a:defRPr>
            </a:lvl1pPr>
          </a:lstStyle>
          <a:p>
            <a:pPr>
              <a:defRPr/>
            </a:pPr>
            <a:fld id="{64A8FEDE-4F86-4977-9BE3-60DB49C45C8C}" type="datetimeFigureOut">
              <a:rPr lang="en-US" smtClean="0"/>
              <a:pPr>
                <a:defRPr/>
              </a:pPr>
              <a:t>5/12/2016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Segoe UI" pitchFamily="34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Segoe UI" pitchFamily="34" charset="0"/>
                <a:cs typeface="+mn-cs"/>
              </a:defRPr>
            </a:lvl1pPr>
          </a:lstStyle>
          <a:p>
            <a:pPr>
              <a:defRPr/>
            </a:pPr>
            <a:fld id="{D8833439-D7E6-4DC1-A886-DD276C1C25A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505869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Segoe UI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Segoe UI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Segoe UI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Segoe UI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Segoe U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8833439-D7E6-4DC1-A886-DD276C1C25A7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41723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D146B86-BD0E-4E37-9C45-36E15DF31F0E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endParaRPr lang="en-US" sz="800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D146B86-BD0E-4E37-9C45-36E15DF31F0E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endParaRPr lang="en-US" sz="800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6EA2A34-079E-4F7D-9289-785A35A7BF3D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ED1A0CC-6975-4212-9376-E96980065C63}" type="slidenum">
              <a:rPr lang="en-US"/>
              <a:pPr/>
              <a:t>6</a:t>
            </a:fld>
            <a:endParaRPr lang="en-US" dirty="0"/>
          </a:p>
        </p:txBody>
      </p:sp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04FAF3F-54CF-4F74-B8A3-36562937F808}" type="slidenum">
              <a:rPr lang="en-US"/>
              <a:pPr/>
              <a:t>7</a:t>
            </a:fld>
            <a:endParaRPr lang="en-US" dirty="0"/>
          </a:p>
        </p:txBody>
      </p:sp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4507CED-236A-448B-9E80-566A5B44F6EA}" type="slidenum">
              <a:rPr lang="en-US"/>
              <a:pPr/>
              <a:t>8</a:t>
            </a:fld>
            <a:endParaRPr lang="en-US" dirty="0"/>
          </a:p>
        </p:txBody>
      </p:sp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959FDFC-FEB1-4AF5-9288-F78087EB08A2}" type="slidenum">
              <a:rPr lang="en-US">
                <a:cs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17</a:t>
            </a:fld>
            <a:endParaRPr lang="en-US" dirty="0">
              <a:cs typeface="Arial" pitchFamily="34" charset="0"/>
            </a:endParaRPr>
          </a:p>
        </p:txBody>
      </p:sp>
      <p:sp>
        <p:nvSpPr>
          <p:cNvPr id="1157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571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_Alternativ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2514600"/>
            <a:ext cx="8610600" cy="2057400"/>
          </a:xfrm>
        </p:spPr>
        <p:txBody>
          <a:bodyPr anchor="b" anchorCtr="0"/>
          <a:lstStyle>
            <a:lvl1pPr>
              <a:defRPr sz="4000" b="1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4572000"/>
            <a:ext cx="8610600" cy="914400"/>
          </a:xfrm>
        </p:spPr>
        <p:txBody>
          <a:bodyPr/>
          <a:lstStyle>
            <a:lvl1pPr marL="0" indent="0">
              <a:buFontTx/>
              <a:buNone/>
              <a:defRPr sz="280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304800" y="5791200"/>
            <a:ext cx="8637181" cy="609600"/>
          </a:xfrm>
        </p:spPr>
        <p:txBody>
          <a:bodyPr/>
          <a:lstStyle>
            <a:lvl1pPr marL="0" indent="0">
              <a:buNone/>
              <a:defRPr sz="18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smtClean="0"/>
              <a:t>Click to insert group, date, client, etc.</a:t>
            </a:r>
          </a:p>
        </p:txBody>
      </p:sp>
    </p:spTree>
    <p:extLst>
      <p:ext uri="{BB962C8B-B14F-4D97-AF65-F5344CB8AC3E}">
        <p14:creationId xmlns:p14="http://schemas.microsoft.com/office/powerpoint/2010/main" val="18830640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312718" y="228600"/>
            <a:ext cx="8518566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pic>
        <p:nvPicPr>
          <p:cNvPr id="6" name="Picture 5" descr="RIDE_logo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28600" y="6006662"/>
            <a:ext cx="2286000" cy="56724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434340" y="1231392"/>
            <a:ext cx="8275320" cy="50932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312718" y="228600"/>
            <a:ext cx="8518566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6" name="Text Placeholder 14"/>
          <p:cNvSpPr>
            <a:spLocks noGrp="1"/>
          </p:cNvSpPr>
          <p:nvPr>
            <p:ph type="body" sz="quarter" idx="11" hasCustomPrompt="1"/>
          </p:nvPr>
        </p:nvSpPr>
        <p:spPr>
          <a:xfrm>
            <a:off x="312718" y="6432514"/>
            <a:ext cx="6934200" cy="304800"/>
          </a:xfrm>
        </p:spPr>
        <p:txBody>
          <a:bodyPr lIns="0" tIns="0" rIns="0" bIns="0" anchor="b" anchorCtr="0"/>
          <a:lstStyle>
            <a:lvl1pPr marL="0" indent="0">
              <a:buNone/>
              <a:defRPr sz="800" baseline="0"/>
            </a:lvl1pPr>
          </a:lstStyle>
          <a:p>
            <a:pPr lvl="0"/>
            <a:r>
              <a:rPr lang="en-US" dirty="0" smtClean="0"/>
              <a:t>Click to edit source information</a:t>
            </a:r>
            <a:endParaRPr lang="en-US" dirty="0"/>
          </a:p>
        </p:txBody>
      </p:sp>
      <p:pic>
        <p:nvPicPr>
          <p:cNvPr id="7" name="Picture 6" descr="RIDE_logo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28600" y="6006662"/>
            <a:ext cx="2286000" cy="567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67714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00200" y="6324600"/>
            <a:ext cx="3962400" cy="381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Technology. Solutions. Success.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8100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F37314C6-873C-4EB8-8267-47C550B629BE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312718" y="228600"/>
            <a:ext cx="8518566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5123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28306" y="1219200"/>
            <a:ext cx="8278483" cy="5094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3081" name="Text Box 9"/>
          <p:cNvSpPr txBox="1">
            <a:spLocks noChangeArrowheads="1"/>
          </p:cNvSpPr>
          <p:nvPr/>
        </p:nvSpPr>
        <p:spPr bwMode="auto">
          <a:xfrm>
            <a:off x="8686800" y="6590992"/>
            <a:ext cx="606865" cy="15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algn="l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1000" b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+mn-cs"/>
              </a:rPr>
              <a:t> </a:t>
            </a:r>
            <a:endParaRPr lang="en-US" sz="1000" b="0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  <a:cs typeface="+mn-cs"/>
            </a:endParaRPr>
          </a:p>
        </p:txBody>
      </p:sp>
      <p:sp>
        <p:nvSpPr>
          <p:cNvPr id="14" name="Line 8"/>
          <p:cNvSpPr>
            <a:spLocks noChangeShapeType="1"/>
          </p:cNvSpPr>
          <p:nvPr/>
        </p:nvSpPr>
        <p:spPr bwMode="auto">
          <a:xfrm>
            <a:off x="304800" y="228600"/>
            <a:ext cx="8534400" cy="0"/>
          </a:xfrm>
          <a:prstGeom prst="line">
            <a:avLst/>
          </a:prstGeom>
          <a:noFill/>
          <a:ln w="25400" cap="sq">
            <a:solidFill>
              <a:srgbClr val="969696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4" r:id="rId4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18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b="1">
          <a:solidFill>
            <a:schemeClr val="tx2"/>
          </a:solidFill>
          <a:latin typeface="Century Gothic" pitchFamily="34" charset="0"/>
          <a:cs typeface="Arial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b="1">
          <a:solidFill>
            <a:schemeClr val="tx2"/>
          </a:solidFill>
          <a:latin typeface="Century Gothic" pitchFamily="34" charset="0"/>
          <a:cs typeface="Arial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b="1">
          <a:solidFill>
            <a:schemeClr val="tx2"/>
          </a:solidFill>
          <a:latin typeface="Century Gothic" pitchFamily="34" charset="0"/>
          <a:cs typeface="Arial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b="1">
          <a:solidFill>
            <a:schemeClr val="tx2"/>
          </a:solidFill>
          <a:latin typeface="Century Gothic" pitchFamily="34" charset="0"/>
          <a:cs typeface="Arial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b="1">
          <a:solidFill>
            <a:schemeClr val="tx2"/>
          </a:solidFill>
          <a:latin typeface="Century Gothic" pitchFamily="34" charset="0"/>
          <a:cs typeface="Arial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b="1">
          <a:solidFill>
            <a:schemeClr val="tx2"/>
          </a:solidFill>
          <a:latin typeface="Century Gothic" pitchFamily="34" charset="0"/>
          <a:cs typeface="Arial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b="1">
          <a:solidFill>
            <a:schemeClr val="tx2"/>
          </a:solidFill>
          <a:latin typeface="Century Gothic" pitchFamily="34" charset="0"/>
          <a:cs typeface="Arial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b="1">
          <a:solidFill>
            <a:schemeClr val="tx2"/>
          </a:solidFill>
          <a:latin typeface="Century Gothic" pitchFamily="34" charset="0"/>
          <a:cs typeface="Arial" pitchFamily="34" charset="0"/>
        </a:defRPr>
      </a:lvl9pPr>
    </p:titleStyle>
    <p:bodyStyle>
      <a:lvl1pPr marL="228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1400">
          <a:solidFill>
            <a:schemeClr val="tx1"/>
          </a:solidFill>
          <a:latin typeface="+mn-lt"/>
          <a:ea typeface="+mn-ea"/>
          <a:cs typeface="+mn-cs"/>
        </a:defRPr>
      </a:lvl1pPr>
      <a:lvl2pPr marL="5715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o"/>
        <a:defRPr sz="1400">
          <a:solidFill>
            <a:schemeClr val="tx1"/>
          </a:solidFill>
          <a:latin typeface="+mn-lt"/>
          <a:cs typeface="+mn-cs"/>
        </a:defRPr>
      </a:lvl2pPr>
      <a:lvl3pPr marL="914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1400">
          <a:solidFill>
            <a:schemeClr val="tx1"/>
          </a:solidFill>
          <a:latin typeface="+mn-lt"/>
          <a:cs typeface="+mn-cs"/>
        </a:defRPr>
      </a:lvl3pPr>
      <a:lvl4pPr marL="12573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1400">
          <a:solidFill>
            <a:schemeClr val="tx1"/>
          </a:solidFill>
          <a:latin typeface="+mn-lt"/>
          <a:cs typeface="+mn-cs"/>
        </a:defRPr>
      </a:lvl4pPr>
      <a:lvl5pPr marL="1600200" indent="-228600" algn="l" rtl="0" eaLnBrk="1" fontAlgn="base" hangingPunct="1">
        <a:spcBef>
          <a:spcPct val="25000"/>
        </a:spcBef>
        <a:spcAft>
          <a:spcPct val="0"/>
        </a:spcAft>
        <a:buClr>
          <a:schemeClr val="tx1"/>
        </a:buClr>
        <a:buChar char="•"/>
        <a:defRPr sz="1400">
          <a:solidFill>
            <a:schemeClr val="tx1"/>
          </a:solidFill>
          <a:latin typeface="+mn-lt"/>
          <a:cs typeface="+mn-cs"/>
        </a:defRPr>
      </a:lvl5pPr>
      <a:lvl6pPr marL="2057400" indent="-228600" algn="l" rtl="0" eaLnBrk="1" fontAlgn="base" hangingPunct="1">
        <a:spcBef>
          <a:spcPct val="25000"/>
        </a:spcBef>
        <a:spcAft>
          <a:spcPct val="0"/>
        </a:spcAft>
        <a:buClr>
          <a:schemeClr val="tx1"/>
        </a:buClr>
        <a:buChar char="•"/>
        <a:defRPr sz="1600">
          <a:solidFill>
            <a:schemeClr val="tx1"/>
          </a:solidFill>
          <a:latin typeface="+mn-lt"/>
          <a:cs typeface="+mn-cs"/>
        </a:defRPr>
      </a:lvl6pPr>
      <a:lvl7pPr marL="2514600" indent="-228600" algn="l" rtl="0" eaLnBrk="1" fontAlgn="base" hangingPunct="1">
        <a:spcBef>
          <a:spcPct val="25000"/>
        </a:spcBef>
        <a:spcAft>
          <a:spcPct val="0"/>
        </a:spcAft>
        <a:buClr>
          <a:schemeClr val="tx1"/>
        </a:buClr>
        <a:buChar char="•"/>
        <a:defRPr sz="1600">
          <a:solidFill>
            <a:schemeClr val="tx1"/>
          </a:solidFill>
          <a:latin typeface="+mn-lt"/>
          <a:cs typeface="+mn-cs"/>
        </a:defRPr>
      </a:lvl7pPr>
      <a:lvl8pPr marL="2971800" indent="-228600" algn="l" rtl="0" eaLnBrk="1" fontAlgn="base" hangingPunct="1">
        <a:spcBef>
          <a:spcPct val="25000"/>
        </a:spcBef>
        <a:spcAft>
          <a:spcPct val="0"/>
        </a:spcAft>
        <a:buClr>
          <a:schemeClr val="tx1"/>
        </a:buClr>
        <a:buChar char="•"/>
        <a:defRPr sz="1600">
          <a:solidFill>
            <a:schemeClr val="tx1"/>
          </a:solidFill>
          <a:latin typeface="+mn-lt"/>
          <a:cs typeface="+mn-cs"/>
        </a:defRPr>
      </a:lvl8pPr>
      <a:lvl9pPr marL="3429000" indent="-228600" algn="l" rtl="0" eaLnBrk="1" fontAlgn="base" hangingPunct="1">
        <a:spcBef>
          <a:spcPct val="25000"/>
        </a:spcBef>
        <a:spcAft>
          <a:spcPct val="0"/>
        </a:spcAft>
        <a:buClr>
          <a:schemeClr val="tx1"/>
        </a:buClr>
        <a:buChar char="•"/>
        <a:defRPr sz="16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295400"/>
            <a:ext cx="8382000" cy="2971800"/>
          </a:xfrm>
        </p:spPr>
        <p:txBody>
          <a:bodyPr/>
          <a:lstStyle/>
          <a:p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2000" dirty="0" smtClean="0"/>
              <a:t>Overview of </a:t>
            </a:r>
            <a:r>
              <a:rPr lang="en-US" sz="2000" i="1" dirty="0" smtClean="0"/>
              <a:t>AcceleGrants/ABE Application Process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Rhode Island Department of</a:t>
            </a:r>
            <a:br>
              <a:rPr lang="en-US" sz="2000" dirty="0" smtClean="0"/>
            </a:br>
            <a:r>
              <a:rPr lang="en-US" sz="2000" dirty="0" smtClean="0"/>
              <a:t>Elementary and Secondary Education</a:t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May 13, 2016</a:t>
            </a:r>
            <a:br>
              <a:rPr lang="en-US" sz="2000" dirty="0" smtClean="0"/>
            </a:br>
            <a:endParaRPr lang="en-US" sz="2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4572000"/>
            <a:ext cx="8610600" cy="1600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 u="sng" dirty="0" smtClean="0"/>
              <a:t>Presenters:</a:t>
            </a:r>
          </a:p>
          <a:p>
            <a:pPr>
              <a:lnSpc>
                <a:spcPct val="90000"/>
              </a:lnSpc>
            </a:pPr>
            <a:r>
              <a:rPr lang="en-US" sz="2000" dirty="0" smtClean="0"/>
              <a:t>David Luther				Lisa Ellis	</a:t>
            </a:r>
          </a:p>
          <a:p>
            <a:pPr>
              <a:lnSpc>
                <a:spcPct val="90000"/>
              </a:lnSpc>
            </a:pPr>
            <a:r>
              <a:rPr lang="en-US" sz="2000" dirty="0" smtClean="0"/>
              <a:t>Phone: (401) 222-4652			Phone: (401) 222-8954</a:t>
            </a:r>
          </a:p>
          <a:p>
            <a:pPr>
              <a:lnSpc>
                <a:spcPct val="90000"/>
              </a:lnSpc>
            </a:pPr>
            <a:r>
              <a:rPr lang="en-US" sz="2000" dirty="0" smtClean="0"/>
              <a:t>David.Luther@ride.ri.gov	        	Lisa.Ellis@ride.ri.gov	</a:t>
            </a:r>
          </a:p>
          <a:p>
            <a:endParaRPr lang="en-US" sz="2000" b="1" i="1" dirty="0" smtClean="0"/>
          </a:p>
          <a:p>
            <a:endParaRPr lang="en-US" sz="2000" dirty="0"/>
          </a:p>
        </p:txBody>
      </p:sp>
      <p:pic>
        <p:nvPicPr>
          <p:cNvPr id="5" name="Picture 4" descr="RIDE_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58407" y="431257"/>
            <a:ext cx="3810000" cy="9454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1206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>
          <a:xfrm>
            <a:off x="457200" y="1295400"/>
            <a:ext cx="8275320" cy="4953000"/>
          </a:xfrm>
        </p:spPr>
        <p:txBody>
          <a:bodyPr/>
          <a:lstStyle/>
          <a:p>
            <a:r>
              <a:rPr lang="en-US" sz="1600" dirty="0" smtClean="0"/>
              <a:t>FY 2017 Application should be available to begin work on or about Tuesday, May 17</a:t>
            </a:r>
            <a:r>
              <a:rPr lang="en-US" sz="1600" baseline="30000" dirty="0" smtClean="0"/>
              <a:t>th</a:t>
            </a:r>
            <a:r>
              <a:rPr lang="en-US" sz="1600" dirty="0" smtClean="0"/>
              <a:t>.</a:t>
            </a:r>
          </a:p>
          <a:p>
            <a:endParaRPr lang="en-US" sz="1600" dirty="0" smtClean="0"/>
          </a:p>
          <a:p>
            <a:r>
              <a:rPr lang="en-US" sz="1600" dirty="0" smtClean="0"/>
              <a:t>Check Address Book to Insure that your agency system users are loaded and correct.</a:t>
            </a:r>
            <a:endParaRPr lang="en-US" sz="1600" dirty="0"/>
          </a:p>
          <a:p>
            <a:endParaRPr lang="en-US" sz="1600" dirty="0" smtClean="0"/>
          </a:p>
          <a:p>
            <a:r>
              <a:rPr lang="en-US" sz="1600" dirty="0" smtClean="0"/>
              <a:t>Select Fiscal Year 2017!</a:t>
            </a:r>
          </a:p>
          <a:p>
            <a:endParaRPr lang="en-US" sz="1600" dirty="0"/>
          </a:p>
          <a:p>
            <a:r>
              <a:rPr lang="en-US" sz="1600" dirty="0" smtClean="0"/>
              <a:t>Change/Move Application Status to “Draft Started”</a:t>
            </a:r>
          </a:p>
          <a:p>
            <a:endParaRPr lang="en-US" sz="1600" dirty="0"/>
          </a:p>
          <a:p>
            <a:r>
              <a:rPr lang="en-US" sz="1600" dirty="0" smtClean="0"/>
              <a:t>Grantees can begin to completed the “Basic Program Information Guide” </a:t>
            </a:r>
          </a:p>
          <a:p>
            <a:endParaRPr lang="en-US" sz="1600" dirty="0"/>
          </a:p>
          <a:p>
            <a:r>
              <a:rPr lang="en-US" sz="1600" dirty="0" smtClean="0"/>
              <a:t>Grantees can download Important Documents, complete and upload into Related Documents Section of AcceleGrants</a:t>
            </a:r>
          </a:p>
          <a:p>
            <a:endParaRPr lang="en-US" sz="1600" dirty="0"/>
          </a:p>
          <a:p>
            <a:r>
              <a:rPr lang="en-US" sz="1600" dirty="0" smtClean="0"/>
              <a:t>Estimated Match Budget available for input</a:t>
            </a:r>
          </a:p>
          <a:p>
            <a:pPr lvl="1"/>
            <a:r>
              <a:rPr lang="en-US" sz="1600" dirty="0" smtClean="0"/>
              <a:t>25% of FY 2016 Total Funding Level</a:t>
            </a:r>
          </a:p>
          <a:p>
            <a:pPr marL="0" indent="0">
              <a:buNone/>
            </a:pPr>
            <a:endParaRPr lang="en-US" sz="1600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4800" y="304800"/>
            <a:ext cx="8518566" cy="685800"/>
          </a:xfrm>
        </p:spPr>
        <p:txBody>
          <a:bodyPr/>
          <a:lstStyle/>
          <a:p>
            <a:r>
              <a:rPr lang="en-US" dirty="0" smtClean="0"/>
              <a:t>FY 2017 Adult Education Application Timeline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7685820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>
          <a:xfrm>
            <a:off x="434340" y="1066800"/>
            <a:ext cx="8275320" cy="5257800"/>
          </a:xfrm>
        </p:spPr>
        <p:txBody>
          <a:bodyPr/>
          <a:lstStyle/>
          <a:p>
            <a:r>
              <a:rPr lang="en-US" dirty="0" smtClean="0"/>
              <a:t>On </a:t>
            </a:r>
            <a:r>
              <a:rPr lang="en-US" dirty="0"/>
              <a:t>or Before June 10, 2016 – ABE, EL Civics, JDF, and General Revenue Allocations will be loaded into AcceleGrants.  Total Required Match will be recalculated and loaded into AcceleGrants </a:t>
            </a:r>
            <a:r>
              <a:rPr lang="en-US" dirty="0" smtClean="0"/>
              <a:t>	 </a:t>
            </a:r>
          </a:p>
          <a:p>
            <a:r>
              <a:rPr lang="en-US" dirty="0"/>
              <a:t>Complete all funded budgets and Basic Program Information Guide and upload all necessary documents into related  documents sections.</a:t>
            </a:r>
          </a:p>
          <a:p>
            <a:endParaRPr lang="en-US" dirty="0" smtClean="0"/>
          </a:p>
          <a:p>
            <a:r>
              <a:rPr lang="en-US" dirty="0" smtClean="0"/>
              <a:t>Application Due Dates:</a:t>
            </a:r>
          </a:p>
          <a:p>
            <a:pPr lvl="1"/>
            <a:r>
              <a:rPr lang="en-US" dirty="0" smtClean="0"/>
              <a:t>June 24</a:t>
            </a:r>
            <a:r>
              <a:rPr lang="en-US" baseline="30000" dirty="0" smtClean="0"/>
              <a:t>th</a:t>
            </a:r>
            <a:r>
              <a:rPr lang="en-US" dirty="0" smtClean="0"/>
              <a:t> (For Applications with Summer Activities)</a:t>
            </a:r>
          </a:p>
          <a:p>
            <a:pPr lvl="1"/>
            <a:r>
              <a:rPr lang="en-US" dirty="0" smtClean="0"/>
              <a:t>July 25</a:t>
            </a:r>
            <a:r>
              <a:rPr lang="en-US" baseline="30000" dirty="0" smtClean="0"/>
              <a:t>th</a:t>
            </a:r>
            <a:r>
              <a:rPr lang="en-US" dirty="0" smtClean="0"/>
              <a:t> (For Applications without Summer Activities)</a:t>
            </a:r>
          </a:p>
          <a:p>
            <a:endParaRPr lang="en-US" dirty="0"/>
          </a:p>
          <a:p>
            <a:r>
              <a:rPr lang="en-US" dirty="0" smtClean="0"/>
              <a:t>Ensure </a:t>
            </a:r>
            <a:r>
              <a:rPr lang="en-US" dirty="0" smtClean="0"/>
              <a:t>that no system errors exist</a:t>
            </a:r>
          </a:p>
          <a:p>
            <a:pPr lvl="1"/>
            <a:r>
              <a:rPr lang="en-US" dirty="0" smtClean="0"/>
              <a:t>Warnings okay</a:t>
            </a:r>
          </a:p>
          <a:p>
            <a:endParaRPr lang="en-US" dirty="0" smtClean="0"/>
          </a:p>
          <a:p>
            <a:r>
              <a:rPr lang="en-US" dirty="0" smtClean="0"/>
              <a:t>Move Application status to District Superintendent/Authorized Approved</a:t>
            </a:r>
          </a:p>
          <a:p>
            <a:pPr lvl="1"/>
            <a:r>
              <a:rPr lang="en-US" dirty="0" smtClean="0"/>
              <a:t>Application Submitted to RIDE!</a:t>
            </a:r>
          </a:p>
          <a:p>
            <a:pPr marL="342900" lvl="1" indent="0">
              <a:buNone/>
            </a:pPr>
            <a:endParaRPr lang="en-US" dirty="0" smtClean="0"/>
          </a:p>
          <a:p>
            <a:r>
              <a:rPr lang="en-US" dirty="0" smtClean="0"/>
              <a:t>RIDE Program and Fiscal Reviews Begin</a:t>
            </a:r>
          </a:p>
          <a:p>
            <a:endParaRPr lang="en-US" dirty="0"/>
          </a:p>
          <a:p>
            <a:r>
              <a:rPr lang="en-US" dirty="0" smtClean="0"/>
              <a:t>Substantial Approval Letters Issued  (as Necessary)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12718" y="304800"/>
            <a:ext cx="8518566" cy="762000"/>
          </a:xfrm>
        </p:spPr>
        <p:txBody>
          <a:bodyPr/>
          <a:lstStyle/>
          <a:p>
            <a:r>
              <a:rPr lang="en-US" dirty="0" smtClean="0"/>
              <a:t>FY 2017 Adult Education Application Timeline Continued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9671669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>
          <a:xfrm>
            <a:off x="434340" y="1143000"/>
            <a:ext cx="8275320" cy="5181600"/>
          </a:xfrm>
        </p:spPr>
        <p:txBody>
          <a:bodyPr/>
          <a:lstStyle/>
          <a:p>
            <a:r>
              <a:rPr lang="en-US" dirty="0" smtClean="0"/>
              <a:t>Grantees - Check </a:t>
            </a:r>
            <a:r>
              <a:rPr lang="en-US" dirty="0"/>
              <a:t>Review Details Page</a:t>
            </a:r>
          </a:p>
          <a:p>
            <a:endParaRPr lang="en-US" dirty="0"/>
          </a:p>
          <a:p>
            <a:r>
              <a:rPr lang="en-US" dirty="0" smtClean="0"/>
              <a:t>Grantees  - Respond to RIDE Reviewer Questions in Review Details Page</a:t>
            </a:r>
          </a:p>
          <a:p>
            <a:endParaRPr lang="en-US" dirty="0"/>
          </a:p>
          <a:p>
            <a:r>
              <a:rPr lang="en-US" dirty="0" smtClean="0"/>
              <a:t>If application is returned to applicant agency, make changes based upon the reviewers comments</a:t>
            </a:r>
          </a:p>
          <a:p>
            <a:pPr lvl="1"/>
            <a:r>
              <a:rPr lang="en-US" dirty="0" smtClean="0"/>
              <a:t>Move status back to District Superintendent/Authorized Agent Approved!</a:t>
            </a:r>
          </a:p>
          <a:p>
            <a:pPr lvl="1"/>
            <a:endParaRPr lang="en-US" dirty="0"/>
          </a:p>
          <a:p>
            <a:r>
              <a:rPr lang="en-US" dirty="0" smtClean="0"/>
              <a:t>RIDE Program and Fiscal Reviewers okay Application</a:t>
            </a:r>
          </a:p>
          <a:p>
            <a:endParaRPr lang="en-US" dirty="0" smtClean="0"/>
          </a:p>
          <a:p>
            <a:r>
              <a:rPr lang="en-US" dirty="0" smtClean="0"/>
              <a:t>Final Approval by RIDE’s ABE Coordinator</a:t>
            </a:r>
          </a:p>
          <a:p>
            <a:pPr lvl="1"/>
            <a:r>
              <a:rPr lang="en-US" dirty="0" smtClean="0"/>
              <a:t>Status moved “RIDE Final Approved”</a:t>
            </a:r>
          </a:p>
          <a:p>
            <a:pPr lvl="1"/>
            <a:r>
              <a:rPr lang="en-US" dirty="0" smtClean="0"/>
              <a:t>Notification of Grant Award Issued to Grantees</a:t>
            </a:r>
          </a:p>
          <a:p>
            <a:pPr marL="342900" lvl="1" indent="0">
              <a:buNone/>
            </a:pPr>
            <a:endParaRPr lang="en-US" dirty="0"/>
          </a:p>
          <a:p>
            <a:r>
              <a:rPr lang="en-US" dirty="0" smtClean="0"/>
              <a:t>Grantees can commence expenditure reimbursement process after application is final approved by RIDE</a:t>
            </a:r>
          </a:p>
          <a:p>
            <a:pPr marL="342900" lvl="1" indent="0">
              <a:buNone/>
            </a:pPr>
            <a:endParaRPr lang="en-US" dirty="0" smtClean="0"/>
          </a:p>
          <a:p>
            <a:r>
              <a:rPr lang="en-US" dirty="0" smtClean="0"/>
              <a:t>Complete Quarterly Expenditure Reports</a:t>
            </a:r>
          </a:p>
          <a:p>
            <a:pPr lvl="1"/>
            <a:r>
              <a:rPr lang="en-US" dirty="0" smtClean="0"/>
              <a:t>Due 15 days after the end of each Quarter</a:t>
            </a:r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/>
          </a:p>
          <a:p>
            <a:pPr lvl="1"/>
            <a:endParaRPr lang="en-US" dirty="0" smtClean="0"/>
          </a:p>
          <a:p>
            <a:pPr marL="342900" lvl="1" indent="0">
              <a:buNone/>
            </a:pPr>
            <a:endParaRPr lang="en-US" dirty="0" smtClean="0"/>
          </a:p>
          <a:p>
            <a:pPr marL="342900" lvl="1" indent="0"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12718" y="304800"/>
            <a:ext cx="8518566" cy="762000"/>
          </a:xfrm>
        </p:spPr>
        <p:txBody>
          <a:bodyPr/>
          <a:lstStyle/>
          <a:p>
            <a:r>
              <a:rPr lang="en-US" dirty="0" smtClean="0"/>
              <a:t>FY 2017 Adult Education Application Timeline Continued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9339618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>
          <a:xfrm>
            <a:off x="434340" y="1066800"/>
            <a:ext cx="8275320" cy="5257800"/>
          </a:xfrm>
        </p:spPr>
        <p:txBody>
          <a:bodyPr/>
          <a:lstStyle/>
          <a:p>
            <a:r>
              <a:rPr lang="en-US" dirty="0" smtClean="0"/>
              <a:t>Complete </a:t>
            </a:r>
            <a:r>
              <a:rPr lang="en-US" dirty="0" smtClean="0"/>
              <a:t>Quarterly Program Reports</a:t>
            </a:r>
          </a:p>
          <a:p>
            <a:pPr lvl="1"/>
            <a:r>
              <a:rPr lang="en-US" dirty="0" smtClean="0"/>
              <a:t>Download Reports from Application in AcceleGrants (Part of Important Documents Section)</a:t>
            </a:r>
          </a:p>
          <a:p>
            <a:pPr lvl="1"/>
            <a:r>
              <a:rPr lang="en-US" dirty="0" smtClean="0"/>
              <a:t>Upload completed Reports to Document Library (Grantee Section)</a:t>
            </a:r>
          </a:p>
          <a:p>
            <a:pPr lvl="1"/>
            <a:endParaRPr lang="en-US" dirty="0"/>
          </a:p>
          <a:p>
            <a:r>
              <a:rPr lang="en-US" dirty="0" smtClean="0"/>
              <a:t>Submit Amendment to Approved Application (Optional)</a:t>
            </a:r>
          </a:p>
          <a:p>
            <a:pPr lvl="1"/>
            <a:r>
              <a:rPr lang="en-US" dirty="0" smtClean="0"/>
              <a:t>RIDE will provide timeline and guidance for Amendment Requests</a:t>
            </a:r>
          </a:p>
          <a:p>
            <a:pPr lvl="1"/>
            <a:r>
              <a:rPr lang="en-US" dirty="0" smtClean="0"/>
              <a:t>When submitting an amendment, system will create a copy of the approved application.</a:t>
            </a:r>
          </a:p>
          <a:p>
            <a:pPr lvl="1"/>
            <a:r>
              <a:rPr lang="en-US" dirty="0" smtClean="0"/>
              <a:t>Make changes as necessary</a:t>
            </a:r>
          </a:p>
          <a:p>
            <a:pPr lvl="2"/>
            <a:r>
              <a:rPr lang="en-US" dirty="0" smtClean="0"/>
              <a:t>System will flag all changes made with a delta symbol</a:t>
            </a:r>
          </a:p>
          <a:p>
            <a:pPr lvl="2"/>
            <a:r>
              <a:rPr lang="en-US" dirty="0" smtClean="0"/>
              <a:t>Submit same way as initial application (District Superintendent/Authorized Agent Approved)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June 30, 2017 – FY 2017 Project Period Ends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By June 30, 2017 Request all outstanding reimbursements</a:t>
            </a:r>
            <a:endParaRPr lang="en-US" dirty="0"/>
          </a:p>
          <a:p>
            <a:pPr marL="342900" lvl="1" indent="0">
              <a:buNone/>
            </a:pPr>
            <a:endParaRPr lang="en-US" dirty="0"/>
          </a:p>
          <a:p>
            <a:r>
              <a:rPr lang="en-US" dirty="0" smtClean="0"/>
              <a:t>No Later than August 15, 2017 Complete Final Expenditure Report (FER) Due</a:t>
            </a:r>
          </a:p>
          <a:p>
            <a:pPr lvl="1"/>
            <a:r>
              <a:rPr lang="en-US" dirty="0" smtClean="0"/>
              <a:t>Due 15 days after closeout of all outstanding  obligations</a:t>
            </a:r>
          </a:p>
          <a:p>
            <a:pPr marL="342900" lvl="1" indent="0"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12718" y="304800"/>
            <a:ext cx="8518566" cy="762000"/>
          </a:xfrm>
        </p:spPr>
        <p:txBody>
          <a:bodyPr/>
          <a:lstStyle/>
          <a:p>
            <a:r>
              <a:rPr lang="en-US" dirty="0" smtClean="0"/>
              <a:t>FY 2017 Adult Education Application Timeline Continued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583123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12718" y="304800"/>
            <a:ext cx="8518566" cy="762000"/>
          </a:xfrm>
        </p:spPr>
        <p:txBody>
          <a:bodyPr/>
          <a:lstStyle/>
          <a:p>
            <a:r>
              <a:rPr lang="en-US" dirty="0" smtClean="0"/>
              <a:t>Budget Details Screen Shot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914400"/>
            <a:ext cx="6365875" cy="5092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500798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>
          <a:xfrm>
            <a:off x="434340" y="1066800"/>
            <a:ext cx="8275320" cy="5257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400" dirty="0">
                <a:latin typeface="Arial" charset="0"/>
                <a:cs typeface="Arial" charset="0"/>
              </a:rPr>
              <a:t>Budget Details – Make Clear &amp; Concise</a:t>
            </a:r>
          </a:p>
          <a:p>
            <a:pPr lvl="1">
              <a:lnSpc>
                <a:spcPct val="90000"/>
              </a:lnSpc>
            </a:pPr>
            <a:r>
              <a:rPr lang="en-US" altLang="en-US" sz="2000" dirty="0">
                <a:latin typeface="Arial" charset="0"/>
                <a:cs typeface="Arial" charset="0"/>
              </a:rPr>
              <a:t>Description: (</a:t>
            </a:r>
            <a:r>
              <a:rPr lang="en-US" altLang="en-US" sz="2000" dirty="0">
                <a:solidFill>
                  <a:srgbClr val="FF0000"/>
                </a:solidFill>
                <a:latin typeface="Arial" charset="0"/>
                <a:cs typeface="Arial" charset="0"/>
              </a:rPr>
              <a:t>What</a:t>
            </a:r>
            <a:r>
              <a:rPr lang="en-US" altLang="en-US" sz="2000" dirty="0">
                <a:latin typeface="Arial" charset="0"/>
                <a:cs typeface="Arial" charset="0"/>
              </a:rPr>
              <a:t>) is being paid for</a:t>
            </a:r>
          </a:p>
          <a:p>
            <a:pPr lvl="1">
              <a:lnSpc>
                <a:spcPct val="90000"/>
              </a:lnSpc>
            </a:pPr>
            <a:r>
              <a:rPr lang="en-US" altLang="en-US" sz="2000" dirty="0">
                <a:latin typeface="Arial" charset="0"/>
                <a:cs typeface="Arial" charset="0"/>
              </a:rPr>
              <a:t>Cost Basis: (</a:t>
            </a:r>
            <a:r>
              <a:rPr lang="en-US" altLang="en-US" sz="2000" dirty="0">
                <a:solidFill>
                  <a:srgbClr val="FF0000"/>
                </a:solidFill>
                <a:latin typeface="Arial" charset="0"/>
                <a:cs typeface="Arial" charset="0"/>
              </a:rPr>
              <a:t>How</a:t>
            </a:r>
            <a:r>
              <a:rPr lang="en-US" altLang="en-US" sz="2000" dirty="0">
                <a:latin typeface="Arial" charset="0"/>
                <a:cs typeface="Arial" charset="0"/>
              </a:rPr>
              <a:t>) total cost was determined (rate, units, time frame)</a:t>
            </a:r>
          </a:p>
          <a:p>
            <a:pPr lvl="1">
              <a:lnSpc>
                <a:spcPct val="90000"/>
              </a:lnSpc>
            </a:pPr>
            <a:r>
              <a:rPr lang="en-US" altLang="en-US" sz="2000" dirty="0">
                <a:latin typeface="Arial" charset="0"/>
                <a:cs typeface="Arial" charset="0"/>
              </a:rPr>
              <a:t>Justification: (</a:t>
            </a:r>
            <a:r>
              <a:rPr lang="en-US" altLang="en-US" sz="2000" dirty="0">
                <a:solidFill>
                  <a:srgbClr val="FF0000"/>
                </a:solidFill>
                <a:latin typeface="Arial" charset="0"/>
                <a:cs typeface="Arial" charset="0"/>
              </a:rPr>
              <a:t>Why</a:t>
            </a:r>
            <a:r>
              <a:rPr lang="en-US" altLang="en-US" sz="2000" dirty="0">
                <a:latin typeface="Arial" charset="0"/>
                <a:cs typeface="Arial" charset="0"/>
              </a:rPr>
              <a:t>) describe/link back to program</a:t>
            </a:r>
          </a:p>
          <a:p>
            <a:pPr lvl="1">
              <a:lnSpc>
                <a:spcPct val="90000"/>
              </a:lnSpc>
            </a:pPr>
            <a:r>
              <a:rPr lang="en-US" altLang="en-US" sz="2000" dirty="0">
                <a:latin typeface="Arial" charset="0"/>
                <a:cs typeface="Arial" charset="0"/>
              </a:rPr>
              <a:t>Identify # of FTE’s for </a:t>
            </a:r>
            <a:r>
              <a:rPr lang="en-US" altLang="en-US" sz="2000" u="sng" dirty="0">
                <a:latin typeface="Arial" charset="0"/>
                <a:cs typeface="Arial" charset="0"/>
              </a:rPr>
              <a:t>Salaried Personnel</a:t>
            </a:r>
            <a:r>
              <a:rPr lang="en-US" altLang="en-US" sz="2000" dirty="0">
                <a:latin typeface="Arial" charset="0"/>
                <a:cs typeface="Arial" charset="0"/>
              </a:rPr>
              <a:t> and their related benefits </a:t>
            </a:r>
            <a:r>
              <a:rPr lang="en-US" altLang="en-US" sz="2000" dirty="0" smtClean="0">
                <a:latin typeface="Arial" charset="0"/>
                <a:cs typeface="Arial" charset="0"/>
              </a:rPr>
              <a:t>only</a:t>
            </a:r>
          </a:p>
          <a:p>
            <a:pPr lvl="1">
              <a:lnSpc>
                <a:spcPct val="90000"/>
              </a:lnSpc>
            </a:pPr>
            <a:endParaRPr lang="en-US" altLang="en-US" sz="800" dirty="0">
              <a:latin typeface="Arial" charset="0"/>
              <a:cs typeface="Arial" charset="0"/>
            </a:endParaRPr>
          </a:p>
          <a:p>
            <a:pPr lvl="1">
              <a:lnSpc>
                <a:spcPct val="90000"/>
              </a:lnSpc>
            </a:pPr>
            <a:endParaRPr lang="en-US" altLang="en-US" sz="800" dirty="0">
              <a:latin typeface="Arial" charset="0"/>
              <a:cs typeface="Arial" charset="0"/>
            </a:endParaRPr>
          </a:p>
          <a:p>
            <a:pPr>
              <a:lnSpc>
                <a:spcPct val="90000"/>
              </a:lnSpc>
            </a:pPr>
            <a:r>
              <a:rPr lang="en-US" altLang="en-US" sz="2000" dirty="0">
                <a:latin typeface="Arial" charset="0"/>
                <a:cs typeface="Arial" charset="0"/>
              </a:rPr>
              <a:t>Budget items must be </a:t>
            </a:r>
            <a:r>
              <a:rPr lang="en-US" altLang="en-US" sz="2000" dirty="0">
                <a:solidFill>
                  <a:srgbClr val="3366FF"/>
                </a:solidFill>
                <a:latin typeface="Arial" charset="0"/>
                <a:cs typeface="Arial" charset="0"/>
              </a:rPr>
              <a:t>allowable, reasonable, necessary, and allocable</a:t>
            </a:r>
            <a:r>
              <a:rPr lang="en-US" altLang="en-US" sz="2000" dirty="0" smtClean="0">
                <a:latin typeface="Arial" charset="0"/>
                <a:cs typeface="Arial" charset="0"/>
              </a:rPr>
              <a:t>.</a:t>
            </a:r>
          </a:p>
          <a:p>
            <a:pPr>
              <a:lnSpc>
                <a:spcPct val="90000"/>
              </a:lnSpc>
            </a:pPr>
            <a:endParaRPr lang="en-US" altLang="en-US" sz="800" dirty="0">
              <a:latin typeface="Arial" charset="0"/>
              <a:cs typeface="Arial" charset="0"/>
            </a:endParaRPr>
          </a:p>
          <a:p>
            <a:pPr>
              <a:lnSpc>
                <a:spcPct val="90000"/>
              </a:lnSpc>
            </a:pPr>
            <a:r>
              <a:rPr lang="en-US" altLang="en-US" sz="2400" dirty="0">
                <a:latin typeface="Arial" charset="0"/>
                <a:cs typeface="Arial" charset="0"/>
              </a:rPr>
              <a:t>Reserves</a:t>
            </a:r>
          </a:p>
          <a:p>
            <a:pPr lvl="1">
              <a:lnSpc>
                <a:spcPct val="90000"/>
              </a:lnSpc>
            </a:pPr>
            <a:r>
              <a:rPr lang="en-US" altLang="en-US" sz="2000" dirty="0" smtClean="0">
                <a:latin typeface="Arial" charset="0"/>
                <a:cs typeface="Arial" charset="0"/>
              </a:rPr>
              <a:t>Match – Cash or In-Kind</a:t>
            </a:r>
            <a:endParaRPr lang="en-US" altLang="en-US" sz="2000" dirty="0">
              <a:latin typeface="Arial" charset="0"/>
              <a:cs typeface="Arial" charset="0"/>
            </a:endParaRPr>
          </a:p>
          <a:p>
            <a:pPr lvl="1">
              <a:lnSpc>
                <a:spcPct val="90000"/>
              </a:lnSpc>
            </a:pPr>
            <a:r>
              <a:rPr lang="en-US" altLang="en-US" sz="2000" dirty="0" smtClean="0">
                <a:latin typeface="Arial" charset="0"/>
                <a:cs typeface="Arial" charset="0"/>
              </a:rPr>
              <a:t>ABE, EL Civics, JDF, General Revenue – Unassigned or Administration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12718" y="381000"/>
            <a:ext cx="8518566" cy="533400"/>
          </a:xfrm>
        </p:spPr>
        <p:txBody>
          <a:bodyPr/>
          <a:lstStyle/>
          <a:p>
            <a:r>
              <a:rPr lang="en-US" dirty="0" smtClean="0"/>
              <a:t>Building an Approvable Budget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6694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window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>
          <a:xfrm>
            <a:off x="381000" y="914400"/>
            <a:ext cx="8275320" cy="5321808"/>
          </a:xfrm>
        </p:spPr>
        <p:txBody>
          <a:bodyPr/>
          <a:lstStyle/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400" dirty="0"/>
              <a:t>Combine Benefit Costs for each Compensation line.</a:t>
            </a:r>
          </a:p>
          <a:p>
            <a:pPr lvl="2" indent="-246888" fontAlgn="auto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en-US" sz="2000" dirty="0"/>
              <a:t>Include Taxes (FICA/Medicare) on Substitutes &amp; Stipends</a:t>
            </a:r>
          </a:p>
          <a:p>
            <a:pPr lvl="2" indent="-246888" fontAlgn="auto">
              <a:lnSpc>
                <a:spcPct val="90000"/>
              </a:lnSpc>
              <a:spcAft>
                <a:spcPts val="0"/>
              </a:spcAft>
              <a:buNone/>
              <a:defRPr/>
            </a:pPr>
            <a:endParaRPr lang="en-US" sz="800" dirty="0"/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400" dirty="0"/>
              <a:t># FTE’s Salary  =  # FTE’s Fringe Benefits</a:t>
            </a:r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sz="800" dirty="0"/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400" dirty="0"/>
              <a:t>Indirect Cost </a:t>
            </a:r>
            <a:r>
              <a:rPr lang="en-US" sz="2400" dirty="0" smtClean="0"/>
              <a:t>Rates</a:t>
            </a:r>
            <a:endParaRPr lang="en-US" sz="2400" dirty="0"/>
          </a:p>
          <a:p>
            <a:pPr marL="640080" lvl="1" indent="-246888" fontAlgn="auto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en-US" sz="2000" dirty="0"/>
              <a:t>Must </a:t>
            </a:r>
            <a:r>
              <a:rPr lang="en-US" sz="2000" dirty="0" smtClean="0"/>
              <a:t>have </a:t>
            </a:r>
            <a:r>
              <a:rPr lang="en-US" sz="2000" dirty="0" smtClean="0"/>
              <a:t>approved rate loaded into system in order to recover indirect costs</a:t>
            </a:r>
          </a:p>
          <a:p>
            <a:pPr marL="640080" lvl="1" indent="-246888" fontAlgn="auto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en-US" sz="2000" dirty="0" smtClean="0"/>
              <a:t>Provide RIDE with copy of </a:t>
            </a:r>
            <a:r>
              <a:rPr lang="en-US" sz="2000" dirty="0" smtClean="0"/>
              <a:t>approved indirect cost agreement</a:t>
            </a:r>
          </a:p>
          <a:p>
            <a:pPr marL="640080" lvl="1" indent="-246888" fontAlgn="auto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en-US" sz="2000" dirty="0" smtClean="0"/>
              <a:t>Indirect Costs are an Administrative Cost</a:t>
            </a:r>
            <a:endParaRPr lang="en-US" sz="2000" dirty="0"/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sz="800" dirty="0"/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400" dirty="0"/>
              <a:t>Budget Copy Function </a:t>
            </a:r>
            <a:r>
              <a:rPr lang="en-US" sz="2400" dirty="0" smtClean="0"/>
              <a:t>Available Next Year </a:t>
            </a:r>
            <a:r>
              <a:rPr lang="en-US" sz="2400" dirty="0"/>
              <a:t>(</a:t>
            </a:r>
            <a:r>
              <a:rPr lang="en-US" sz="2400" dirty="0" smtClean="0"/>
              <a:t>2017 </a:t>
            </a:r>
            <a:r>
              <a:rPr lang="en-US" sz="2400" dirty="0"/>
              <a:t>into </a:t>
            </a:r>
            <a:r>
              <a:rPr lang="en-US" sz="2400" dirty="0" smtClean="0"/>
              <a:t>2018)</a:t>
            </a:r>
            <a:endParaRPr lang="en-US" sz="2400" dirty="0"/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sz="800" dirty="0"/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sz="800" dirty="0"/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400" dirty="0"/>
              <a:t>Need additional guidance? Budget and UCOA Guidance Documents are located in Document Library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12718" y="304800"/>
            <a:ext cx="8518566" cy="533400"/>
          </a:xfrm>
        </p:spPr>
        <p:txBody>
          <a:bodyPr/>
          <a:lstStyle/>
          <a:p>
            <a:r>
              <a:rPr lang="en-US" dirty="0"/>
              <a:t>Building an Approvable Budget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91270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312718" y="304800"/>
            <a:ext cx="8518566" cy="457200"/>
          </a:xfrm>
        </p:spPr>
        <p:txBody>
          <a:bodyPr/>
          <a:lstStyle/>
          <a:p>
            <a:r>
              <a:rPr lang="en-US" sz="2400" dirty="0" smtClean="0"/>
              <a:t>Helpful Hints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533400" y="1524000"/>
            <a:ext cx="7924800" cy="4038600"/>
          </a:xfrm>
        </p:spPr>
        <p:txBody>
          <a:bodyPr/>
          <a:lstStyle/>
          <a:p>
            <a:pPr>
              <a:spcBef>
                <a:spcPct val="0"/>
              </a:spcBef>
              <a:spcAft>
                <a:spcPts val="2800"/>
              </a:spcAft>
            </a:pPr>
            <a:r>
              <a:rPr lang="en-US" sz="2400" dirty="0" smtClean="0"/>
              <a:t>User Account Management – Log-in/Log-off</a:t>
            </a:r>
          </a:p>
          <a:p>
            <a:pPr>
              <a:spcBef>
                <a:spcPct val="0"/>
              </a:spcBef>
              <a:spcAft>
                <a:spcPts val="2800"/>
              </a:spcAft>
            </a:pPr>
            <a:r>
              <a:rPr lang="en-US" sz="2400" dirty="0" smtClean="0"/>
              <a:t>Save your work! – Don’t get timed out!</a:t>
            </a:r>
          </a:p>
          <a:p>
            <a:pPr>
              <a:spcBef>
                <a:spcPct val="0"/>
              </a:spcBef>
              <a:spcAft>
                <a:spcPts val="2800"/>
              </a:spcAft>
            </a:pPr>
            <a:r>
              <a:rPr lang="en-US" sz="2400" dirty="0" smtClean="0"/>
              <a:t>Check for system validations – Errors &amp; Warnings</a:t>
            </a:r>
          </a:p>
          <a:p>
            <a:pPr>
              <a:spcBef>
                <a:spcPct val="0"/>
              </a:spcBef>
              <a:spcAft>
                <a:spcPts val="2800"/>
              </a:spcAft>
            </a:pPr>
            <a:r>
              <a:rPr lang="en-US" sz="2400" dirty="0" smtClean="0"/>
              <a:t>Know </a:t>
            </a:r>
            <a:r>
              <a:rPr lang="en-US" sz="2400" dirty="0" smtClean="0"/>
              <a:t>the status of your application</a:t>
            </a:r>
          </a:p>
          <a:p>
            <a:pPr>
              <a:spcBef>
                <a:spcPct val="0"/>
              </a:spcBef>
              <a:spcAft>
                <a:spcPts val="2800"/>
              </a:spcAft>
            </a:pPr>
            <a:r>
              <a:rPr lang="en-US" sz="2400" dirty="0" smtClean="0"/>
              <a:t>Check </a:t>
            </a:r>
            <a:r>
              <a:rPr lang="en-US" sz="2400" dirty="0" smtClean="0"/>
              <a:t>review status – Review Details Page</a:t>
            </a:r>
          </a:p>
          <a:p>
            <a:pPr>
              <a:spcBef>
                <a:spcPct val="0"/>
              </a:spcBef>
              <a:spcAft>
                <a:spcPts val="2800"/>
              </a:spcAft>
            </a:pPr>
            <a:endParaRPr lang="en-US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248037879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381000" y="914400"/>
            <a:ext cx="8275320" cy="5334000"/>
          </a:xfrm>
        </p:spPr>
        <p:txBody>
          <a:bodyPr/>
          <a:lstStyle/>
          <a:p>
            <a:pPr marL="0" indent="0">
              <a:buNone/>
            </a:pPr>
            <a:endParaRPr lang="en-US" sz="1800" dirty="0" smtClean="0"/>
          </a:p>
          <a:p>
            <a:r>
              <a:rPr lang="en-US" sz="1800" b="1" dirty="0"/>
              <a:t>For </a:t>
            </a:r>
            <a:r>
              <a:rPr lang="en-US" sz="1800" b="1" u="sng" dirty="0"/>
              <a:t>ABE Application Program </a:t>
            </a:r>
            <a:r>
              <a:rPr lang="en-US" sz="1800" b="1" dirty="0"/>
              <a:t>Related Technical Assistance </a:t>
            </a:r>
            <a:r>
              <a:rPr lang="en-US" sz="1800" b="1" dirty="0" smtClean="0"/>
              <a:t>contact</a:t>
            </a:r>
            <a:r>
              <a:rPr lang="en-US" sz="1800" b="1" dirty="0"/>
              <a:t>:</a:t>
            </a:r>
          </a:p>
          <a:p>
            <a:endParaRPr lang="en-US" sz="800" dirty="0" smtClean="0"/>
          </a:p>
          <a:p>
            <a:pPr lvl="1"/>
            <a:r>
              <a:rPr lang="en-US" sz="1800" dirty="0" smtClean="0"/>
              <a:t>Kim Chouinard</a:t>
            </a:r>
          </a:p>
          <a:p>
            <a:pPr lvl="1"/>
            <a:endParaRPr lang="en-US" sz="800" dirty="0" smtClean="0"/>
          </a:p>
          <a:p>
            <a:pPr lvl="1"/>
            <a:r>
              <a:rPr lang="en-US" sz="1800" dirty="0" smtClean="0"/>
              <a:t>Nancy Labonte</a:t>
            </a:r>
          </a:p>
          <a:p>
            <a:pPr lvl="1"/>
            <a:endParaRPr lang="en-US" sz="800" dirty="0" smtClean="0"/>
          </a:p>
          <a:p>
            <a:pPr lvl="1"/>
            <a:r>
              <a:rPr lang="en-US" sz="1800" dirty="0" smtClean="0"/>
              <a:t>Philip Less</a:t>
            </a:r>
          </a:p>
          <a:p>
            <a:pPr marL="342900" lvl="1" indent="0">
              <a:buNone/>
            </a:pPr>
            <a:endParaRPr lang="en-US" sz="1800" dirty="0" smtClean="0"/>
          </a:p>
          <a:p>
            <a:r>
              <a:rPr lang="en-US" sz="1800" b="1" dirty="0"/>
              <a:t>For </a:t>
            </a:r>
            <a:r>
              <a:rPr lang="en-US" sz="1800" b="1" u="sng" dirty="0"/>
              <a:t>ABE Application </a:t>
            </a:r>
            <a:r>
              <a:rPr lang="en-US" sz="1800" b="1" u="sng" dirty="0" smtClean="0"/>
              <a:t>Fiscal </a:t>
            </a:r>
            <a:r>
              <a:rPr lang="en-US" sz="1800" b="1" dirty="0" smtClean="0"/>
              <a:t>Related </a:t>
            </a:r>
            <a:r>
              <a:rPr lang="en-US" sz="1800" b="1" dirty="0"/>
              <a:t>Technical Assistance </a:t>
            </a:r>
            <a:r>
              <a:rPr lang="en-US" sz="1800" b="1" dirty="0" smtClean="0"/>
              <a:t>contact</a:t>
            </a:r>
            <a:r>
              <a:rPr lang="en-US" sz="1800" b="1" dirty="0"/>
              <a:t>:</a:t>
            </a:r>
          </a:p>
          <a:p>
            <a:pPr lvl="1"/>
            <a:r>
              <a:rPr lang="en-US" sz="1800" dirty="0"/>
              <a:t>Lisa Ellis</a:t>
            </a:r>
          </a:p>
          <a:p>
            <a:pPr marL="342900" lvl="1" indent="0">
              <a:buNone/>
            </a:pPr>
            <a:endParaRPr lang="en-US" sz="1800" dirty="0" smtClean="0"/>
          </a:p>
          <a:p>
            <a:r>
              <a:rPr lang="en-US" sz="1800" b="1" dirty="0" smtClean="0"/>
              <a:t>For </a:t>
            </a:r>
            <a:r>
              <a:rPr lang="en-US" sz="1800" b="1" u="sng" dirty="0" smtClean="0"/>
              <a:t>AcceleGrants System</a:t>
            </a:r>
            <a:r>
              <a:rPr lang="en-US" sz="1800" b="1" dirty="0" smtClean="0"/>
              <a:t> </a:t>
            </a:r>
            <a:r>
              <a:rPr lang="en-US" sz="1800" b="1" dirty="0"/>
              <a:t>Related Technical Assistance </a:t>
            </a:r>
            <a:r>
              <a:rPr lang="en-US" sz="1800" b="1" dirty="0" smtClean="0"/>
              <a:t> contact</a:t>
            </a:r>
            <a:r>
              <a:rPr lang="en-US" sz="1800" b="1" dirty="0"/>
              <a:t>:</a:t>
            </a:r>
          </a:p>
          <a:p>
            <a:endParaRPr lang="en-US" sz="800" dirty="0"/>
          </a:p>
          <a:p>
            <a:pPr lvl="1"/>
            <a:r>
              <a:rPr lang="en-US" sz="1800" dirty="0"/>
              <a:t>David </a:t>
            </a:r>
            <a:r>
              <a:rPr lang="en-US" sz="1800" dirty="0" smtClean="0"/>
              <a:t>Luther</a:t>
            </a:r>
          </a:p>
          <a:p>
            <a:pPr lvl="1"/>
            <a:r>
              <a:rPr lang="en-US" sz="1800" dirty="0" smtClean="0"/>
              <a:t>Billy Trimble</a:t>
            </a:r>
            <a:endParaRPr lang="en-US" sz="1800" dirty="0"/>
          </a:p>
          <a:p>
            <a:pPr lvl="1"/>
            <a:endParaRPr lang="en-US" sz="800" dirty="0"/>
          </a:p>
          <a:p>
            <a:pPr marL="342900" lvl="1" indent="0">
              <a:buNone/>
            </a:pPr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2718" y="457200"/>
            <a:ext cx="8518566" cy="457200"/>
          </a:xfrm>
        </p:spPr>
        <p:txBody>
          <a:bodyPr/>
          <a:lstStyle/>
          <a:p>
            <a:r>
              <a:rPr lang="en-US" sz="2000" dirty="0" smtClean="0"/>
              <a:t>Need Assistance?</a:t>
            </a:r>
            <a:endParaRPr lang="en-US" sz="20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838200"/>
          </a:xfrm>
        </p:spPr>
        <p:txBody>
          <a:bodyPr/>
          <a:lstStyle/>
          <a:p>
            <a:pPr algn="l"/>
            <a:r>
              <a:rPr lang="en-US" sz="2400" dirty="0" smtClean="0"/>
              <a:t>What is AcceleGrants?</a:t>
            </a:r>
            <a:endParaRPr lang="en-US" sz="2400" dirty="0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371600"/>
            <a:ext cx="7924800" cy="4800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3100" dirty="0" smtClean="0"/>
              <a:t>RIDE’s eGrants system</a:t>
            </a:r>
          </a:p>
          <a:p>
            <a:pPr>
              <a:lnSpc>
                <a:spcPct val="80000"/>
              </a:lnSpc>
              <a:buNone/>
            </a:pPr>
            <a:endParaRPr lang="en-US" sz="800" dirty="0" smtClean="0"/>
          </a:p>
          <a:p>
            <a:pPr>
              <a:lnSpc>
                <a:spcPct val="80000"/>
              </a:lnSpc>
            </a:pPr>
            <a:r>
              <a:rPr lang="en-US" sz="3100" dirty="0" smtClean="0"/>
              <a:t>HMB, Inc – Westerville, Ohio</a:t>
            </a:r>
          </a:p>
          <a:p>
            <a:pPr lvl="1">
              <a:lnSpc>
                <a:spcPct val="80000"/>
              </a:lnSpc>
            </a:pPr>
            <a:r>
              <a:rPr lang="en-US" sz="3100" dirty="0" smtClean="0"/>
              <a:t> System currently used by 12 States</a:t>
            </a:r>
          </a:p>
          <a:p>
            <a:pPr lvl="1">
              <a:lnSpc>
                <a:spcPct val="80000"/>
              </a:lnSpc>
            </a:pPr>
            <a:endParaRPr lang="en-US" sz="800" dirty="0"/>
          </a:p>
          <a:p>
            <a:pPr>
              <a:lnSpc>
                <a:spcPct val="80000"/>
              </a:lnSpc>
            </a:pPr>
            <a:r>
              <a:rPr lang="en-US" sz="3100" dirty="0" smtClean="0"/>
              <a:t>In use by RIDE since 2008:</a:t>
            </a:r>
          </a:p>
          <a:p>
            <a:pPr lvl="1">
              <a:lnSpc>
                <a:spcPct val="80000"/>
              </a:lnSpc>
            </a:pPr>
            <a:r>
              <a:rPr lang="en-US" sz="3100" dirty="0" smtClean="0"/>
              <a:t> Consolidated Programs (CRP)</a:t>
            </a:r>
          </a:p>
          <a:p>
            <a:pPr lvl="1">
              <a:lnSpc>
                <a:spcPct val="80000"/>
              </a:lnSpc>
            </a:pPr>
            <a:r>
              <a:rPr lang="en-US" sz="3100" dirty="0"/>
              <a:t> </a:t>
            </a:r>
            <a:r>
              <a:rPr lang="en-US" sz="3100" dirty="0" smtClean="0"/>
              <a:t>Perkins/Vocational Education</a:t>
            </a:r>
          </a:p>
          <a:p>
            <a:pPr lvl="1">
              <a:lnSpc>
                <a:spcPct val="80000"/>
              </a:lnSpc>
            </a:pPr>
            <a:r>
              <a:rPr lang="en-US" sz="3100" dirty="0" smtClean="0"/>
              <a:t> Race to the Top (RTTT)</a:t>
            </a:r>
          </a:p>
          <a:p>
            <a:pPr lvl="1">
              <a:lnSpc>
                <a:spcPct val="80000"/>
              </a:lnSpc>
            </a:pPr>
            <a:r>
              <a:rPr lang="en-US" sz="3100" dirty="0" smtClean="0"/>
              <a:t> Various ARRA Programs</a:t>
            </a:r>
          </a:p>
          <a:p>
            <a:pPr lvl="1">
              <a:lnSpc>
                <a:spcPct val="80000"/>
              </a:lnSpc>
            </a:pPr>
            <a:endParaRPr lang="en-US" dirty="0"/>
          </a:p>
          <a:p>
            <a:pPr>
              <a:lnSpc>
                <a:spcPct val="80000"/>
              </a:lnSpc>
            </a:pPr>
            <a:r>
              <a:rPr lang="en-US" sz="3100" dirty="0" smtClean="0"/>
              <a:t>Web Site: http://gms.ride.ri.gov </a:t>
            </a:r>
            <a:endParaRPr lang="en-US" sz="3100" dirty="0"/>
          </a:p>
          <a:p>
            <a:pPr>
              <a:lnSpc>
                <a:spcPct val="80000"/>
              </a:lnSpc>
            </a:pPr>
            <a:endParaRPr lang="en-US" sz="31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762000"/>
          </a:xfrm>
        </p:spPr>
        <p:txBody>
          <a:bodyPr/>
          <a:lstStyle/>
          <a:p>
            <a:pPr algn="l"/>
            <a:r>
              <a:rPr lang="en-US" dirty="0"/>
              <a:t>Benefits of an eGrant Process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924800" cy="47244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3100" dirty="0" smtClean="0"/>
              <a:t>Reduces errors</a:t>
            </a:r>
          </a:p>
          <a:p>
            <a:pPr>
              <a:lnSpc>
                <a:spcPct val="80000"/>
              </a:lnSpc>
            </a:pPr>
            <a:endParaRPr lang="en-US" sz="800" dirty="0" smtClean="0"/>
          </a:p>
          <a:p>
            <a:pPr>
              <a:lnSpc>
                <a:spcPct val="80000"/>
              </a:lnSpc>
            </a:pPr>
            <a:r>
              <a:rPr lang="en-US" sz="3100" dirty="0" smtClean="0"/>
              <a:t>Tracking of workflow </a:t>
            </a:r>
            <a:r>
              <a:rPr lang="en-US" sz="3100" dirty="0"/>
              <a:t>and </a:t>
            </a:r>
            <a:r>
              <a:rPr lang="en-US" sz="3100" dirty="0" smtClean="0"/>
              <a:t>status</a:t>
            </a:r>
          </a:p>
          <a:p>
            <a:pPr>
              <a:lnSpc>
                <a:spcPct val="80000"/>
              </a:lnSpc>
            </a:pPr>
            <a:endParaRPr lang="en-US" sz="800" dirty="0"/>
          </a:p>
          <a:p>
            <a:pPr>
              <a:lnSpc>
                <a:spcPct val="80000"/>
              </a:lnSpc>
            </a:pPr>
            <a:r>
              <a:rPr lang="en-US" sz="3100" dirty="0"/>
              <a:t>Improved fiscal </a:t>
            </a:r>
            <a:r>
              <a:rPr lang="en-US" sz="3100" dirty="0" smtClean="0"/>
              <a:t>controls</a:t>
            </a:r>
          </a:p>
          <a:p>
            <a:pPr>
              <a:lnSpc>
                <a:spcPct val="80000"/>
              </a:lnSpc>
            </a:pPr>
            <a:endParaRPr lang="en-US" sz="800" dirty="0"/>
          </a:p>
          <a:p>
            <a:pPr>
              <a:lnSpc>
                <a:spcPct val="80000"/>
              </a:lnSpc>
            </a:pPr>
            <a:r>
              <a:rPr lang="en-US" sz="3100" dirty="0"/>
              <a:t>Improved </a:t>
            </a:r>
            <a:r>
              <a:rPr lang="en-US" sz="3100" dirty="0" smtClean="0"/>
              <a:t>communication</a:t>
            </a:r>
          </a:p>
          <a:p>
            <a:pPr>
              <a:lnSpc>
                <a:spcPct val="80000"/>
              </a:lnSpc>
            </a:pPr>
            <a:endParaRPr lang="en-US" sz="800" dirty="0" smtClean="0"/>
          </a:p>
          <a:p>
            <a:pPr>
              <a:lnSpc>
                <a:spcPct val="80000"/>
              </a:lnSpc>
            </a:pPr>
            <a:r>
              <a:rPr lang="en-US" sz="3100" dirty="0" smtClean="0"/>
              <a:t>Easier access to additional resources/help</a:t>
            </a:r>
          </a:p>
          <a:p>
            <a:pPr>
              <a:lnSpc>
                <a:spcPct val="80000"/>
              </a:lnSpc>
            </a:pPr>
            <a:endParaRPr lang="en-US" sz="800" dirty="0"/>
          </a:p>
          <a:p>
            <a:pPr>
              <a:lnSpc>
                <a:spcPct val="80000"/>
              </a:lnSpc>
            </a:pPr>
            <a:r>
              <a:rPr lang="en-US" sz="3100" dirty="0"/>
              <a:t>Faster application </a:t>
            </a:r>
            <a:r>
              <a:rPr lang="en-US" sz="3100" dirty="0" smtClean="0"/>
              <a:t>approvals</a:t>
            </a:r>
          </a:p>
          <a:p>
            <a:pPr>
              <a:lnSpc>
                <a:spcPct val="80000"/>
              </a:lnSpc>
            </a:pPr>
            <a:endParaRPr lang="en-US" sz="800" dirty="0"/>
          </a:p>
          <a:p>
            <a:pPr>
              <a:lnSpc>
                <a:spcPct val="80000"/>
              </a:lnSpc>
            </a:pPr>
            <a:r>
              <a:rPr lang="en-US" sz="3100" dirty="0" smtClean="0"/>
              <a:t>Timely </a:t>
            </a:r>
            <a:r>
              <a:rPr lang="en-US" sz="3100" dirty="0"/>
              <a:t>distribution of funds </a:t>
            </a:r>
            <a:endParaRPr lang="en-US" sz="3100" dirty="0" smtClean="0"/>
          </a:p>
          <a:p>
            <a:pPr>
              <a:lnSpc>
                <a:spcPct val="80000"/>
              </a:lnSpc>
            </a:pPr>
            <a:endParaRPr lang="en-US" sz="800" dirty="0"/>
          </a:p>
          <a:p>
            <a:pPr>
              <a:lnSpc>
                <a:spcPct val="80000"/>
              </a:lnSpc>
            </a:pPr>
            <a:r>
              <a:rPr lang="en-US" sz="3100" dirty="0" smtClean="0"/>
              <a:t>Access by public to </a:t>
            </a:r>
            <a:r>
              <a:rPr lang="en-US" sz="3100" dirty="0"/>
              <a:t>grant information</a:t>
            </a:r>
          </a:p>
          <a:p>
            <a:pPr>
              <a:lnSpc>
                <a:spcPct val="80000"/>
              </a:lnSpc>
            </a:pPr>
            <a:endParaRPr lang="en-US" sz="31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312718" y="304800"/>
            <a:ext cx="8518566" cy="609600"/>
          </a:xfrm>
        </p:spPr>
        <p:txBody>
          <a:bodyPr/>
          <a:lstStyle/>
          <a:p>
            <a:pPr algn="l"/>
            <a:r>
              <a:rPr lang="en-US" sz="2400" dirty="0" smtClean="0"/>
              <a:t>AcceleGrants Major Features</a:t>
            </a:r>
            <a:endParaRPr lang="en-US" sz="2400" dirty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447800"/>
            <a:ext cx="7848600" cy="4419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Grant </a:t>
            </a:r>
            <a:r>
              <a:rPr lang="en-US" sz="2800" dirty="0" smtClean="0"/>
              <a:t>Applications</a:t>
            </a:r>
          </a:p>
          <a:p>
            <a:pPr>
              <a:lnSpc>
                <a:spcPct val="90000"/>
              </a:lnSpc>
            </a:pPr>
            <a:endParaRPr lang="en-US" sz="800" dirty="0" smtClean="0"/>
          </a:p>
          <a:p>
            <a:pPr>
              <a:lnSpc>
                <a:spcPct val="90000"/>
              </a:lnSpc>
            </a:pPr>
            <a:r>
              <a:rPr lang="en-US" sz="2800" dirty="0" smtClean="0"/>
              <a:t>Grant Amendments</a:t>
            </a:r>
          </a:p>
          <a:p>
            <a:pPr>
              <a:lnSpc>
                <a:spcPct val="90000"/>
              </a:lnSpc>
            </a:pPr>
            <a:endParaRPr lang="en-US" sz="800" dirty="0" smtClean="0"/>
          </a:p>
          <a:p>
            <a:pPr>
              <a:lnSpc>
                <a:spcPct val="90000"/>
              </a:lnSpc>
            </a:pPr>
            <a:r>
              <a:rPr lang="en-US" sz="2800" dirty="0"/>
              <a:t>Expenditure Reimbursement Processing</a:t>
            </a:r>
          </a:p>
          <a:p>
            <a:pPr>
              <a:lnSpc>
                <a:spcPct val="90000"/>
              </a:lnSpc>
            </a:pPr>
            <a:endParaRPr lang="en-US" sz="800" dirty="0" smtClean="0"/>
          </a:p>
          <a:p>
            <a:pPr>
              <a:lnSpc>
                <a:spcPct val="90000"/>
              </a:lnSpc>
            </a:pPr>
            <a:r>
              <a:rPr lang="en-US" sz="2800" dirty="0" smtClean="0"/>
              <a:t>Quarterly Expenditure Reporting (IER)</a:t>
            </a:r>
          </a:p>
          <a:p>
            <a:pPr>
              <a:lnSpc>
                <a:spcPct val="90000"/>
              </a:lnSpc>
            </a:pPr>
            <a:endParaRPr lang="en-US" sz="800" dirty="0" smtClean="0"/>
          </a:p>
          <a:p>
            <a:pPr>
              <a:lnSpc>
                <a:spcPct val="90000"/>
              </a:lnSpc>
            </a:pPr>
            <a:r>
              <a:rPr lang="en-US" sz="2800" dirty="0" smtClean="0"/>
              <a:t>Final Expenditure Reporting (FER)</a:t>
            </a:r>
          </a:p>
          <a:p>
            <a:pPr>
              <a:lnSpc>
                <a:spcPct val="90000"/>
              </a:lnSpc>
            </a:pPr>
            <a:endParaRPr lang="en-US" sz="800" dirty="0"/>
          </a:p>
          <a:p>
            <a:pPr>
              <a:lnSpc>
                <a:spcPct val="90000"/>
              </a:lnSpc>
            </a:pPr>
            <a:r>
              <a:rPr lang="en-US" sz="2800" dirty="0" smtClean="0"/>
              <a:t>Performance Reporting</a:t>
            </a:r>
          </a:p>
          <a:p>
            <a:pPr>
              <a:lnSpc>
                <a:spcPct val="90000"/>
              </a:lnSpc>
            </a:pPr>
            <a:endParaRPr lang="en-US" sz="800" dirty="0" smtClean="0"/>
          </a:p>
          <a:p>
            <a:pPr>
              <a:lnSpc>
                <a:spcPct val="90000"/>
              </a:lnSpc>
            </a:pPr>
            <a:r>
              <a:rPr lang="en-US" sz="2800" dirty="0" smtClean="0"/>
              <a:t>Custom Report Generation</a:t>
            </a:r>
          </a:p>
          <a:p>
            <a:pPr>
              <a:lnSpc>
                <a:spcPct val="90000"/>
              </a:lnSpc>
              <a:buNone/>
            </a:pPr>
            <a:endParaRPr lang="en-US" sz="2800" dirty="0"/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1447800" y="6477000"/>
            <a:ext cx="396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l" eaLnBrk="1" hangingPunct="1"/>
            <a:endParaRPr lang="en-US" sz="1200" b="0" dirty="0">
              <a:latin typeface="Tahoma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518566" cy="685800"/>
          </a:xfrm>
        </p:spPr>
        <p:txBody>
          <a:bodyPr/>
          <a:lstStyle/>
          <a:p>
            <a:r>
              <a:rPr lang="en-US" sz="2400" dirty="0" smtClean="0"/>
              <a:t>Grantee System </a:t>
            </a:r>
            <a:r>
              <a:rPr lang="en-US" sz="2400" dirty="0" smtClean="0"/>
              <a:t>User Roles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306" y="990600"/>
            <a:ext cx="8278483" cy="5322888"/>
          </a:xfrm>
        </p:spPr>
        <p:txBody>
          <a:bodyPr/>
          <a:lstStyle/>
          <a:p>
            <a:endParaRPr lang="en-US" sz="1800" dirty="0" smtClean="0"/>
          </a:p>
          <a:p>
            <a:r>
              <a:rPr lang="en-US" sz="1800" b="1" dirty="0" smtClean="0"/>
              <a:t>Input Roles:</a:t>
            </a:r>
          </a:p>
          <a:p>
            <a:pPr lvl="1"/>
            <a:r>
              <a:rPr lang="en-US" sz="1800" dirty="0" smtClean="0"/>
              <a:t>Program and Financial Input</a:t>
            </a:r>
          </a:p>
          <a:p>
            <a:pPr marL="0" indent="0">
              <a:buNone/>
            </a:pPr>
            <a:endParaRPr lang="en-US" sz="1800" dirty="0" smtClean="0"/>
          </a:p>
          <a:p>
            <a:r>
              <a:rPr lang="en-US" sz="1800" b="1" dirty="0" smtClean="0"/>
              <a:t>Approver Roles:</a:t>
            </a:r>
          </a:p>
          <a:p>
            <a:pPr lvl="1"/>
            <a:r>
              <a:rPr lang="en-US" sz="1800" dirty="0" smtClean="0"/>
              <a:t>ABE Program Coordinator</a:t>
            </a:r>
          </a:p>
          <a:p>
            <a:pPr lvl="1"/>
            <a:r>
              <a:rPr lang="en-US" sz="1800" dirty="0" smtClean="0"/>
              <a:t>District Business Manager</a:t>
            </a:r>
          </a:p>
          <a:p>
            <a:pPr lvl="1"/>
            <a:r>
              <a:rPr lang="en-US" sz="1800" dirty="0" smtClean="0"/>
              <a:t>District Superintendent (Authorizing Authority)</a:t>
            </a:r>
          </a:p>
          <a:p>
            <a:endParaRPr lang="en-US" sz="1800" dirty="0" smtClean="0"/>
          </a:p>
          <a:p>
            <a:r>
              <a:rPr lang="en-US" sz="1800" b="1" dirty="0" smtClean="0"/>
              <a:t>Administrator:</a:t>
            </a:r>
          </a:p>
          <a:p>
            <a:pPr lvl="1"/>
            <a:r>
              <a:rPr lang="en-US" sz="1800" dirty="0" smtClean="0"/>
              <a:t>District System Administrator</a:t>
            </a:r>
          </a:p>
          <a:p>
            <a:endParaRPr lang="en-US" sz="1800" dirty="0" smtClean="0"/>
          </a:p>
          <a:p>
            <a:r>
              <a:rPr lang="en-US" sz="1800" dirty="0" smtClean="0"/>
              <a:t>Individual Users can be assigned one or more roles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600200" y="6629400"/>
            <a:ext cx="3962400" cy="76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81000"/>
            <a:ext cx="8366166" cy="609600"/>
          </a:xfrm>
        </p:spPr>
        <p:txBody>
          <a:bodyPr/>
          <a:lstStyle/>
          <a:p>
            <a:r>
              <a:rPr lang="en-US" dirty="0" smtClean="0"/>
              <a:t>Setting Up System User Accounts</a:t>
            </a:r>
            <a:endParaRPr lang="en-US" dirty="0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143000"/>
            <a:ext cx="7772400" cy="5410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 dirty="0" smtClean="0"/>
              <a:t>Designate District System Administrator</a:t>
            </a:r>
          </a:p>
          <a:p>
            <a:pPr>
              <a:lnSpc>
                <a:spcPct val="80000"/>
              </a:lnSpc>
            </a:pPr>
            <a:endParaRPr lang="en-US" sz="800" dirty="0"/>
          </a:p>
          <a:p>
            <a:pPr>
              <a:lnSpc>
                <a:spcPct val="80000"/>
              </a:lnSpc>
            </a:pPr>
            <a:endParaRPr lang="en-US" sz="1200" dirty="0" smtClean="0"/>
          </a:p>
          <a:p>
            <a:pPr>
              <a:lnSpc>
                <a:spcPct val="80000"/>
              </a:lnSpc>
            </a:pPr>
            <a:r>
              <a:rPr lang="en-US" sz="2400" dirty="0" smtClean="0"/>
              <a:t>System User Accounts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/>
              <a:t> User Name – First Initial &amp; Last Name</a:t>
            </a:r>
          </a:p>
          <a:p>
            <a:pPr lvl="2">
              <a:lnSpc>
                <a:spcPct val="80000"/>
              </a:lnSpc>
            </a:pPr>
            <a:r>
              <a:rPr lang="en-US" sz="2400" dirty="0" smtClean="0"/>
              <a:t>John Smith – JSMITH</a:t>
            </a:r>
          </a:p>
          <a:p>
            <a:pPr lvl="2">
              <a:lnSpc>
                <a:spcPct val="80000"/>
              </a:lnSpc>
            </a:pPr>
            <a:r>
              <a:rPr lang="en-US" sz="2400" dirty="0" smtClean="0"/>
              <a:t>User sets and re-sets own password</a:t>
            </a:r>
          </a:p>
          <a:p>
            <a:pPr lvl="2">
              <a:lnSpc>
                <a:spcPct val="80000"/>
              </a:lnSpc>
            </a:pPr>
            <a:endParaRPr lang="en-US" sz="1200" dirty="0" smtClean="0"/>
          </a:p>
          <a:p>
            <a:pPr lvl="1">
              <a:lnSpc>
                <a:spcPct val="80000"/>
              </a:lnSpc>
            </a:pPr>
            <a:r>
              <a:rPr lang="en-US" sz="2400" dirty="0" smtClean="0"/>
              <a:t> Information Needed</a:t>
            </a:r>
          </a:p>
          <a:p>
            <a:pPr lvl="2">
              <a:lnSpc>
                <a:spcPct val="80000"/>
              </a:lnSpc>
            </a:pPr>
            <a:r>
              <a:rPr lang="en-US" sz="2400" dirty="0" smtClean="0"/>
              <a:t>Name (First &amp; Last)</a:t>
            </a:r>
          </a:p>
          <a:p>
            <a:pPr lvl="2">
              <a:lnSpc>
                <a:spcPct val="80000"/>
              </a:lnSpc>
            </a:pPr>
            <a:r>
              <a:rPr lang="en-US" sz="2400" dirty="0" smtClean="0"/>
              <a:t>Email Address</a:t>
            </a:r>
          </a:p>
          <a:p>
            <a:pPr lvl="2">
              <a:lnSpc>
                <a:spcPct val="80000"/>
              </a:lnSpc>
            </a:pPr>
            <a:r>
              <a:rPr lang="en-US" sz="2400" dirty="0" smtClean="0"/>
              <a:t>Phone Number</a:t>
            </a:r>
          </a:p>
          <a:p>
            <a:pPr lvl="2">
              <a:lnSpc>
                <a:spcPct val="80000"/>
              </a:lnSpc>
            </a:pPr>
            <a:r>
              <a:rPr lang="en-US" sz="2400" dirty="0" smtClean="0"/>
              <a:t>Fax (Optional)</a:t>
            </a:r>
          </a:p>
          <a:p>
            <a:pPr lvl="2">
              <a:lnSpc>
                <a:spcPct val="80000"/>
              </a:lnSpc>
            </a:pPr>
            <a:r>
              <a:rPr lang="en-US" sz="2400" dirty="0" smtClean="0"/>
              <a:t>Role or Roles to be Assigned in System</a:t>
            </a:r>
          </a:p>
          <a:p>
            <a:pPr lvl="2">
              <a:lnSpc>
                <a:spcPct val="80000"/>
              </a:lnSpc>
            </a:pPr>
            <a:endParaRPr lang="en-US" sz="1200" dirty="0"/>
          </a:p>
          <a:p>
            <a:pPr lvl="1">
              <a:lnSpc>
                <a:spcPct val="80000"/>
              </a:lnSpc>
            </a:pPr>
            <a:r>
              <a:rPr lang="en-US" sz="2400" dirty="0" smtClean="0"/>
              <a:t>One User Account per Individual Please </a:t>
            </a:r>
            <a:endParaRPr lang="en-US" sz="2400" dirty="0"/>
          </a:p>
          <a:p>
            <a:pPr lvl="1">
              <a:lnSpc>
                <a:spcPct val="80000"/>
              </a:lnSpc>
            </a:pPr>
            <a:endParaRPr lang="en-US" sz="2800" dirty="0" smtClean="0"/>
          </a:p>
          <a:p>
            <a:pPr lvl="2">
              <a:lnSpc>
                <a:spcPct val="80000"/>
              </a:lnSpc>
            </a:pPr>
            <a:endParaRPr lang="en-US" sz="2800" dirty="0"/>
          </a:p>
          <a:p>
            <a:pPr lvl="1">
              <a:lnSpc>
                <a:spcPct val="80000"/>
              </a:lnSpc>
            </a:pPr>
            <a:endParaRPr lang="en-US" sz="2800" dirty="0"/>
          </a:p>
          <a:p>
            <a:pPr lvl="2">
              <a:lnSpc>
                <a:spcPct val="80000"/>
              </a:lnSpc>
            </a:pPr>
            <a:endParaRPr lang="en-US" sz="2800" dirty="0" smtClean="0"/>
          </a:p>
          <a:p>
            <a:pPr lvl="1">
              <a:lnSpc>
                <a:spcPct val="80000"/>
              </a:lnSpc>
            </a:pPr>
            <a:endParaRPr lang="en-US" sz="2800" dirty="0" smtClean="0"/>
          </a:p>
          <a:p>
            <a:pPr>
              <a:lnSpc>
                <a:spcPct val="80000"/>
              </a:lnSpc>
            </a:pPr>
            <a:endParaRPr lang="en-US" sz="8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>
          <a:xfrm>
            <a:off x="312718" y="381000"/>
            <a:ext cx="8518566" cy="457200"/>
          </a:xfrm>
        </p:spPr>
        <p:txBody>
          <a:bodyPr/>
          <a:lstStyle/>
          <a:p>
            <a:r>
              <a:rPr lang="en-US" sz="2400" dirty="0"/>
              <a:t>Workflow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914400"/>
            <a:ext cx="7772400" cy="5410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Ordered set of steps by which a funding application is submitted and approved </a:t>
            </a:r>
          </a:p>
          <a:p>
            <a:pPr>
              <a:lnSpc>
                <a:spcPct val="90000"/>
              </a:lnSpc>
            </a:pPr>
            <a:endParaRPr lang="en-US" sz="800" dirty="0" smtClean="0"/>
          </a:p>
          <a:p>
            <a:pPr>
              <a:lnSpc>
                <a:spcPct val="90000"/>
              </a:lnSpc>
            </a:pPr>
            <a:r>
              <a:rPr lang="en-US" sz="2800" dirty="0" smtClean="0"/>
              <a:t>Workflow Steps:</a:t>
            </a:r>
            <a:endParaRPr lang="en-US" sz="2800" dirty="0"/>
          </a:p>
          <a:p>
            <a:pPr lvl="1">
              <a:lnSpc>
                <a:spcPct val="90000"/>
              </a:lnSpc>
            </a:pPr>
            <a:r>
              <a:rPr lang="en-US" sz="2400" dirty="0" smtClean="0"/>
              <a:t> Draft </a:t>
            </a:r>
            <a:r>
              <a:rPr lang="en-US" sz="2400" dirty="0" smtClean="0"/>
              <a:t>Not Started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 Draft </a:t>
            </a:r>
            <a:r>
              <a:rPr lang="en-US" sz="2400" dirty="0" smtClean="0"/>
              <a:t>Started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 Draft </a:t>
            </a:r>
            <a:r>
              <a:rPr lang="en-US" sz="2400" dirty="0" smtClean="0"/>
              <a:t>Completed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 ABE </a:t>
            </a:r>
            <a:r>
              <a:rPr lang="en-US" sz="2400" dirty="0" smtClean="0"/>
              <a:t>Coordinator Approval</a:t>
            </a:r>
            <a:endParaRPr lang="en-US" sz="2400" dirty="0"/>
          </a:p>
          <a:p>
            <a:pPr lvl="1">
              <a:lnSpc>
                <a:spcPct val="90000"/>
              </a:lnSpc>
            </a:pPr>
            <a:r>
              <a:rPr lang="en-US" sz="2400" dirty="0" smtClean="0"/>
              <a:t> Business </a:t>
            </a:r>
            <a:r>
              <a:rPr lang="en-US" sz="2400" dirty="0" smtClean="0"/>
              <a:t>Manager Approval</a:t>
            </a:r>
            <a:endParaRPr lang="en-US" sz="2400" dirty="0"/>
          </a:p>
          <a:p>
            <a:pPr lvl="1">
              <a:lnSpc>
                <a:spcPct val="90000"/>
              </a:lnSpc>
            </a:pPr>
            <a:r>
              <a:rPr lang="en-US" sz="2400" dirty="0" smtClean="0"/>
              <a:t> Authorized </a:t>
            </a:r>
            <a:r>
              <a:rPr lang="en-US" sz="2400" dirty="0" smtClean="0"/>
              <a:t>Representative Approval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 RIDE </a:t>
            </a:r>
            <a:r>
              <a:rPr lang="en-US" sz="2400" dirty="0" smtClean="0"/>
              <a:t>Program Officer Approval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 RIDE </a:t>
            </a:r>
            <a:r>
              <a:rPr lang="en-US" sz="2400" dirty="0" smtClean="0"/>
              <a:t>Fiscal Officer Approval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 RIDE </a:t>
            </a:r>
            <a:r>
              <a:rPr lang="en-US" sz="2400" dirty="0" smtClean="0"/>
              <a:t>Final </a:t>
            </a:r>
            <a:r>
              <a:rPr lang="en-US" sz="2400" dirty="0" smtClean="0"/>
              <a:t>Approval</a:t>
            </a:r>
            <a:endParaRPr lang="en-US" sz="24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00">
        <p14:warp dir="i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312718" y="304800"/>
            <a:ext cx="8518566" cy="762000"/>
          </a:xfrm>
        </p:spPr>
        <p:txBody>
          <a:bodyPr/>
          <a:lstStyle/>
          <a:p>
            <a:r>
              <a:rPr lang="en-US" sz="2000" dirty="0"/>
              <a:t>Document Library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4267200"/>
          </a:xfrm>
        </p:spPr>
        <p:txBody>
          <a:bodyPr/>
          <a:lstStyle/>
          <a:p>
            <a:r>
              <a:rPr lang="en-US" sz="2800" dirty="0" smtClean="0"/>
              <a:t>Two Areas (1) Agency/RIDE &amp; (2) Grantee</a:t>
            </a:r>
          </a:p>
          <a:p>
            <a:endParaRPr lang="en-US" sz="800" dirty="0"/>
          </a:p>
          <a:p>
            <a:r>
              <a:rPr lang="en-US" sz="2800" dirty="0" smtClean="0"/>
              <a:t>(1) Repository </a:t>
            </a:r>
            <a:r>
              <a:rPr lang="en-US" sz="2800" dirty="0"/>
              <a:t>for additional information </a:t>
            </a:r>
          </a:p>
          <a:p>
            <a:pPr lvl="1"/>
            <a:r>
              <a:rPr lang="en-US" sz="2400" dirty="0"/>
              <a:t>Guidance </a:t>
            </a:r>
            <a:r>
              <a:rPr lang="en-US" sz="2400" dirty="0" smtClean="0"/>
              <a:t>Documents</a:t>
            </a:r>
            <a:endParaRPr lang="en-US" sz="2400" dirty="0"/>
          </a:p>
          <a:p>
            <a:pPr lvl="1"/>
            <a:r>
              <a:rPr lang="en-US" sz="2400" dirty="0"/>
              <a:t>Supplemental Forms</a:t>
            </a:r>
          </a:p>
          <a:p>
            <a:pPr lvl="1"/>
            <a:r>
              <a:rPr lang="en-US" sz="2400" dirty="0"/>
              <a:t>Links to web-based </a:t>
            </a:r>
            <a:r>
              <a:rPr lang="en-US" sz="2400" dirty="0" smtClean="0"/>
              <a:t>resources</a:t>
            </a:r>
          </a:p>
          <a:p>
            <a:pPr lvl="1">
              <a:buNone/>
            </a:pPr>
            <a:endParaRPr lang="en-US" sz="2000" dirty="0"/>
          </a:p>
          <a:p>
            <a:r>
              <a:rPr lang="en-US" sz="2800" dirty="0" smtClean="0"/>
              <a:t>(2) Allows </a:t>
            </a:r>
            <a:r>
              <a:rPr lang="en-US" sz="2800" dirty="0"/>
              <a:t>Districts to upload documents </a:t>
            </a:r>
            <a:r>
              <a:rPr lang="en-US" sz="2800" dirty="0" smtClean="0"/>
              <a:t>outside of application but within AcceleGrants</a:t>
            </a:r>
            <a:endParaRPr lang="en-US" sz="2800" dirty="0"/>
          </a:p>
          <a:p>
            <a:pPr lvl="1"/>
            <a:r>
              <a:rPr lang="en-US" sz="2400" dirty="0" smtClean="0"/>
              <a:t>ABE </a:t>
            </a:r>
            <a:r>
              <a:rPr lang="en-US" sz="2400" dirty="0" smtClean="0"/>
              <a:t>Quarterly Program Reports</a:t>
            </a:r>
            <a:endParaRPr lang="en-US" sz="2400" dirty="0"/>
          </a:p>
          <a:p>
            <a:pPr lvl="1"/>
            <a:endParaRPr lang="en-US" sz="2400" dirty="0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434340" y="762000"/>
            <a:ext cx="8275320" cy="5562600"/>
          </a:xfrm>
        </p:spPr>
        <p:txBody>
          <a:bodyPr/>
          <a:lstStyle/>
          <a:p>
            <a:r>
              <a:rPr lang="en-US" sz="2000" dirty="0" smtClean="0"/>
              <a:t>Grantees </a:t>
            </a:r>
            <a:r>
              <a:rPr lang="en-US" sz="2000" dirty="0" smtClean="0"/>
              <a:t>may </a:t>
            </a:r>
            <a:r>
              <a:rPr lang="en-US" sz="2000" dirty="0" smtClean="0"/>
              <a:t>receive Adult Education funding from </a:t>
            </a:r>
            <a:r>
              <a:rPr lang="en-US" sz="2000" dirty="0" smtClean="0"/>
              <a:t>one or more </a:t>
            </a:r>
            <a:r>
              <a:rPr lang="en-US" sz="2000" dirty="0" smtClean="0"/>
              <a:t>funding sources:</a:t>
            </a:r>
            <a:endParaRPr lang="en-US" sz="2000" dirty="0" smtClean="0"/>
          </a:p>
          <a:p>
            <a:endParaRPr lang="en-US" sz="800" dirty="0" smtClean="0"/>
          </a:p>
          <a:p>
            <a:pPr lvl="1"/>
            <a:r>
              <a:rPr lang="en-US" sz="2000" dirty="0" smtClean="0"/>
              <a:t>WIOA-ABE</a:t>
            </a:r>
          </a:p>
          <a:p>
            <a:pPr lvl="1"/>
            <a:r>
              <a:rPr lang="en-US" sz="2000" dirty="0" smtClean="0"/>
              <a:t>EL Civics</a:t>
            </a:r>
          </a:p>
          <a:p>
            <a:pPr lvl="1"/>
            <a:r>
              <a:rPr lang="en-US" sz="2000" dirty="0" smtClean="0"/>
              <a:t>JDF</a:t>
            </a:r>
          </a:p>
          <a:p>
            <a:pPr lvl="1"/>
            <a:r>
              <a:rPr lang="en-US" sz="2000" dirty="0" smtClean="0"/>
              <a:t>General Revenue</a:t>
            </a:r>
          </a:p>
          <a:p>
            <a:pPr lvl="1"/>
            <a:endParaRPr lang="en-US" sz="800" dirty="0" smtClean="0"/>
          </a:p>
          <a:p>
            <a:r>
              <a:rPr lang="en-US" sz="2000" dirty="0"/>
              <a:t>WIOA-ABE, EL Civics, JDF, </a:t>
            </a:r>
            <a:r>
              <a:rPr lang="en-US" sz="2000" dirty="0" smtClean="0"/>
              <a:t>and General </a:t>
            </a:r>
            <a:r>
              <a:rPr lang="en-US" sz="2000" dirty="0"/>
              <a:t>Revenue will only require the completion of </a:t>
            </a:r>
            <a:r>
              <a:rPr lang="en-US" sz="2000" dirty="0" smtClean="0"/>
              <a:t>each funded budget </a:t>
            </a:r>
            <a:r>
              <a:rPr lang="en-US" sz="2000" dirty="0"/>
              <a:t>section.</a:t>
            </a:r>
          </a:p>
          <a:p>
            <a:pPr marL="0" indent="0">
              <a:buNone/>
            </a:pPr>
            <a:r>
              <a:rPr lang="en-US" sz="1600" dirty="0"/>
              <a:t>  </a:t>
            </a:r>
            <a:endParaRPr lang="en-US" sz="2000" dirty="0" smtClean="0"/>
          </a:p>
          <a:p>
            <a:r>
              <a:rPr lang="en-US" sz="2000" dirty="0" smtClean="0"/>
              <a:t>Most of the Application </a:t>
            </a:r>
            <a:r>
              <a:rPr lang="en-US" sz="2000" dirty="0" smtClean="0"/>
              <a:t>found in Local Match </a:t>
            </a:r>
            <a:r>
              <a:rPr lang="en-US" sz="2000" dirty="0" smtClean="0"/>
              <a:t>Section</a:t>
            </a:r>
            <a:endParaRPr lang="en-US" sz="2000" dirty="0" smtClean="0"/>
          </a:p>
          <a:p>
            <a:pPr lvl="1"/>
            <a:r>
              <a:rPr lang="en-US" sz="2000" dirty="0" smtClean="0"/>
              <a:t>Match Budget</a:t>
            </a:r>
          </a:p>
          <a:p>
            <a:pPr lvl="1"/>
            <a:r>
              <a:rPr lang="en-US" sz="2000" dirty="0" smtClean="0"/>
              <a:t>Basic Program Information Guide</a:t>
            </a:r>
          </a:p>
          <a:p>
            <a:pPr lvl="1"/>
            <a:r>
              <a:rPr lang="en-US" sz="2000" dirty="0" smtClean="0"/>
              <a:t>Important Documents</a:t>
            </a:r>
          </a:p>
          <a:p>
            <a:pPr lvl="1"/>
            <a:r>
              <a:rPr lang="en-US" sz="2000" dirty="0" smtClean="0"/>
              <a:t>Review Details</a:t>
            </a:r>
            <a:endParaRPr lang="en-US" sz="2000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2718" y="228600"/>
            <a:ext cx="8518566" cy="533400"/>
          </a:xfrm>
        </p:spPr>
        <p:txBody>
          <a:bodyPr/>
          <a:lstStyle/>
          <a:p>
            <a:r>
              <a:rPr lang="en-US" dirty="0" smtClean="0"/>
              <a:t>ABE Application 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PRESENTATIONDONOTDELETE" val="&lt;?xml version=&quot;1.0&quot; encoding=&quot;UTF-16&quot; standalone=&quot;yes&quot;?&gt;&#10;&lt;root reqver=&quot;21047&quot;&gt;&lt;version val=&quot;22249&quot;/&gt;&lt;CPresentation id=&quot;1&quot;&gt;&lt;m_precDefaultNumber&gt;&lt;m_chMinusSymbol&gt;-&lt;/m_chMinusSymbol&gt;&lt;m_chDecimalSymbol17909&gt;.&lt;/m_chDecimalSymbol17909&gt;&lt;m_nGroupingDigits17909 val=&quot;3&quot;/&gt;&lt;m_chGroupingSymbol17909&gt;,&lt;/m_chGroupingSymbol17909&gt;&lt;/m_precDefaultNumber&gt;&lt;m_precDefaultPercent&gt;&lt;m_chMinusSymbol&gt;-&lt;/m_chMinusSymbol&gt;&lt;m_nDecimalDigits17909 val=&quot;0&quot;/&gt;&lt;m_chDecimalSymbol17909&gt;.&lt;/m_chDecimalSymbol17909&gt;&lt;m_nGroupingDigits17909 val=&quot;3&quot;/&gt;&lt;m_chGroupingSymbol17909&gt;,&lt;/m_chGroupingSymbol17909&gt;&lt;m_strSuffix17909&gt;%&lt;/m_strSuffix17909&gt;&lt;/m_precDefaultPercent&gt;&lt;m_precDefaultDate&gt;&lt;m_strFormatTime&gt;%#m/%#d/%Y&lt;/m_strFormatTime&gt;&lt;/m_precDefaultDate&gt;&lt;m_precDefaultYear/&gt;&lt;m_precDefaultQuarter/&gt;&lt;m_precDefaultMonth/&gt;&lt;m_precDefaultWeek/&gt;&lt;m_precDefaultDay/&gt;&lt;m_mruColor&gt;&lt;m_vecMRU length=&quot;0&quot;/&gt;&lt;/m_mruColor&gt;&lt;m_eweekdayFirstOfWeek val=&quot;1&quot;/&gt;&lt;m_eweekdayFirstOfWorkweek val=&quot;2&quot;/&gt;&lt;m_eweekdayFirstOfWeekend val=&quot;7&quot;/&gt;&lt;/CPresentation&gt;&lt;/root&gt;"/>
  <p:tag name="THINKCELLUNDODONOTDELETE" val="0"/>
</p:tagLst>
</file>

<file path=ppt/theme/theme1.xml><?xml version="1.0" encoding="utf-8"?>
<a:theme xmlns:a="http://schemas.openxmlformats.org/drawingml/2006/main" name="PPTShell-2013 (6)">
  <a:themeElements>
    <a:clrScheme name="Custom 2">
      <a:dk1>
        <a:srgbClr val="000000"/>
      </a:dk1>
      <a:lt1>
        <a:srgbClr val="FFFFFF"/>
      </a:lt1>
      <a:dk2>
        <a:srgbClr val="595959"/>
      </a:dk2>
      <a:lt2>
        <a:srgbClr val="BFBFBF"/>
      </a:lt2>
      <a:accent1>
        <a:srgbClr val="2788BC"/>
      </a:accent1>
      <a:accent2>
        <a:srgbClr val="74B7CE"/>
      </a:accent2>
      <a:accent3>
        <a:srgbClr val="FFCC00"/>
      </a:accent3>
      <a:accent4>
        <a:srgbClr val="FF9900"/>
      </a:accent4>
      <a:accent5>
        <a:srgbClr val="008000"/>
      </a:accent5>
      <a:accent6>
        <a:srgbClr val="99CC00"/>
      </a:accent6>
      <a:hlink>
        <a:srgbClr val="2788BC"/>
      </a:hlink>
      <a:folHlink>
        <a:srgbClr val="024873"/>
      </a:folHlink>
    </a:clrScheme>
    <a:fontScheme name="TNTP FY 2013">
      <a:majorFont>
        <a:latin typeface="Segoe UI"/>
        <a:ea typeface=""/>
        <a:cs typeface="Arial"/>
      </a:majorFont>
      <a:minorFont>
        <a:latin typeface="Segoe UI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19050" algn="ctr">
          <a:solidFill>
            <a:schemeClr val="accent1"/>
          </a:solidFill>
          <a:round/>
          <a:headEnd/>
          <a:tailEnd type="triangle" w="med" len="med"/>
        </a:ln>
      </a:spPr>
      <a:bodyPr wrap="none"/>
      <a:lstStyle>
        <a:defPPr>
          <a:defRPr>
            <a:latin typeface="Book Antiqua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Book Antiqua" pitchFamily="18" charset="0"/>
          </a:defRPr>
        </a:defPPr>
      </a:lstStyle>
    </a:lnDef>
  </a:objectDefaults>
  <a:extraClrSchemeLst>
    <a:extraClrScheme>
      <a:clrScheme name="Profile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e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35349B82AF8E74B8AF6B90480EF53F1" ma:contentTypeVersion="0" ma:contentTypeDescription="Create a new document." ma:contentTypeScope="" ma:versionID="735475e2a71d1da86e4f0976f6ce75bf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EE34D20-19C8-489A-80CA-CA4943E4D10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D92F4D6-B581-4501-B4E3-3F4FFC0B501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7F3A14E0-BF95-44C3-8AA5-74E8A92E766F}">
  <ds:schemaRefs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purl.org/dc/terms/"/>
    <ds:schemaRef ds:uri="http://purl.org/dc/dcmitype/"/>
    <ds:schemaRef ds:uri="http://schemas.openxmlformats.org/package/2006/metadata/core-properties"/>
    <ds:schemaRef ds:uri="http://www.w3.org/XML/1998/namespace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PPTShell-2013 (6)</Template>
  <TotalTime>11415</TotalTime>
  <Words>1022</Words>
  <Application>Microsoft Office PowerPoint</Application>
  <PresentationFormat>On-screen Show (4:3)</PresentationFormat>
  <Paragraphs>254</Paragraphs>
  <Slides>18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PPTShell-2013 (6)</vt:lpstr>
      <vt:lpstr>     Overview of AcceleGrants/ABE Application Process  Rhode Island Department of Elementary and Secondary Education  May 13, 2016 </vt:lpstr>
      <vt:lpstr>What is AcceleGrants?</vt:lpstr>
      <vt:lpstr>Benefits of an eGrant Process</vt:lpstr>
      <vt:lpstr>AcceleGrants Major Features</vt:lpstr>
      <vt:lpstr>Grantee System User Roles</vt:lpstr>
      <vt:lpstr>Setting Up System User Accounts</vt:lpstr>
      <vt:lpstr>Workflow</vt:lpstr>
      <vt:lpstr>Document Library</vt:lpstr>
      <vt:lpstr>ABE Application </vt:lpstr>
      <vt:lpstr>FY 2017 Adult Education Application Timeline</vt:lpstr>
      <vt:lpstr>FY 2017 Adult Education Application Timeline Continued</vt:lpstr>
      <vt:lpstr>FY 2017 Adult Education Application Timeline Continued</vt:lpstr>
      <vt:lpstr>FY 2017 Adult Education Application Timeline Continued</vt:lpstr>
      <vt:lpstr>Budget Details Screen Shot</vt:lpstr>
      <vt:lpstr>Building an Approvable Budget</vt:lpstr>
      <vt:lpstr>Building an Approvable Budget</vt:lpstr>
      <vt:lpstr>Helpful Hints</vt:lpstr>
      <vt:lpstr>Need Assistance?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RIDE 2012-13 End-of-Year Report</dc:title>
  <dc:creator>Caitlin Deschenes-Desmond</dc:creator>
  <cp:lastModifiedBy>David Luther</cp:lastModifiedBy>
  <cp:revision>241</cp:revision>
  <cp:lastPrinted>2016-05-12T17:03:28Z</cp:lastPrinted>
  <dcterms:created xsi:type="dcterms:W3CDTF">2013-09-28T03:39:01Z</dcterms:created>
  <dcterms:modified xsi:type="dcterms:W3CDTF">2016-05-12T20:25:31Z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0x010100935349B82AF8E74B8AF6B90480EF53F1</vt:lpwstr>
  </property>
</Properties>
</file>