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282" r:id="rId12"/>
    <p:sldId id="268" r:id="rId13"/>
    <p:sldId id="269" r:id="rId14"/>
    <p:sldId id="270" r:id="rId15"/>
    <p:sldId id="271" r:id="rId16"/>
    <p:sldId id="281" r:id="rId17"/>
    <p:sldId id="274" r:id="rId18"/>
    <p:sldId id="275" r:id="rId19"/>
    <p:sldId id="276" r:id="rId20"/>
    <p:sldId id="277" r:id="rId21"/>
    <p:sldId id="278" r:id="rId22"/>
    <p:sldId id="279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898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28812-682C-4DF0-90CB-E49CEF672E5C}" type="datetimeFigureOut">
              <a:rPr lang="en-US" smtClean="0"/>
              <a:t>7/3/2018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26071-4C8F-42CE-ABA4-F7C5749B0DC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621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28812-682C-4DF0-90CB-E49CEF672E5C}" type="datetimeFigureOut">
              <a:rPr lang="en-US" smtClean="0"/>
              <a:t>7/3/2018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26071-4C8F-42CE-ABA4-F7C5749B0DC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68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28812-682C-4DF0-90CB-E49CEF672E5C}" type="datetimeFigureOut">
              <a:rPr lang="en-US" smtClean="0"/>
              <a:t>7/3/2018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26071-4C8F-42CE-ABA4-F7C5749B0DC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230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28812-682C-4DF0-90CB-E49CEF672E5C}" type="datetimeFigureOut">
              <a:rPr lang="en-US" smtClean="0"/>
              <a:t>7/3/2018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26071-4C8F-42CE-ABA4-F7C5749B0DC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2095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28812-682C-4DF0-90CB-E49CEF672E5C}" type="datetimeFigureOut">
              <a:rPr lang="en-US" smtClean="0"/>
              <a:t>7/3/2018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26071-4C8F-42CE-ABA4-F7C5749B0DC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2533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28812-682C-4DF0-90CB-E49CEF672E5C}" type="datetimeFigureOut">
              <a:rPr lang="en-US" smtClean="0"/>
              <a:t>7/3/2018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26071-4C8F-42CE-ABA4-F7C5749B0DC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883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28812-682C-4DF0-90CB-E49CEF672E5C}" type="datetimeFigureOut">
              <a:rPr lang="en-US" smtClean="0"/>
              <a:t>7/3/2018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26071-4C8F-42CE-ABA4-F7C5749B0DC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0159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28812-682C-4DF0-90CB-E49CEF672E5C}" type="datetimeFigureOut">
              <a:rPr lang="en-US" smtClean="0"/>
              <a:t>7/3/2018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26071-4C8F-42CE-ABA4-F7C5749B0DC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1304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28812-682C-4DF0-90CB-E49CEF672E5C}" type="datetimeFigureOut">
              <a:rPr lang="en-US" smtClean="0"/>
              <a:t>7/3/2018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26071-4C8F-42CE-ABA4-F7C5749B0DC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2433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28812-682C-4DF0-90CB-E49CEF672E5C}" type="datetimeFigureOut">
              <a:rPr lang="en-US" smtClean="0"/>
              <a:t>7/3/2018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26071-4C8F-42CE-ABA4-F7C5749B0DC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140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28812-682C-4DF0-90CB-E49CEF672E5C}" type="datetimeFigureOut">
              <a:rPr lang="en-US" smtClean="0"/>
              <a:t>7/3/2018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26071-4C8F-42CE-ABA4-F7C5749B0DC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075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228812-682C-4DF0-90CB-E49CEF672E5C}" type="datetimeFigureOut">
              <a:rPr lang="en-US" smtClean="0"/>
              <a:t>7/3/2018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A26071-4C8F-42CE-ABA4-F7C5749B0DC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1549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Administrative </a:t>
            </a:r>
            <a:r>
              <a:rPr lang="en-US" b="1" dirty="0"/>
              <a:t>and Indirect Costs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 smtClean="0"/>
              <a:t>What’s </a:t>
            </a:r>
            <a:r>
              <a:rPr lang="en-US" dirty="0"/>
              <a:t>the difference? </a:t>
            </a:r>
          </a:p>
        </p:txBody>
      </p:sp>
    </p:spTree>
    <p:extLst>
      <p:ext uri="{BB962C8B-B14F-4D97-AF65-F5344CB8AC3E}">
        <p14:creationId xmlns:p14="http://schemas.microsoft.com/office/powerpoint/2010/main" val="725659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Administrative </a:t>
            </a:r>
            <a:r>
              <a:rPr lang="en-US" b="1" dirty="0"/>
              <a:t>or Program?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Oversight and monitoring </a:t>
            </a:r>
          </a:p>
          <a:p>
            <a:r>
              <a:rPr lang="en-US" dirty="0" smtClean="0"/>
              <a:t>Goods </a:t>
            </a:r>
            <a:r>
              <a:rPr lang="en-US" dirty="0"/>
              <a:t>and Services </a:t>
            </a:r>
          </a:p>
          <a:p>
            <a:r>
              <a:rPr lang="en-US" dirty="0" smtClean="0"/>
              <a:t>Travel </a:t>
            </a:r>
            <a:endParaRPr lang="en-US" dirty="0"/>
          </a:p>
          <a:p>
            <a:r>
              <a:rPr lang="en-US" dirty="0" smtClean="0"/>
              <a:t>Information </a:t>
            </a:r>
            <a:r>
              <a:rPr lang="en-US" dirty="0"/>
              <a:t>Systems </a:t>
            </a:r>
          </a:p>
          <a:p>
            <a:pPr marL="0" indent="0">
              <a:buNone/>
            </a:pPr>
            <a:r>
              <a:rPr lang="en-US" i="1" dirty="0" smtClean="0"/>
              <a:t>*It </a:t>
            </a:r>
            <a:r>
              <a:rPr lang="en-US" i="1" dirty="0"/>
              <a:t>depends on the nature of function or activity </a:t>
            </a:r>
            <a:endParaRPr lang="en-US" i="1" dirty="0" smtClean="0"/>
          </a:p>
          <a:p>
            <a:pPr marL="0" indent="0">
              <a:buNone/>
            </a:pPr>
            <a:r>
              <a:rPr lang="en-US" dirty="0" smtClean="0"/>
              <a:t>*</a:t>
            </a:r>
            <a:r>
              <a:rPr lang="en-US" b="1" i="1" dirty="0" smtClean="0"/>
              <a:t>It </a:t>
            </a:r>
            <a:r>
              <a:rPr lang="en-US" b="1" i="1" dirty="0"/>
              <a:t>is the Job Function NOT the Job Title That Dictates Cost Classification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4934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47165" y="838200"/>
            <a:ext cx="74676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b="1" u="sng" dirty="0" smtClean="0"/>
              <a:t>Administrative Costs</a:t>
            </a:r>
            <a:r>
              <a:rPr lang="en-US" sz="2800" dirty="0" smtClean="0"/>
              <a:t> </a:t>
            </a:r>
          </a:p>
          <a:p>
            <a:pPr lvl="0"/>
            <a:endParaRPr lang="en-US" sz="2800" dirty="0" smtClean="0"/>
          </a:p>
          <a:p>
            <a:pPr lvl="0"/>
            <a:r>
              <a:rPr lang="en-US" sz="2800" dirty="0" smtClean="0"/>
              <a:t>The maximum is 5% of the total amount of administrative costs that is allowable, however a waiver may be issued by the RI Department of Education for amounts up to 10%. </a:t>
            </a:r>
            <a:r>
              <a:rPr lang="en-US" sz="2800" b="1" dirty="0" smtClean="0"/>
              <a:t>A copy of the administrative costs waiver must be attached to each grant submission.  </a:t>
            </a:r>
          </a:p>
          <a:p>
            <a:pPr lvl="0"/>
            <a:endParaRPr lang="en-US" sz="2800" b="1" dirty="0"/>
          </a:p>
          <a:p>
            <a:pPr lvl="0"/>
            <a:r>
              <a:rPr lang="en-US" sz="2800" dirty="0" smtClean="0"/>
              <a:t>All administrative costs proposed must be described in the administrative costs description.  (State colleges are restricted to 8%).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992724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54624" y="2438400"/>
            <a:ext cx="4572000" cy="104644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  <a:p>
            <a:pPr algn="ctr"/>
            <a:r>
              <a:rPr lang="en-US" sz="4400" b="1" dirty="0"/>
              <a:t>Indirect Costs 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9525204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Direct Cost or Indirect Cost?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Direct </a:t>
            </a:r>
            <a:r>
              <a:rPr lang="en-US" dirty="0"/>
              <a:t>Costs </a:t>
            </a:r>
          </a:p>
          <a:p>
            <a:r>
              <a:rPr lang="en-US" dirty="0"/>
              <a:t>–Cost identified with a specific grant </a:t>
            </a: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Indirect </a:t>
            </a:r>
            <a:r>
              <a:rPr lang="en-US" dirty="0"/>
              <a:t>Costs </a:t>
            </a:r>
          </a:p>
          <a:p>
            <a:r>
              <a:rPr lang="en-US" dirty="0"/>
              <a:t>–Cost shared among multiple programs </a:t>
            </a:r>
          </a:p>
          <a:p>
            <a:r>
              <a:rPr lang="en-US" dirty="0"/>
              <a:t>–Cost shared among multiple categories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Direct </a:t>
            </a:r>
            <a:r>
              <a:rPr lang="en-US" dirty="0"/>
              <a:t>and Indirect Costs Can Be Either Administrative or Program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0563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sz="3100" b="1" dirty="0"/>
              <a:t>What are indirect costs? (It’s easier if we identify direct costs first.) Direct </a:t>
            </a:r>
            <a:r>
              <a:rPr lang="en-US" b="1" dirty="0"/>
              <a:t>costs…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Those </a:t>
            </a:r>
            <a:r>
              <a:rPr lang="en-US" dirty="0"/>
              <a:t>costs that can be readily identified with a particular cost objective. Examples: (program specific) </a:t>
            </a:r>
          </a:p>
          <a:p>
            <a:r>
              <a:rPr lang="en-US" dirty="0"/>
              <a:t>–Salaries </a:t>
            </a:r>
            <a:r>
              <a:rPr lang="en-US" dirty="0" smtClean="0"/>
              <a:t>–program </a:t>
            </a:r>
            <a:r>
              <a:rPr lang="en-US" dirty="0"/>
              <a:t>staff </a:t>
            </a:r>
          </a:p>
          <a:p>
            <a:r>
              <a:rPr lang="en-US" dirty="0"/>
              <a:t>–Space – sq. ft. occupied by direct staff </a:t>
            </a:r>
          </a:p>
          <a:p>
            <a:r>
              <a:rPr lang="en-US" dirty="0"/>
              <a:t>–Supplies – used by direct staff </a:t>
            </a:r>
          </a:p>
          <a:p>
            <a:r>
              <a:rPr lang="en-US" dirty="0"/>
              <a:t>–Communications – used by direct staff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1292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What </a:t>
            </a:r>
            <a:r>
              <a:rPr lang="en-US" b="1" dirty="0"/>
              <a:t>are indirect costs?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Those </a:t>
            </a:r>
            <a:r>
              <a:rPr lang="en-US" dirty="0"/>
              <a:t>costs which are not readily identifiable with a particular cost objective.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Examples</a:t>
            </a:r>
            <a:r>
              <a:rPr lang="en-US" dirty="0"/>
              <a:t>: </a:t>
            </a:r>
          </a:p>
          <a:p>
            <a:r>
              <a:rPr lang="en-US" dirty="0"/>
              <a:t>–Salaries – Executive Director, Accountant, etc. </a:t>
            </a:r>
          </a:p>
          <a:p>
            <a:r>
              <a:rPr lang="en-US" dirty="0"/>
              <a:t>–Space – sq. ft. occupied by indirect staff </a:t>
            </a:r>
          </a:p>
          <a:p>
            <a:r>
              <a:rPr lang="en-US" dirty="0"/>
              <a:t>–Supplies – used by indirect staff </a:t>
            </a:r>
          </a:p>
          <a:p>
            <a:r>
              <a:rPr lang="en-US" dirty="0"/>
              <a:t>–Communications – used by indirect staff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8895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5800" y="1295400"/>
            <a:ext cx="784860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US" b="1" u="sng" dirty="0" smtClean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A copy of the signed rate approval, (a fully executed, negotiated agreement), must be attached to the grant application if indirect costs are included in the budget.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Cities and towns must have an approved indirect rate from the Rhode Island Department of Education (RIDE).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800" dirty="0" smtClean="0"/>
          </a:p>
          <a:p>
            <a:endParaRPr lang="en-US" sz="2800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Requirements to Charge Indirect Costs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4935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/>
              <a:t>What’s </a:t>
            </a:r>
            <a:r>
              <a:rPr lang="en-US" sz="3600" b="1" dirty="0"/>
              <a:t>an indirect cost rate agreement?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Agreement </a:t>
            </a:r>
            <a:r>
              <a:rPr lang="en-US" dirty="0"/>
              <a:t>between a recipient and </a:t>
            </a:r>
            <a:r>
              <a:rPr lang="en-US" dirty="0" smtClean="0"/>
              <a:t>their cognizant federal </a:t>
            </a:r>
            <a:r>
              <a:rPr lang="en-US" dirty="0"/>
              <a:t>agency that specifies the treatment of indirect costs. </a:t>
            </a:r>
          </a:p>
          <a:p>
            <a:r>
              <a:rPr lang="en-US" dirty="0" smtClean="0"/>
              <a:t>Ratio </a:t>
            </a:r>
            <a:r>
              <a:rPr lang="en-US" dirty="0"/>
              <a:t>between the total indirect expenses and some direct cost base. </a:t>
            </a:r>
          </a:p>
          <a:p>
            <a:r>
              <a:rPr lang="en-US" dirty="0" smtClean="0"/>
              <a:t>Based </a:t>
            </a:r>
            <a:r>
              <a:rPr lang="en-US" dirty="0"/>
              <a:t>on indirect cost proposal and supporting documentation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5977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Applying </a:t>
            </a:r>
            <a:r>
              <a:rPr lang="en-US" sz="3200" b="1" dirty="0"/>
              <a:t>for an Indirect Cost Rate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Must </a:t>
            </a:r>
            <a:r>
              <a:rPr lang="en-US" dirty="0"/>
              <a:t>seek approval within 90 days of grant approval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Where</a:t>
            </a:r>
            <a:r>
              <a:rPr lang="en-US" dirty="0"/>
              <a:t>? </a:t>
            </a:r>
          </a:p>
          <a:p>
            <a:r>
              <a:rPr lang="en-US" dirty="0" smtClean="0"/>
              <a:t>Cognizant </a:t>
            </a:r>
            <a:r>
              <a:rPr lang="en-US" dirty="0"/>
              <a:t>Agency (determined based on Fed. Agency providing largest amount of direct Fed. Funds for non-profits; gov’t orgs assigned by OMB)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07651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/>
              <a:t>Administrative</a:t>
            </a:r>
            <a:r>
              <a:rPr lang="en-US" sz="3600" b="1" dirty="0"/>
              <a:t>, Program, Direct and Indirect Costs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Complex </a:t>
            </a:r>
            <a:r>
              <a:rPr lang="en-US" dirty="0"/>
              <a:t>and inter-connected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–Not all direct costs are program </a:t>
            </a:r>
          </a:p>
          <a:p>
            <a:r>
              <a:rPr lang="en-US" dirty="0"/>
              <a:t>–Not all administrative costs are indirect </a:t>
            </a:r>
          </a:p>
          <a:p>
            <a:r>
              <a:rPr lang="en-US" dirty="0"/>
              <a:t>–Not all indirect costs are administrative 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090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Define administrative costs. </a:t>
            </a:r>
          </a:p>
          <a:p>
            <a:r>
              <a:rPr lang="en-US" dirty="0" smtClean="0"/>
              <a:t>Describe </a:t>
            </a:r>
            <a:r>
              <a:rPr lang="en-US" dirty="0"/>
              <a:t>the difference between direct and indirect costs. </a:t>
            </a:r>
          </a:p>
          <a:p>
            <a:r>
              <a:rPr lang="en-US" dirty="0" smtClean="0"/>
              <a:t>Describe </a:t>
            </a:r>
            <a:r>
              <a:rPr lang="en-US" dirty="0"/>
              <a:t>what an indirect cost rate agreement is and where you go to apply for one. </a:t>
            </a:r>
          </a:p>
          <a:p>
            <a:r>
              <a:rPr lang="en-US" dirty="0" smtClean="0"/>
              <a:t>Describe </a:t>
            </a:r>
            <a:r>
              <a:rPr lang="en-US" dirty="0"/>
              <a:t>the relationship between administrative costs, program costs, direct costs and indirect costs. </a:t>
            </a:r>
          </a:p>
          <a:p>
            <a:r>
              <a:rPr lang="en-US" dirty="0" smtClean="0"/>
              <a:t>Track </a:t>
            </a:r>
            <a:r>
              <a:rPr lang="en-US" dirty="0"/>
              <a:t>and report administrative and indirect costs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0665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Grantee </a:t>
            </a:r>
            <a:r>
              <a:rPr lang="en-US" sz="3600" b="1" dirty="0"/>
              <a:t>Indirect Costs Example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[</a:t>
            </a:r>
            <a:r>
              <a:rPr lang="en-US" dirty="0"/>
              <a:t>Approved Indirect Cost Rate of </a:t>
            </a:r>
            <a:r>
              <a:rPr lang="en-US" b="1" dirty="0"/>
              <a:t>50%] </a:t>
            </a:r>
            <a:r>
              <a:rPr lang="en-US" b="1" dirty="0" smtClean="0"/>
              <a:t>(hypothetical)</a:t>
            </a:r>
            <a:endParaRPr lang="en-US" dirty="0"/>
          </a:p>
          <a:p>
            <a:r>
              <a:rPr lang="en-US" dirty="0" smtClean="0"/>
              <a:t>Organization-wide </a:t>
            </a:r>
            <a:r>
              <a:rPr lang="en-US" dirty="0"/>
              <a:t>Direct Salaries &amp; Wages are </a:t>
            </a:r>
            <a:r>
              <a:rPr lang="en-US" b="1" dirty="0"/>
              <a:t>$300,000 </a:t>
            </a:r>
            <a:endParaRPr lang="en-US" dirty="0"/>
          </a:p>
          <a:p>
            <a:r>
              <a:rPr lang="en-US" dirty="0"/>
              <a:t>•Total Indirect Costs to be spread to all fund sources are </a:t>
            </a:r>
            <a:r>
              <a:rPr lang="en-US" b="1" dirty="0"/>
              <a:t>$150,000 </a:t>
            </a:r>
            <a:endParaRPr lang="en-US" dirty="0"/>
          </a:p>
          <a:p>
            <a:r>
              <a:rPr lang="en-US" dirty="0" smtClean="0"/>
              <a:t>AE </a:t>
            </a:r>
            <a:r>
              <a:rPr lang="en-US" dirty="0"/>
              <a:t>Grant is </a:t>
            </a:r>
            <a:r>
              <a:rPr lang="en-US" b="1" dirty="0"/>
              <a:t>$550,000 </a:t>
            </a:r>
            <a:endParaRPr lang="en-US" dirty="0"/>
          </a:p>
          <a:p>
            <a:r>
              <a:rPr lang="en-US" dirty="0" smtClean="0"/>
              <a:t>AE Grant </a:t>
            </a:r>
            <a:r>
              <a:rPr lang="en-US" dirty="0"/>
              <a:t>Direct Salary &amp; Wages are </a:t>
            </a:r>
            <a:r>
              <a:rPr lang="en-US" b="1" dirty="0"/>
              <a:t>$150,000 </a:t>
            </a:r>
            <a:endParaRPr lang="en-US" dirty="0"/>
          </a:p>
          <a:p>
            <a:r>
              <a:rPr lang="en-US" dirty="0" smtClean="0"/>
              <a:t>Indirect </a:t>
            </a:r>
            <a:r>
              <a:rPr lang="en-US" dirty="0"/>
              <a:t>Costs Charged to </a:t>
            </a:r>
            <a:r>
              <a:rPr lang="en-US" dirty="0" smtClean="0"/>
              <a:t>Grant </a:t>
            </a:r>
            <a:r>
              <a:rPr lang="en-US" dirty="0"/>
              <a:t>are </a:t>
            </a:r>
            <a:r>
              <a:rPr lang="en-US" b="1" dirty="0"/>
              <a:t>$75,000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9206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/>
              <a:t>Administrative </a:t>
            </a:r>
            <a:r>
              <a:rPr lang="en-US" sz="3600" b="1" dirty="0"/>
              <a:t>Costs vs. Indirect Costs 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>(Example contd.)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AE Grant </a:t>
            </a:r>
            <a:r>
              <a:rPr lang="en-US" dirty="0"/>
              <a:t>is $550,000 </a:t>
            </a:r>
          </a:p>
          <a:p>
            <a:r>
              <a:rPr lang="en-US" dirty="0" smtClean="0"/>
              <a:t>Administrative </a:t>
            </a:r>
            <a:r>
              <a:rPr lang="en-US" dirty="0"/>
              <a:t>Limit is 10% </a:t>
            </a:r>
          </a:p>
          <a:p>
            <a:r>
              <a:rPr lang="en-US" dirty="0" smtClean="0"/>
              <a:t>Grant </a:t>
            </a:r>
            <a:r>
              <a:rPr lang="en-US" dirty="0"/>
              <a:t>Administrative Costs are limited to $55,000 (10% x $550,000) </a:t>
            </a:r>
          </a:p>
          <a:p>
            <a:r>
              <a:rPr lang="en-US" dirty="0"/>
              <a:t>•Indirect costs chargeable to grant are $75,000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7028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Total </a:t>
            </a:r>
            <a:r>
              <a:rPr lang="en-US" sz="3600" b="1" dirty="0"/>
              <a:t>Grant </a:t>
            </a:r>
            <a:r>
              <a:rPr lang="en-US" sz="3600" b="1" dirty="0" smtClean="0"/>
              <a:t>Costs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All </a:t>
            </a:r>
            <a:r>
              <a:rPr lang="en-US" dirty="0"/>
              <a:t>Administrative Costs </a:t>
            </a:r>
          </a:p>
          <a:p>
            <a:r>
              <a:rPr lang="en-US" dirty="0"/>
              <a:t>–Both Direct and Indirect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PLUS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All </a:t>
            </a:r>
            <a:r>
              <a:rPr lang="en-US" dirty="0"/>
              <a:t>Program Costs </a:t>
            </a:r>
          </a:p>
          <a:p>
            <a:r>
              <a:rPr lang="en-US" dirty="0"/>
              <a:t>–Both Direct and Indirect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342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Why </a:t>
            </a:r>
            <a:r>
              <a:rPr lang="en-US" b="1" dirty="0"/>
              <a:t>this is important?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Failure to track and report costs accurately can lead to disallowed costs. </a:t>
            </a:r>
          </a:p>
          <a:p>
            <a:pPr marL="0" indent="0">
              <a:buNone/>
            </a:pPr>
            <a:r>
              <a:rPr lang="en-US" dirty="0" smtClean="0"/>
              <a:t>	•</a:t>
            </a:r>
            <a:r>
              <a:rPr lang="en-US" dirty="0"/>
              <a:t>Common Problems: </a:t>
            </a:r>
          </a:p>
          <a:p>
            <a:pPr marL="0" indent="0">
              <a:buNone/>
            </a:pPr>
            <a:r>
              <a:rPr lang="en-US" dirty="0"/>
              <a:t>–Distinguishing between Administrative and Program Costs </a:t>
            </a:r>
          </a:p>
          <a:p>
            <a:pPr marL="0" indent="0">
              <a:buNone/>
            </a:pPr>
            <a:r>
              <a:rPr lang="en-US" dirty="0"/>
              <a:t>–Distinguishing between Administrative and Indirect Costs </a:t>
            </a:r>
          </a:p>
          <a:p>
            <a:pPr marL="0" indent="0">
              <a:buNone/>
            </a:pPr>
            <a:r>
              <a:rPr lang="en-US" dirty="0"/>
              <a:t>–Inappropriate reporting of costs may lead to exceeding limitations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338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77153" y="1925598"/>
            <a:ext cx="7239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dirty="0"/>
          </a:p>
          <a:p>
            <a:pPr algn="ctr"/>
            <a:r>
              <a:rPr lang="en-US" sz="4800" b="1" dirty="0"/>
              <a:t>Administrative Costs 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443577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Two </a:t>
            </a:r>
            <a:r>
              <a:rPr lang="en-US" b="1" dirty="0"/>
              <a:t>Basic Cost Categories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Administration </a:t>
            </a:r>
            <a:endParaRPr lang="en-US" dirty="0"/>
          </a:p>
          <a:p>
            <a:r>
              <a:rPr lang="en-US" dirty="0"/>
              <a:t>–Function based </a:t>
            </a:r>
          </a:p>
          <a:p>
            <a:r>
              <a:rPr lang="en-US" dirty="0"/>
              <a:t>–Not related to direct program services </a:t>
            </a:r>
          </a:p>
          <a:p>
            <a:r>
              <a:rPr lang="en-US" dirty="0"/>
              <a:t>–Can be both direct and indirect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Program Activities </a:t>
            </a:r>
          </a:p>
          <a:p>
            <a:r>
              <a:rPr lang="en-US" dirty="0"/>
              <a:t>–All grant costs that relate to direct provision of services to participants and employers 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09391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Cost </a:t>
            </a:r>
            <a:r>
              <a:rPr lang="en-US" b="1" dirty="0"/>
              <a:t>Classification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Process of assigning costs to benefitting cost objectives </a:t>
            </a:r>
          </a:p>
          <a:p>
            <a:r>
              <a:rPr lang="en-US" dirty="0" smtClean="0"/>
              <a:t>Placing </a:t>
            </a:r>
            <a:r>
              <a:rPr lang="en-US" dirty="0"/>
              <a:t>costs into some category such as: </a:t>
            </a:r>
          </a:p>
          <a:p>
            <a:pPr marL="0" indent="0">
              <a:buNone/>
            </a:pPr>
            <a:r>
              <a:rPr lang="en-US" dirty="0" smtClean="0"/>
              <a:t>	–</a:t>
            </a:r>
            <a:r>
              <a:rPr lang="en-US" dirty="0"/>
              <a:t>Administration, Program, Program </a:t>
            </a:r>
            <a:r>
              <a:rPr lang="en-US" dirty="0" smtClean="0"/>
              <a:t>	income</a:t>
            </a:r>
            <a:r>
              <a:rPr lang="en-US" dirty="0"/>
              <a:t>, Match or leveraged resources </a:t>
            </a:r>
          </a:p>
          <a:p>
            <a:pPr marL="0" indent="0">
              <a:buNone/>
            </a:pPr>
            <a:r>
              <a:rPr lang="en-US" dirty="0" smtClean="0"/>
              <a:t>	–</a:t>
            </a:r>
            <a:r>
              <a:rPr lang="en-US" dirty="0"/>
              <a:t>Or some other category as prescribed by </a:t>
            </a:r>
            <a:r>
              <a:rPr lang="en-US" dirty="0" smtClean="0"/>
              <a:t>	statute</a:t>
            </a:r>
            <a:r>
              <a:rPr lang="en-US" dirty="0"/>
              <a:t>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6419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Administrative </a:t>
            </a:r>
            <a:r>
              <a:rPr lang="en-US" b="1" dirty="0"/>
              <a:t>Costs - Definition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20 </a:t>
            </a:r>
            <a:r>
              <a:rPr lang="en-US" dirty="0"/>
              <a:t>CFR 667.220 – applies to all grants and programs receiving WIA </a:t>
            </a:r>
            <a:r>
              <a:rPr lang="en-US" dirty="0" smtClean="0"/>
              <a:t>funds 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•Definition also applies to other </a:t>
            </a:r>
            <a:r>
              <a:rPr lang="en-US" dirty="0" smtClean="0"/>
              <a:t>grants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•</a:t>
            </a:r>
            <a:r>
              <a:rPr lang="en-US" dirty="0"/>
              <a:t>Allocable portion of necessary and reasonable costs that are not related to direct provision of workforce services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9741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Administrative </a:t>
            </a:r>
            <a:r>
              <a:rPr lang="en-US" b="1" dirty="0"/>
              <a:t>Functions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Accounting, budgeting, financial and cash management </a:t>
            </a:r>
          </a:p>
          <a:p>
            <a:r>
              <a:rPr lang="en-US" dirty="0" smtClean="0"/>
              <a:t>Procurement </a:t>
            </a:r>
            <a:r>
              <a:rPr lang="en-US" dirty="0"/>
              <a:t>and purchasing </a:t>
            </a:r>
          </a:p>
          <a:p>
            <a:r>
              <a:rPr lang="en-US" dirty="0" smtClean="0"/>
              <a:t>Personnel </a:t>
            </a:r>
            <a:r>
              <a:rPr lang="en-US" dirty="0"/>
              <a:t>and property management </a:t>
            </a:r>
          </a:p>
          <a:p>
            <a:r>
              <a:rPr lang="en-US" dirty="0" smtClean="0"/>
              <a:t>Payroll</a:t>
            </a:r>
            <a:r>
              <a:rPr lang="en-US" dirty="0"/>
              <a:t>, audit and general legal services </a:t>
            </a:r>
          </a:p>
          <a:p>
            <a:r>
              <a:rPr lang="en-US" dirty="0" smtClean="0"/>
              <a:t>Oversight </a:t>
            </a:r>
            <a:r>
              <a:rPr lang="en-US" dirty="0"/>
              <a:t>and monitoring of administrative activities </a:t>
            </a:r>
          </a:p>
          <a:p>
            <a:r>
              <a:rPr lang="en-US" dirty="0" smtClean="0"/>
              <a:t>Developing </a:t>
            </a:r>
            <a:r>
              <a:rPr lang="en-US" dirty="0"/>
              <a:t>information systems and procedures related to administrative functions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4366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Administrative Cost Limitations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Specific to each grant </a:t>
            </a:r>
          </a:p>
          <a:p>
            <a:r>
              <a:rPr lang="en-US" dirty="0" smtClean="0"/>
              <a:t>Measured </a:t>
            </a:r>
            <a:r>
              <a:rPr lang="en-US" dirty="0"/>
              <a:t>at conclusion of grant period </a:t>
            </a:r>
          </a:p>
          <a:p>
            <a:r>
              <a:rPr lang="en-US" dirty="0" smtClean="0"/>
              <a:t>Tracked</a:t>
            </a:r>
            <a:r>
              <a:rPr lang="en-US" dirty="0"/>
              <a:t>, accounted for &amp; reported quarterly </a:t>
            </a:r>
          </a:p>
          <a:p>
            <a:r>
              <a:rPr lang="en-US" dirty="0" smtClean="0"/>
              <a:t>Includes </a:t>
            </a:r>
            <a:r>
              <a:rPr lang="en-US" dirty="0"/>
              <a:t>direct and indirect administrative costs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3405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785</Words>
  <Application>Microsoft Office PowerPoint</Application>
  <PresentationFormat>On-screen Show (4:3)</PresentationFormat>
  <Paragraphs>132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Calibri</vt:lpstr>
      <vt:lpstr>Office Theme</vt:lpstr>
      <vt:lpstr>Administrative and Indirect Costs </vt:lpstr>
      <vt:lpstr>Overview</vt:lpstr>
      <vt:lpstr>Why this is important? </vt:lpstr>
      <vt:lpstr>PowerPoint Presentation</vt:lpstr>
      <vt:lpstr>Two Basic Cost Categories </vt:lpstr>
      <vt:lpstr>Cost Classification </vt:lpstr>
      <vt:lpstr>Administrative Costs - Definition </vt:lpstr>
      <vt:lpstr>Administrative Functions </vt:lpstr>
      <vt:lpstr> Administrative Cost Limitations </vt:lpstr>
      <vt:lpstr>Administrative or Program? </vt:lpstr>
      <vt:lpstr>PowerPoint Presentation</vt:lpstr>
      <vt:lpstr>PowerPoint Presentation</vt:lpstr>
      <vt:lpstr> Direct Cost or Indirect Cost? </vt:lpstr>
      <vt:lpstr> What are indirect costs? (It’s easier if we identify direct costs first.) Direct costs… </vt:lpstr>
      <vt:lpstr>What are indirect costs? </vt:lpstr>
      <vt:lpstr>Requirements to Charge Indirect Costs</vt:lpstr>
      <vt:lpstr>What’s an indirect cost rate agreement? </vt:lpstr>
      <vt:lpstr>Applying for an Indirect Cost Rate </vt:lpstr>
      <vt:lpstr>Administrative, Program, Direct and Indirect Costs </vt:lpstr>
      <vt:lpstr>Grantee Indirect Costs Example </vt:lpstr>
      <vt:lpstr>Administrative Costs vs. Indirect Costs  (Example contd.)</vt:lpstr>
      <vt:lpstr>Total Grant Costs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Administrative and Indirect Costs</dc:title>
  <dc:creator>Chouinard, Kim</dc:creator>
  <cp:lastModifiedBy>Chouinard, Kim</cp:lastModifiedBy>
  <cp:revision>13</cp:revision>
  <dcterms:created xsi:type="dcterms:W3CDTF">2015-06-09T13:16:31Z</dcterms:created>
  <dcterms:modified xsi:type="dcterms:W3CDTF">2018-07-03T14:36:06Z</dcterms:modified>
</cp:coreProperties>
</file>