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Lst>
  <p:notesMasterIdLst>
    <p:notesMasterId r:id="rId36"/>
  </p:notesMasterIdLst>
  <p:sldIdLst>
    <p:sldId id="391" r:id="rId5"/>
    <p:sldId id="2248" r:id="rId6"/>
    <p:sldId id="2259" r:id="rId7"/>
    <p:sldId id="2227" r:id="rId8"/>
    <p:sldId id="2252" r:id="rId9"/>
    <p:sldId id="2251" r:id="rId10"/>
    <p:sldId id="2249" r:id="rId11"/>
    <p:sldId id="2209" r:id="rId12"/>
    <p:sldId id="2253" r:id="rId13"/>
    <p:sldId id="2266" r:id="rId14"/>
    <p:sldId id="2267" r:id="rId15"/>
    <p:sldId id="2233" r:id="rId16"/>
    <p:sldId id="2236" r:id="rId17"/>
    <p:sldId id="2257" r:id="rId18"/>
    <p:sldId id="2255" r:id="rId19"/>
    <p:sldId id="2260" r:id="rId20"/>
    <p:sldId id="2238" r:id="rId21"/>
    <p:sldId id="2239" r:id="rId22"/>
    <p:sldId id="2261" r:id="rId23"/>
    <p:sldId id="2242" r:id="rId24"/>
    <p:sldId id="2269" r:id="rId25"/>
    <p:sldId id="2265" r:id="rId26"/>
    <p:sldId id="2263" r:id="rId27"/>
    <p:sldId id="2256" r:id="rId28"/>
    <p:sldId id="2268" r:id="rId29"/>
    <p:sldId id="2270" r:id="rId30"/>
    <p:sldId id="2247" r:id="rId31"/>
    <p:sldId id="2264" r:id="rId32"/>
    <p:sldId id="2244" r:id="rId33"/>
    <p:sldId id="2245" r:id="rId34"/>
    <p:sldId id="2234"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CE1C05-790C-0E75-6847-98FC9DE39AD2}" name="Enos, Stephanie" initials="SE" userId="S::Stephanie.Enos@ride.ri.gov::a218e923-5f83-455b-9096-196e41733104" providerId="AD"/>
  <p188:author id="{61ADED2A-EAF8-B321-E4BE-7C05F47B85A7}" name="Strumolo, Allison" initials="AS" userId="S::Allison.Strumolo@ride.ri.gov::5b488c99-d92c-4386-9173-f7b2d4998610" providerId="AD"/>
  <p188:author id="{8446CB32-8E64-05E5-5970-C59C9948EDAD}" name="Salas, Veronica" initials="SV" userId="S::Veronica.Salas@ride.ri.gov::28cdd424-a21f-4338-b3df-3792d6167df9" providerId="AD"/>
  <p188:author id="{7A90D041-6BF6-B59C-7EE4-37C3415471E8}" name="Milligan, Drew" initials="MD" userId="S::andrew.milligan@ride.ri.gov::49268200-56a5-4d2c-9378-0a77208d26b8" providerId="AD"/>
  <p188:author id="{F4077390-1512-DD4B-2C78-0A7DC08F20E9}" name="Chouinard, Kim" initials="CK" userId="S::kim.chouinard@ride.ri.gov::8ebcf9d9-655c-4316-9371-0304f482541b" providerId="AD"/>
  <p188:author id="{831C79AD-A9DB-F4E9-E6A2-AE0FCED437AC}" name="Botelho, Eileen" initials="EB" userId="S::Eileen.Botelho@ride.ri.gov::2f4c7f25-742e-49fe-8b8e-5ada1041bcea" providerId="AD"/>
  <p188:author id="{0F8122C7-90FF-C83A-11AA-F1CDB5C16F9B}" name="Strumolo, Allison" initials="SA" userId="S::allison.strumolo@ride.ri.gov::5b488c99-d92c-4386-9173-f7b2d4998610" providerId="AD"/>
  <p188:author id="{030B06D9-A067-0286-0723-4B520D904678}" name="Chouinard, Kim" initials="KC" userId="S::Kim.Chouinard@ride.ri.gov::8ebcf9d9-655c-4316-9371-0304f482541b" providerId="AD"/>
  <p188:author id="{41F4DEDB-A96B-39A0-AC0B-DA60B22EC0DA}" name="Enos, Stephanie" initials="ES" userId="S::stephanie.enos@ride.ri.gov::a218e923-5f83-455b-9096-196e41733104" providerId="AD"/>
  <p188:author id="{140F7EF4-6314-61DC-23C9-9512E3546125}" name="Danusis, Kristen" initials="DK" userId="S::kristen.danusis@ride.ri.gov::b23fe0e4-c946-4ad3-a93a-c927f599a059" providerId="AD"/>
  <p188:author id="{FCA9D1FF-B315-B1E4-913F-8240E70D3804}" name="Danusis, Kristen" initials="KD" userId="S::Kristen.Danusis@ride.ri.gov::b23fe0e4-c946-4ad3-a93a-c927f599a0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fante-Green, Angélica" initials="IA" lastIdx="2" clrIdx="0">
    <p:extLst>
      <p:ext uri="{19B8F6BF-5375-455C-9EA6-DF929625EA0E}">
        <p15:presenceInfo xmlns:p15="http://schemas.microsoft.com/office/powerpoint/2012/main" userId="S-1-5-21-1586716437-331627889-1971066577-11986" providerId="AD"/>
      </p:ext>
    </p:extLst>
  </p:cmAuthor>
  <p:cmAuthor id="2" name="Microsoft Office User" initials="MOU" lastIdx="16" clrIdx="1">
    <p:extLst>
      <p:ext uri="{19B8F6BF-5375-455C-9EA6-DF929625EA0E}">
        <p15:presenceInfo xmlns:p15="http://schemas.microsoft.com/office/powerpoint/2012/main" userId="Microsoft Office User" providerId="None"/>
      </p:ext>
    </p:extLst>
  </p:cmAuthor>
  <p:cmAuthor id="3" name="Foehr, Lisa" initials="FL" lastIdx="14" clrIdx="2">
    <p:extLst>
      <p:ext uri="{19B8F6BF-5375-455C-9EA6-DF929625EA0E}">
        <p15:presenceInfo xmlns:p15="http://schemas.microsoft.com/office/powerpoint/2012/main" userId="S-1-5-21-1586716437-331627889-1971066577-15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A8A"/>
    <a:srgbClr val="0432FF"/>
    <a:srgbClr val="FFDD6B"/>
    <a:srgbClr val="79BB61"/>
    <a:srgbClr val="5B9BD5"/>
    <a:srgbClr val="D48A40"/>
    <a:srgbClr val="CFE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3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FCBA7A-BF3F-C146-AAA3-E14079AA203A}" type="datetimeFigureOut">
              <a:rPr lang="en-US" smtClean="0"/>
              <a:t>10/3/2024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597D3A-D12B-9B44-B2C0-5A2834844EC5}" type="slidenum">
              <a:rPr lang="en-US" smtClean="0"/>
              <a:t>‹#›</a:t>
            </a:fld>
            <a:endParaRPr lang="en-US"/>
          </a:p>
        </p:txBody>
      </p:sp>
    </p:spTree>
    <p:extLst>
      <p:ext uri="{BB962C8B-B14F-4D97-AF65-F5344CB8AC3E}">
        <p14:creationId xmlns:p14="http://schemas.microsoft.com/office/powerpoint/2010/main" val="413824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97D3A-D12B-9B44-B2C0-5A2834844EC5}" type="slidenum">
              <a:rPr lang="en-US" smtClean="0"/>
              <a:t>1</a:t>
            </a:fld>
            <a:endParaRPr lang="en-US"/>
          </a:p>
        </p:txBody>
      </p:sp>
    </p:spTree>
    <p:extLst>
      <p:ext uri="{BB962C8B-B14F-4D97-AF65-F5344CB8AC3E}">
        <p14:creationId xmlns:p14="http://schemas.microsoft.com/office/powerpoint/2010/main" val="1528848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10</a:t>
            </a:fld>
            <a:endParaRPr lang="en-US"/>
          </a:p>
        </p:txBody>
      </p:sp>
    </p:spTree>
    <p:extLst>
      <p:ext uri="{BB962C8B-B14F-4D97-AF65-F5344CB8AC3E}">
        <p14:creationId xmlns:p14="http://schemas.microsoft.com/office/powerpoint/2010/main" val="3148214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11</a:t>
            </a:fld>
            <a:endParaRPr lang="en-US"/>
          </a:p>
        </p:txBody>
      </p:sp>
    </p:spTree>
    <p:extLst>
      <p:ext uri="{BB962C8B-B14F-4D97-AF65-F5344CB8AC3E}">
        <p14:creationId xmlns:p14="http://schemas.microsoft.com/office/powerpoint/2010/main" val="110673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3AE2-B8C2-35F3-4346-DE25902A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F3C9-5247-D2B2-5C05-68F93F96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9DDBB-5A0F-9ED5-9B1E-2D4D3774CD8D}"/>
              </a:ext>
            </a:extLst>
          </p:cNvPr>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8DA3D5AB-19A6-09B9-C92F-26E5DAE84E23}"/>
              </a:ext>
            </a:extLst>
          </p:cNvPr>
          <p:cNvSpPr>
            <a:spLocks noGrp="1"/>
          </p:cNvSpPr>
          <p:nvPr>
            <p:ph type="sldNum" sz="quarter" idx="5"/>
          </p:nvPr>
        </p:nvSpPr>
        <p:spPr/>
        <p:txBody>
          <a:bodyPr/>
          <a:lstStyle/>
          <a:p>
            <a:fld id="{BB597D3A-D12B-9B44-B2C0-5A2834844EC5}" type="slidenum">
              <a:rPr lang="en-US" smtClean="0"/>
              <a:t>12</a:t>
            </a:fld>
            <a:endParaRPr lang="en-US"/>
          </a:p>
        </p:txBody>
      </p:sp>
    </p:spTree>
    <p:extLst>
      <p:ext uri="{BB962C8B-B14F-4D97-AF65-F5344CB8AC3E}">
        <p14:creationId xmlns:p14="http://schemas.microsoft.com/office/powerpoint/2010/main" val="52212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3AE2-B8C2-35F3-4346-DE25902A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F3C9-5247-D2B2-5C05-68F93F96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9DDBB-5A0F-9ED5-9B1E-2D4D3774CD8D}"/>
              </a:ext>
            </a:extLst>
          </p:cNvPr>
          <p:cNvSpPr>
            <a:spLocks noGrp="1"/>
          </p:cNvSpPr>
          <p:nvPr>
            <p:ph type="body" idx="1"/>
          </p:nvPr>
        </p:nvSpPr>
        <p:spPr/>
        <p:txBody>
          <a:bodyPr/>
          <a:lstStyle/>
          <a:p>
            <a:endParaRPr lang="en-US" dirty="0">
              <a:ea typeface="Calibri"/>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8DA3D5AB-19A6-09B9-C92F-26E5DAE84E23}"/>
              </a:ext>
            </a:extLst>
          </p:cNvPr>
          <p:cNvSpPr>
            <a:spLocks noGrp="1"/>
          </p:cNvSpPr>
          <p:nvPr>
            <p:ph type="sldNum" sz="quarter" idx="5"/>
          </p:nvPr>
        </p:nvSpPr>
        <p:spPr/>
        <p:txBody>
          <a:bodyPr/>
          <a:lstStyle/>
          <a:p>
            <a:fld id="{BB597D3A-D12B-9B44-B2C0-5A2834844EC5}" type="slidenum">
              <a:rPr lang="en-US" smtClean="0"/>
              <a:t>13</a:t>
            </a:fld>
            <a:endParaRPr lang="en-US"/>
          </a:p>
        </p:txBody>
      </p:sp>
    </p:spTree>
    <p:extLst>
      <p:ext uri="{BB962C8B-B14F-4D97-AF65-F5344CB8AC3E}">
        <p14:creationId xmlns:p14="http://schemas.microsoft.com/office/powerpoint/2010/main" val="603004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3AE2-B8C2-35F3-4346-DE25902A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F3C9-5247-D2B2-5C05-68F93F96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9DDBB-5A0F-9ED5-9B1E-2D4D3774CD8D}"/>
              </a:ext>
            </a:extLst>
          </p:cNvPr>
          <p:cNvSpPr>
            <a:spLocks noGrp="1"/>
          </p:cNvSpPr>
          <p:nvPr>
            <p:ph type="body" idx="1"/>
          </p:nvPr>
        </p:nvSpPr>
        <p:spPr/>
        <p:txBody>
          <a:bodyPr/>
          <a:lstStyle/>
          <a:p>
            <a:endParaRPr lang="en-US" dirty="0">
              <a:ea typeface="Calibri"/>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8DA3D5AB-19A6-09B9-C92F-26E5DAE84E23}"/>
              </a:ext>
            </a:extLst>
          </p:cNvPr>
          <p:cNvSpPr>
            <a:spLocks noGrp="1"/>
          </p:cNvSpPr>
          <p:nvPr>
            <p:ph type="sldNum" sz="quarter" idx="5"/>
          </p:nvPr>
        </p:nvSpPr>
        <p:spPr/>
        <p:txBody>
          <a:bodyPr/>
          <a:lstStyle/>
          <a:p>
            <a:fld id="{BB597D3A-D12B-9B44-B2C0-5A2834844EC5}" type="slidenum">
              <a:rPr lang="en-US" smtClean="0"/>
              <a:t>14</a:t>
            </a:fld>
            <a:endParaRPr lang="en-US"/>
          </a:p>
        </p:txBody>
      </p:sp>
    </p:spTree>
    <p:extLst>
      <p:ext uri="{BB962C8B-B14F-4D97-AF65-F5344CB8AC3E}">
        <p14:creationId xmlns:p14="http://schemas.microsoft.com/office/powerpoint/2010/main" val="403259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3AE2-B8C2-35F3-4346-DE25902A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F3C9-5247-D2B2-5C05-68F93F96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9DDBB-5A0F-9ED5-9B1E-2D4D3774CD8D}"/>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8DA3D5AB-19A6-09B9-C92F-26E5DAE84E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97D3A-D12B-9B44-B2C0-5A2834844E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68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ea typeface="Calibri"/>
                <a:cs typeface="Calibri"/>
              </a:rPr>
              <a:t>AH</a:t>
            </a:r>
          </a:p>
        </p:txBody>
      </p:sp>
      <p:sp>
        <p:nvSpPr>
          <p:cNvPr id="4" name="Slide Number Placeholder 3"/>
          <p:cNvSpPr>
            <a:spLocks noGrp="1"/>
          </p:cNvSpPr>
          <p:nvPr>
            <p:ph type="sldNum" sz="quarter" idx="5"/>
          </p:nvPr>
        </p:nvSpPr>
        <p:spPr/>
        <p:txBody>
          <a:bodyPr/>
          <a:lstStyle/>
          <a:p>
            <a:fld id="{BB597D3A-D12B-9B44-B2C0-5A2834844EC5}" type="slidenum">
              <a:rPr lang="en-US" smtClean="0"/>
              <a:t>16</a:t>
            </a:fld>
            <a:endParaRPr lang="en-US"/>
          </a:p>
        </p:txBody>
      </p:sp>
    </p:spTree>
    <p:extLst>
      <p:ext uri="{BB962C8B-B14F-4D97-AF65-F5344CB8AC3E}">
        <p14:creationId xmlns:p14="http://schemas.microsoft.com/office/powerpoint/2010/main" val="1640791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3AE2-B8C2-35F3-4346-DE25902A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F3C9-5247-D2B2-5C05-68F93F96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9DDBB-5A0F-9ED5-9B1E-2D4D3774CD8D}"/>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8DA3D5AB-19A6-09B9-C92F-26E5DAE84E23}"/>
              </a:ext>
            </a:extLst>
          </p:cNvPr>
          <p:cNvSpPr>
            <a:spLocks noGrp="1"/>
          </p:cNvSpPr>
          <p:nvPr>
            <p:ph type="sldNum" sz="quarter" idx="5"/>
          </p:nvPr>
        </p:nvSpPr>
        <p:spPr/>
        <p:txBody>
          <a:bodyPr/>
          <a:lstStyle/>
          <a:p>
            <a:fld id="{BB597D3A-D12B-9B44-B2C0-5A2834844EC5}" type="slidenum">
              <a:rPr lang="en-US" smtClean="0"/>
              <a:t>17</a:t>
            </a:fld>
            <a:endParaRPr lang="en-US"/>
          </a:p>
        </p:txBody>
      </p:sp>
    </p:spTree>
    <p:extLst>
      <p:ext uri="{BB962C8B-B14F-4D97-AF65-F5344CB8AC3E}">
        <p14:creationId xmlns:p14="http://schemas.microsoft.com/office/powerpoint/2010/main" val="979954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3AE2-B8C2-35F3-4346-DE25902A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F3C9-5247-D2B2-5C05-68F93F96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9DDBB-5A0F-9ED5-9B1E-2D4D3774CD8D}"/>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8DA3D5AB-19A6-09B9-C92F-26E5DAE84E23}"/>
              </a:ext>
            </a:extLst>
          </p:cNvPr>
          <p:cNvSpPr>
            <a:spLocks noGrp="1"/>
          </p:cNvSpPr>
          <p:nvPr>
            <p:ph type="sldNum" sz="quarter" idx="5"/>
          </p:nvPr>
        </p:nvSpPr>
        <p:spPr/>
        <p:txBody>
          <a:bodyPr/>
          <a:lstStyle/>
          <a:p>
            <a:fld id="{BB597D3A-D12B-9B44-B2C0-5A2834844EC5}" type="slidenum">
              <a:rPr lang="en-US" smtClean="0"/>
              <a:t>18</a:t>
            </a:fld>
            <a:endParaRPr lang="en-US"/>
          </a:p>
        </p:txBody>
      </p:sp>
    </p:spTree>
    <p:extLst>
      <p:ext uri="{BB962C8B-B14F-4D97-AF65-F5344CB8AC3E}">
        <p14:creationId xmlns:p14="http://schemas.microsoft.com/office/powerpoint/2010/main" val="2068965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19</a:t>
            </a:fld>
            <a:endParaRPr lang="en-US"/>
          </a:p>
        </p:txBody>
      </p:sp>
    </p:spTree>
    <p:extLst>
      <p:ext uri="{BB962C8B-B14F-4D97-AF65-F5344CB8AC3E}">
        <p14:creationId xmlns:p14="http://schemas.microsoft.com/office/powerpoint/2010/main" val="328043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2</a:t>
            </a:fld>
            <a:endParaRPr lang="en-US"/>
          </a:p>
        </p:txBody>
      </p:sp>
    </p:spTree>
    <p:extLst>
      <p:ext uri="{BB962C8B-B14F-4D97-AF65-F5344CB8AC3E}">
        <p14:creationId xmlns:p14="http://schemas.microsoft.com/office/powerpoint/2010/main" val="4206931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20</a:t>
            </a:fld>
            <a:endParaRPr lang="en-US"/>
          </a:p>
        </p:txBody>
      </p:sp>
    </p:spTree>
    <p:extLst>
      <p:ext uri="{BB962C8B-B14F-4D97-AF65-F5344CB8AC3E}">
        <p14:creationId xmlns:p14="http://schemas.microsoft.com/office/powerpoint/2010/main" val="1857540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21</a:t>
            </a:fld>
            <a:endParaRPr lang="en-US"/>
          </a:p>
        </p:txBody>
      </p:sp>
    </p:spTree>
    <p:extLst>
      <p:ext uri="{BB962C8B-B14F-4D97-AF65-F5344CB8AC3E}">
        <p14:creationId xmlns:p14="http://schemas.microsoft.com/office/powerpoint/2010/main" val="3813843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22</a:t>
            </a:fld>
            <a:endParaRPr lang="en-US"/>
          </a:p>
        </p:txBody>
      </p:sp>
    </p:spTree>
    <p:extLst>
      <p:ext uri="{BB962C8B-B14F-4D97-AF65-F5344CB8AC3E}">
        <p14:creationId xmlns:p14="http://schemas.microsoft.com/office/powerpoint/2010/main" val="1355887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23</a:t>
            </a:fld>
            <a:endParaRPr lang="en-US"/>
          </a:p>
        </p:txBody>
      </p:sp>
    </p:spTree>
    <p:extLst>
      <p:ext uri="{BB962C8B-B14F-4D97-AF65-F5344CB8AC3E}">
        <p14:creationId xmlns:p14="http://schemas.microsoft.com/office/powerpoint/2010/main" val="646156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3AE2-B8C2-35F3-4346-DE25902A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F3C9-5247-D2B2-5C05-68F93F96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9DDBB-5A0F-9ED5-9B1E-2D4D3774CD8D}"/>
              </a:ext>
            </a:extLst>
          </p:cNvPr>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8DA3D5AB-19A6-09B9-C92F-26E5DAE84E23}"/>
              </a:ext>
            </a:extLst>
          </p:cNvPr>
          <p:cNvSpPr>
            <a:spLocks noGrp="1"/>
          </p:cNvSpPr>
          <p:nvPr>
            <p:ph type="sldNum" sz="quarter" idx="5"/>
          </p:nvPr>
        </p:nvSpPr>
        <p:spPr/>
        <p:txBody>
          <a:bodyPr/>
          <a:lstStyle/>
          <a:p>
            <a:fld id="{BB597D3A-D12B-9B44-B2C0-5A2834844EC5}" type="slidenum">
              <a:rPr lang="en-US" smtClean="0"/>
              <a:t>24</a:t>
            </a:fld>
            <a:endParaRPr lang="en-US"/>
          </a:p>
        </p:txBody>
      </p:sp>
    </p:spTree>
    <p:extLst>
      <p:ext uri="{BB962C8B-B14F-4D97-AF65-F5344CB8AC3E}">
        <p14:creationId xmlns:p14="http://schemas.microsoft.com/office/powerpoint/2010/main" val="319027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3AE2-B8C2-35F3-4346-DE25902A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F3C9-5247-D2B2-5C05-68F93F96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9DDBB-5A0F-9ED5-9B1E-2D4D3774CD8D}"/>
              </a:ext>
            </a:extLst>
          </p:cNvPr>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8DA3D5AB-19A6-09B9-C92F-26E5DAE84E23}"/>
              </a:ext>
            </a:extLst>
          </p:cNvPr>
          <p:cNvSpPr>
            <a:spLocks noGrp="1"/>
          </p:cNvSpPr>
          <p:nvPr>
            <p:ph type="sldNum" sz="quarter" idx="5"/>
          </p:nvPr>
        </p:nvSpPr>
        <p:spPr/>
        <p:txBody>
          <a:bodyPr/>
          <a:lstStyle/>
          <a:p>
            <a:fld id="{BB597D3A-D12B-9B44-B2C0-5A2834844EC5}" type="slidenum">
              <a:rPr lang="en-US" smtClean="0"/>
              <a:t>25</a:t>
            </a:fld>
            <a:endParaRPr lang="en-US"/>
          </a:p>
        </p:txBody>
      </p:sp>
    </p:spTree>
    <p:extLst>
      <p:ext uri="{BB962C8B-B14F-4D97-AF65-F5344CB8AC3E}">
        <p14:creationId xmlns:p14="http://schemas.microsoft.com/office/powerpoint/2010/main" val="1401771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3AE2-B8C2-35F3-4346-DE25902A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F3C9-5247-D2B2-5C05-68F93F96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9DDBB-5A0F-9ED5-9B1E-2D4D3774CD8D}"/>
              </a:ext>
            </a:extLst>
          </p:cNvPr>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8DA3D5AB-19A6-09B9-C92F-26E5DAE84E23}"/>
              </a:ext>
            </a:extLst>
          </p:cNvPr>
          <p:cNvSpPr>
            <a:spLocks noGrp="1"/>
          </p:cNvSpPr>
          <p:nvPr>
            <p:ph type="sldNum" sz="quarter" idx="5"/>
          </p:nvPr>
        </p:nvSpPr>
        <p:spPr/>
        <p:txBody>
          <a:bodyPr/>
          <a:lstStyle/>
          <a:p>
            <a:fld id="{BB597D3A-D12B-9B44-B2C0-5A2834844EC5}" type="slidenum">
              <a:rPr lang="en-US" smtClean="0"/>
              <a:t>26</a:t>
            </a:fld>
            <a:endParaRPr lang="en-US"/>
          </a:p>
        </p:txBody>
      </p:sp>
    </p:spTree>
    <p:extLst>
      <p:ext uri="{BB962C8B-B14F-4D97-AF65-F5344CB8AC3E}">
        <p14:creationId xmlns:p14="http://schemas.microsoft.com/office/powerpoint/2010/main" val="491406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3AE2-B8C2-35F3-4346-DE25902A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F3C9-5247-D2B2-5C05-68F93F96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9DDBB-5A0F-9ED5-9B1E-2D4D3774CD8D}"/>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8DA3D5AB-19A6-09B9-C92F-26E5DAE84E23}"/>
              </a:ext>
            </a:extLst>
          </p:cNvPr>
          <p:cNvSpPr>
            <a:spLocks noGrp="1"/>
          </p:cNvSpPr>
          <p:nvPr>
            <p:ph type="sldNum" sz="quarter" idx="5"/>
          </p:nvPr>
        </p:nvSpPr>
        <p:spPr/>
        <p:txBody>
          <a:bodyPr/>
          <a:lstStyle/>
          <a:p>
            <a:fld id="{BB597D3A-D12B-9B44-B2C0-5A2834844EC5}" type="slidenum">
              <a:rPr lang="en-US" smtClean="0"/>
              <a:t>27</a:t>
            </a:fld>
            <a:endParaRPr lang="en-US"/>
          </a:p>
        </p:txBody>
      </p:sp>
    </p:spTree>
    <p:extLst>
      <p:ext uri="{BB962C8B-B14F-4D97-AF65-F5344CB8AC3E}">
        <p14:creationId xmlns:p14="http://schemas.microsoft.com/office/powerpoint/2010/main" val="2865219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28</a:t>
            </a:fld>
            <a:endParaRPr lang="en-US"/>
          </a:p>
        </p:txBody>
      </p:sp>
    </p:spTree>
    <p:extLst>
      <p:ext uri="{BB962C8B-B14F-4D97-AF65-F5344CB8AC3E}">
        <p14:creationId xmlns:p14="http://schemas.microsoft.com/office/powerpoint/2010/main" val="1859869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3AE2-B8C2-35F3-4346-DE25902A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F3C9-5247-D2B2-5C05-68F93F96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9DDBB-5A0F-9ED5-9B1E-2D4D3774CD8D}"/>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8DA3D5AB-19A6-09B9-C92F-26E5DAE84E23}"/>
              </a:ext>
            </a:extLst>
          </p:cNvPr>
          <p:cNvSpPr>
            <a:spLocks noGrp="1"/>
          </p:cNvSpPr>
          <p:nvPr>
            <p:ph type="sldNum" sz="quarter" idx="5"/>
          </p:nvPr>
        </p:nvSpPr>
        <p:spPr/>
        <p:txBody>
          <a:bodyPr/>
          <a:lstStyle/>
          <a:p>
            <a:fld id="{BB597D3A-D12B-9B44-B2C0-5A2834844EC5}" type="slidenum">
              <a:rPr lang="en-US" smtClean="0"/>
              <a:t>29</a:t>
            </a:fld>
            <a:endParaRPr lang="en-US"/>
          </a:p>
        </p:txBody>
      </p:sp>
    </p:spTree>
    <p:extLst>
      <p:ext uri="{BB962C8B-B14F-4D97-AF65-F5344CB8AC3E}">
        <p14:creationId xmlns:p14="http://schemas.microsoft.com/office/powerpoint/2010/main" val="163105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3</a:t>
            </a:fld>
            <a:endParaRPr lang="en-US"/>
          </a:p>
        </p:txBody>
      </p:sp>
    </p:spTree>
    <p:extLst>
      <p:ext uri="{BB962C8B-B14F-4D97-AF65-F5344CB8AC3E}">
        <p14:creationId xmlns:p14="http://schemas.microsoft.com/office/powerpoint/2010/main" val="2748591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3AE2-B8C2-35F3-4346-DE25902A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F3C9-5247-D2B2-5C05-68F93F96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9DDBB-5A0F-9ED5-9B1E-2D4D3774CD8D}"/>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8DA3D5AB-19A6-09B9-C92F-26E5DAE84E23}"/>
              </a:ext>
            </a:extLst>
          </p:cNvPr>
          <p:cNvSpPr>
            <a:spLocks noGrp="1"/>
          </p:cNvSpPr>
          <p:nvPr>
            <p:ph type="sldNum" sz="quarter" idx="5"/>
          </p:nvPr>
        </p:nvSpPr>
        <p:spPr/>
        <p:txBody>
          <a:bodyPr/>
          <a:lstStyle/>
          <a:p>
            <a:fld id="{BB597D3A-D12B-9B44-B2C0-5A2834844EC5}" type="slidenum">
              <a:rPr lang="en-US" smtClean="0"/>
              <a:t>30</a:t>
            </a:fld>
            <a:endParaRPr lang="en-US"/>
          </a:p>
        </p:txBody>
      </p:sp>
    </p:spTree>
    <p:extLst>
      <p:ext uri="{BB962C8B-B14F-4D97-AF65-F5344CB8AC3E}">
        <p14:creationId xmlns:p14="http://schemas.microsoft.com/office/powerpoint/2010/main" val="2017985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31</a:t>
            </a:fld>
            <a:endParaRPr lang="en-US"/>
          </a:p>
        </p:txBody>
      </p:sp>
    </p:spTree>
    <p:extLst>
      <p:ext uri="{BB962C8B-B14F-4D97-AF65-F5344CB8AC3E}">
        <p14:creationId xmlns:p14="http://schemas.microsoft.com/office/powerpoint/2010/main" val="326478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4</a:t>
            </a:fld>
            <a:endParaRPr lang="en-US"/>
          </a:p>
        </p:txBody>
      </p:sp>
    </p:spTree>
    <p:extLst>
      <p:ext uri="{BB962C8B-B14F-4D97-AF65-F5344CB8AC3E}">
        <p14:creationId xmlns:p14="http://schemas.microsoft.com/office/powerpoint/2010/main" val="61676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5</a:t>
            </a:fld>
            <a:endParaRPr lang="en-US"/>
          </a:p>
        </p:txBody>
      </p:sp>
    </p:spTree>
    <p:extLst>
      <p:ext uri="{BB962C8B-B14F-4D97-AF65-F5344CB8AC3E}">
        <p14:creationId xmlns:p14="http://schemas.microsoft.com/office/powerpoint/2010/main" val="217304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6</a:t>
            </a:fld>
            <a:endParaRPr lang="en-US"/>
          </a:p>
        </p:txBody>
      </p:sp>
    </p:spTree>
    <p:extLst>
      <p:ext uri="{BB962C8B-B14F-4D97-AF65-F5344CB8AC3E}">
        <p14:creationId xmlns:p14="http://schemas.microsoft.com/office/powerpoint/2010/main" val="172250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7</a:t>
            </a:fld>
            <a:endParaRPr lang="en-US"/>
          </a:p>
        </p:txBody>
      </p:sp>
    </p:spTree>
    <p:extLst>
      <p:ext uri="{BB962C8B-B14F-4D97-AF65-F5344CB8AC3E}">
        <p14:creationId xmlns:p14="http://schemas.microsoft.com/office/powerpoint/2010/main" val="3467481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8</a:t>
            </a:fld>
            <a:endParaRPr lang="en-US"/>
          </a:p>
        </p:txBody>
      </p:sp>
    </p:spTree>
    <p:extLst>
      <p:ext uri="{BB962C8B-B14F-4D97-AF65-F5344CB8AC3E}">
        <p14:creationId xmlns:p14="http://schemas.microsoft.com/office/powerpoint/2010/main" val="410126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9</a:t>
            </a:fld>
            <a:endParaRPr lang="en-US"/>
          </a:p>
        </p:txBody>
      </p:sp>
    </p:spTree>
    <p:extLst>
      <p:ext uri="{BB962C8B-B14F-4D97-AF65-F5344CB8AC3E}">
        <p14:creationId xmlns:p14="http://schemas.microsoft.com/office/powerpoint/2010/main" val="1254081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321198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3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406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69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460786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2637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259525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061780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113218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021232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3739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1572789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683911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9991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999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519775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solidFill>
                  <a:prstClr val="white"/>
                </a:solidFill>
              </a:rPr>
              <a:t>Lorem ipsum dolor sit </a:t>
            </a:r>
            <a:r>
              <a:rPr lang="en-US" err="1">
                <a:solidFill>
                  <a:prstClr val="white"/>
                </a:solidFill>
              </a:rPr>
              <a:t>amet</a:t>
            </a:r>
            <a:r>
              <a:rPr lang="en-US">
                <a:solidFill>
                  <a:prstClr val="white"/>
                </a:solidFill>
              </a:rPr>
              <a:t>, </a:t>
            </a:r>
            <a:r>
              <a:rPr lang="en-US" err="1">
                <a:solidFill>
                  <a:prstClr val="white"/>
                </a:solidFill>
              </a:rPr>
              <a:t>consectetur</a:t>
            </a:r>
            <a:r>
              <a:rPr lang="en-US">
                <a:solidFill>
                  <a:prstClr val="white"/>
                </a:solidFill>
              </a:rPr>
              <a:t> </a:t>
            </a:r>
            <a:r>
              <a:rPr lang="en-US" err="1">
                <a:solidFill>
                  <a:prstClr val="white"/>
                </a:solidFill>
              </a:rPr>
              <a:t>adipiscing</a:t>
            </a:r>
            <a:r>
              <a:rPr lang="en-US">
                <a:solidFill>
                  <a:prstClr val="white"/>
                </a:solidFill>
              </a:rPr>
              <a:t> </a:t>
            </a:r>
            <a:r>
              <a:rPr lang="en-US" err="1">
                <a:solidFill>
                  <a:prstClr val="white"/>
                </a:solidFill>
              </a:rPr>
              <a:t>elit</a:t>
            </a:r>
            <a:r>
              <a:rPr lang="en-US">
                <a:solidFill>
                  <a:prstClr val="white"/>
                </a:solidFill>
              </a:rPr>
              <a:t>, sed do </a:t>
            </a:r>
            <a:r>
              <a:rPr lang="en-US" err="1">
                <a:solidFill>
                  <a:prstClr val="white"/>
                </a:solidFill>
              </a:rPr>
              <a:t>eiusmod</a:t>
            </a:r>
            <a:r>
              <a:rPr lang="en-US">
                <a:solidFill>
                  <a:prstClr val="white"/>
                </a:solidFill>
              </a:rPr>
              <a:t> </a:t>
            </a:r>
            <a:r>
              <a:rPr lang="en-US" err="1">
                <a:solidFill>
                  <a:prstClr val="white"/>
                </a:solidFill>
              </a:rPr>
              <a:t>tempor</a:t>
            </a:r>
            <a:r>
              <a:rPr lang="en-US">
                <a:solidFill>
                  <a:prstClr val="white"/>
                </a:solidFill>
              </a:rPr>
              <a:t> </a:t>
            </a:r>
            <a:r>
              <a:rPr lang="en-US" err="1">
                <a:solidFill>
                  <a:prstClr val="white"/>
                </a:solidFill>
              </a:rPr>
              <a:t>incididunt</a:t>
            </a:r>
            <a:r>
              <a:rPr lang="en-US">
                <a:solidFill>
                  <a:prstClr val="white"/>
                </a:solidFill>
              </a:rPr>
              <a:t> </a:t>
            </a:r>
            <a:r>
              <a:rPr lang="en-US" err="1">
                <a:solidFill>
                  <a:prstClr val="white"/>
                </a:solidFill>
              </a:rPr>
              <a:t>ut</a:t>
            </a:r>
            <a:r>
              <a:rPr lang="en-US">
                <a:solidFill>
                  <a:prstClr val="white"/>
                </a:solidFill>
              </a:rPr>
              <a: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2861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802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93541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850674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203863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32867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2700452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solidFill>
                  <a:prstClr val="white"/>
                </a:solidFill>
              </a:rPr>
              <a:t>Lorem ipsum dolor sit </a:t>
            </a:r>
            <a:r>
              <a:rPr lang="en-US" err="1">
                <a:solidFill>
                  <a:prstClr val="white"/>
                </a:solidFill>
              </a:rPr>
              <a:t>amet</a:t>
            </a:r>
            <a:r>
              <a:rPr lang="en-US">
                <a:solidFill>
                  <a:prstClr val="white"/>
                </a:solidFill>
              </a:rPr>
              <a:t>, </a:t>
            </a:r>
            <a:r>
              <a:rPr lang="en-US" err="1">
                <a:solidFill>
                  <a:prstClr val="white"/>
                </a:solidFill>
              </a:rPr>
              <a:t>consectetur</a:t>
            </a:r>
            <a:r>
              <a:rPr lang="en-US">
                <a:solidFill>
                  <a:prstClr val="white"/>
                </a:solidFill>
              </a:rPr>
              <a:t> </a:t>
            </a:r>
            <a:r>
              <a:rPr lang="en-US" err="1">
                <a:solidFill>
                  <a:prstClr val="white"/>
                </a:solidFill>
              </a:rPr>
              <a:t>adipiscing</a:t>
            </a:r>
            <a:r>
              <a:rPr lang="en-US">
                <a:solidFill>
                  <a:prstClr val="white"/>
                </a:solidFill>
              </a:rPr>
              <a:t> </a:t>
            </a:r>
            <a:r>
              <a:rPr lang="en-US" err="1">
                <a:solidFill>
                  <a:prstClr val="white"/>
                </a:solidFill>
              </a:rPr>
              <a:t>elit</a:t>
            </a:r>
            <a:r>
              <a:rPr lang="en-US">
                <a:solidFill>
                  <a:prstClr val="white"/>
                </a:solidFill>
              </a:rPr>
              <a:t>, </a:t>
            </a:r>
            <a:r>
              <a:rPr lang="en-US" err="1">
                <a:solidFill>
                  <a:prstClr val="white"/>
                </a:solidFill>
              </a:rPr>
              <a:t>sed</a:t>
            </a:r>
            <a:r>
              <a:rPr lang="en-US">
                <a:solidFill>
                  <a:prstClr val="white"/>
                </a:solidFill>
              </a:rPr>
              <a:t> do </a:t>
            </a:r>
            <a:r>
              <a:rPr lang="en-US" err="1">
                <a:solidFill>
                  <a:prstClr val="white"/>
                </a:solidFill>
              </a:rPr>
              <a:t>eiusmod</a:t>
            </a:r>
            <a:r>
              <a:rPr lang="en-US">
                <a:solidFill>
                  <a:prstClr val="white"/>
                </a:solidFill>
              </a:rPr>
              <a:t> </a:t>
            </a:r>
            <a:r>
              <a:rPr lang="en-US" err="1">
                <a:solidFill>
                  <a:prstClr val="white"/>
                </a:solidFill>
              </a:rPr>
              <a:t>tempor</a:t>
            </a:r>
            <a:r>
              <a:rPr lang="en-US">
                <a:solidFill>
                  <a:prstClr val="white"/>
                </a:solidFill>
              </a:rPr>
              <a:t> </a:t>
            </a:r>
            <a:r>
              <a:rPr lang="en-US" err="1">
                <a:solidFill>
                  <a:prstClr val="white"/>
                </a:solidFill>
              </a:rPr>
              <a:t>incididunt</a:t>
            </a:r>
            <a:r>
              <a:rPr lang="en-US">
                <a:solidFill>
                  <a:prstClr val="white"/>
                </a:solidFill>
              </a:rPr>
              <a:t> </a:t>
            </a:r>
            <a:r>
              <a:rPr lang="en-US" err="1">
                <a:solidFill>
                  <a:prstClr val="white"/>
                </a:solidFill>
              </a:rPr>
              <a:t>ut</a:t>
            </a:r>
            <a:r>
              <a:rPr lang="en-US">
                <a:solidFill>
                  <a:prstClr val="white"/>
                </a:solidFill>
              </a:rPr>
              <a:t> </a:t>
            </a:r>
            <a:r>
              <a:rPr lang="en-US" err="1">
                <a:solidFill>
                  <a:prstClr val="white"/>
                </a:solidFill>
              </a:rPr>
              <a:t>labore</a:t>
            </a:r>
            <a:r>
              <a:rPr lang="en-US">
                <a:solidFill>
                  <a:prstClr val="white"/>
                </a:solidFill>
              </a:rPr>
              <a:t> et </a:t>
            </a:r>
            <a:r>
              <a:rPr lang="en-US" err="1">
                <a:solidFill>
                  <a:prstClr val="white"/>
                </a:solidFill>
              </a:rPr>
              <a:t>dolore</a:t>
            </a:r>
            <a:r>
              <a:rPr lang="en-US">
                <a:solidFill>
                  <a:prstClr val="white"/>
                </a:solidFill>
              </a:rPr>
              <a: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300589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10/3/2024</a:t>
            </a:fld>
            <a:endParaRPr lang="en-US">
              <a:solidFill>
                <a:prstClr val="white"/>
              </a:solidFill>
            </a:endParaRP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388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10/3/2024</a:t>
            </a:fld>
            <a:endParaRPr lang="en-US">
              <a:solidFill>
                <a:prstClr val="white"/>
              </a:solidFill>
            </a:endParaRP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2892912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768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022957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572179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724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693565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015232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fld id="{E9A8FE88-2579-405A-9912-4991AA592E62}" type="datetime1">
              <a:rPr lang="en-US" smtClean="0">
                <a:solidFill>
                  <a:prstClr val="white"/>
                </a:solidFill>
              </a:rPr>
              <a:pPr/>
              <a:t>10/3/2024</a:t>
            </a:fld>
            <a:endParaRPr lang="en-US">
              <a:solidFill>
                <a:prstClr val="white"/>
              </a:solidFill>
            </a:endParaRPr>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581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2589309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991015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407647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2069144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22449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438455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117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938224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162448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10/3/2024</a:t>
            </a:fld>
            <a:endParaRPr lang="en-US">
              <a:solidFill>
                <a:prstClr val="white"/>
              </a:solidFill>
            </a:endParaRP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9852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74145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520241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408703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476"/>
        <p:cNvGrpSpPr/>
        <p:nvPr/>
      </p:nvGrpSpPr>
      <p:grpSpPr>
        <a:xfrm>
          <a:off x="0" y="0"/>
          <a:ext cx="0" cy="0"/>
          <a:chOff x="0" y="0"/>
          <a:chExt cx="0" cy="0"/>
        </a:xfrm>
      </p:grpSpPr>
      <p:sp>
        <p:nvSpPr>
          <p:cNvPr id="477" name="Google Shape;477;p54"/>
          <p:cNvSpPr txBox="1">
            <a:spLocks noGrp="1"/>
          </p:cNvSpPr>
          <p:nvPr>
            <p:ph type="title"/>
          </p:nvPr>
        </p:nvSpPr>
        <p:spPr>
          <a:xfrm>
            <a:off x="304800" y="0"/>
            <a:ext cx="10515600" cy="1325700"/>
          </a:xfrm>
          <a:prstGeom prst="rect">
            <a:avLst/>
          </a:prstGeom>
          <a:noFill/>
          <a:ln>
            <a:noFill/>
          </a:ln>
        </p:spPr>
        <p:txBody>
          <a:bodyPr spcFirstLastPara="1" wrap="square" lIns="121900" tIns="60925" rIns="121900" bIns="60925" anchor="ctr" anchorCtr="0">
            <a:noAutofit/>
          </a:bodyPr>
          <a:lstStyle>
            <a:lvl1pPr lvl="0" algn="l" rtl="0">
              <a:lnSpc>
                <a:spcPct val="90000"/>
              </a:lnSpc>
              <a:spcBef>
                <a:spcPts val="0"/>
              </a:spcBef>
              <a:spcAft>
                <a:spcPts val="0"/>
              </a:spcAft>
              <a:buClr>
                <a:schemeClr val="dk1"/>
              </a:buClr>
              <a:buSzPts val="2400"/>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78" name="Google Shape;478;p54"/>
          <p:cNvSpPr txBox="1">
            <a:spLocks noGrp="1"/>
          </p:cNvSpPr>
          <p:nvPr>
            <p:ph type="body" idx="1"/>
          </p:nvPr>
        </p:nvSpPr>
        <p:spPr>
          <a:xfrm>
            <a:off x="838200" y="1825625"/>
            <a:ext cx="10515600" cy="4351200"/>
          </a:xfrm>
          <a:prstGeom prst="rect">
            <a:avLst/>
          </a:prstGeom>
          <a:noFill/>
          <a:ln>
            <a:noFill/>
          </a:ln>
        </p:spPr>
        <p:txBody>
          <a:bodyPr spcFirstLastPara="1" wrap="square" lIns="121900" tIns="60925" rIns="121900" bIns="60925" anchor="t" anchorCtr="0">
            <a:noAutofit/>
          </a:bodyPr>
          <a:lstStyle>
            <a:lvl1pPr marL="457200" lvl="0" indent="-381000" algn="l" rtl="0">
              <a:lnSpc>
                <a:spcPct val="90000"/>
              </a:lnSpc>
              <a:spcBef>
                <a:spcPts val="1000"/>
              </a:spcBef>
              <a:spcAft>
                <a:spcPts val="0"/>
              </a:spcAft>
              <a:buClr>
                <a:schemeClr val="dk1"/>
              </a:buClr>
              <a:buSzPts val="2400"/>
              <a:buChar char="•"/>
              <a:defRPr/>
            </a:lvl1pPr>
            <a:lvl2pPr marL="914400" lvl="1" indent="-381000" algn="l" rtl="0">
              <a:lnSpc>
                <a:spcPct val="90000"/>
              </a:lnSpc>
              <a:spcBef>
                <a:spcPts val="600"/>
              </a:spcBef>
              <a:spcAft>
                <a:spcPts val="0"/>
              </a:spcAft>
              <a:buClr>
                <a:schemeClr val="dk1"/>
              </a:buClr>
              <a:buSzPts val="2400"/>
              <a:buChar char="•"/>
              <a:defRPr/>
            </a:lvl2pPr>
            <a:lvl3pPr marL="1371600" lvl="2" indent="-381000" algn="l" rtl="0">
              <a:lnSpc>
                <a:spcPct val="90000"/>
              </a:lnSpc>
              <a:spcBef>
                <a:spcPts val="600"/>
              </a:spcBef>
              <a:spcAft>
                <a:spcPts val="0"/>
              </a:spcAft>
              <a:buClr>
                <a:schemeClr val="dk1"/>
              </a:buClr>
              <a:buSzPts val="2400"/>
              <a:buChar char="•"/>
              <a:defRPr/>
            </a:lvl3pPr>
            <a:lvl4pPr marL="1828800" lvl="3" indent="-381000" algn="l" rtl="0">
              <a:lnSpc>
                <a:spcPct val="90000"/>
              </a:lnSpc>
              <a:spcBef>
                <a:spcPts val="600"/>
              </a:spcBef>
              <a:spcAft>
                <a:spcPts val="0"/>
              </a:spcAft>
              <a:buClr>
                <a:schemeClr val="dk1"/>
              </a:buClr>
              <a:buSzPts val="2400"/>
              <a:buChar char="•"/>
              <a:defRPr/>
            </a:lvl4pPr>
            <a:lvl5pPr marL="2286000" lvl="4" indent="-381000" algn="l" rtl="0">
              <a:lnSpc>
                <a:spcPct val="90000"/>
              </a:lnSpc>
              <a:spcBef>
                <a:spcPts val="600"/>
              </a:spcBef>
              <a:spcAft>
                <a:spcPts val="0"/>
              </a:spcAft>
              <a:buClr>
                <a:schemeClr val="dk1"/>
              </a:buClr>
              <a:buSzPts val="2400"/>
              <a:buChar char="•"/>
              <a:defRPr/>
            </a:lvl5pPr>
            <a:lvl6pPr marL="2743200" lvl="5" indent="-381000" algn="l" rtl="0">
              <a:lnSpc>
                <a:spcPct val="90000"/>
              </a:lnSpc>
              <a:spcBef>
                <a:spcPts val="600"/>
              </a:spcBef>
              <a:spcAft>
                <a:spcPts val="0"/>
              </a:spcAft>
              <a:buClr>
                <a:schemeClr val="dk1"/>
              </a:buClr>
              <a:buSzPts val="2400"/>
              <a:buChar char="•"/>
              <a:defRPr/>
            </a:lvl6pPr>
            <a:lvl7pPr marL="3200400" lvl="6" indent="-381000" algn="l" rtl="0">
              <a:lnSpc>
                <a:spcPct val="90000"/>
              </a:lnSpc>
              <a:spcBef>
                <a:spcPts val="500"/>
              </a:spcBef>
              <a:spcAft>
                <a:spcPts val="0"/>
              </a:spcAft>
              <a:buClr>
                <a:schemeClr val="dk1"/>
              </a:buClr>
              <a:buSzPts val="2400"/>
              <a:buChar char="•"/>
              <a:defRPr/>
            </a:lvl7pPr>
            <a:lvl8pPr marL="3657600" lvl="7" indent="-381000" algn="l" rtl="0">
              <a:lnSpc>
                <a:spcPct val="90000"/>
              </a:lnSpc>
              <a:spcBef>
                <a:spcPts val="500"/>
              </a:spcBef>
              <a:spcAft>
                <a:spcPts val="0"/>
              </a:spcAft>
              <a:buClr>
                <a:schemeClr val="dk1"/>
              </a:buClr>
              <a:buSzPts val="2400"/>
              <a:buChar char="•"/>
              <a:defRPr/>
            </a:lvl8pPr>
            <a:lvl9pPr marL="4114800" lvl="8" indent="-381000" algn="l" rtl="0">
              <a:lnSpc>
                <a:spcPct val="90000"/>
              </a:lnSpc>
              <a:spcBef>
                <a:spcPts val="500"/>
              </a:spcBef>
              <a:spcAft>
                <a:spcPts val="0"/>
              </a:spcAft>
              <a:buClr>
                <a:schemeClr val="dk1"/>
              </a:buClr>
              <a:buSzPts val="2400"/>
              <a:buChar char="•"/>
              <a:defRPr/>
            </a:lvl9pPr>
          </a:lstStyle>
          <a:p>
            <a:pPr lvl="0"/>
            <a:r>
              <a:rPr lang="en-US"/>
              <a:t>Edit Master text styles</a:t>
            </a:r>
          </a:p>
        </p:txBody>
      </p:sp>
      <p:sp>
        <p:nvSpPr>
          <p:cNvPr id="479" name="Google Shape;479;p54"/>
          <p:cNvSpPr txBox="1">
            <a:spLocks noGrp="1"/>
          </p:cNvSpPr>
          <p:nvPr>
            <p:ph type="dt" idx="10"/>
          </p:nvPr>
        </p:nvSpPr>
        <p:spPr>
          <a:xfrm>
            <a:off x="838200" y="6212662"/>
            <a:ext cx="27432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
        <p:nvSpPr>
          <p:cNvPr id="480" name="Google Shape;480;p54"/>
          <p:cNvSpPr txBox="1">
            <a:spLocks noGrp="1"/>
          </p:cNvSpPr>
          <p:nvPr>
            <p:ph type="ftr" idx="11"/>
          </p:nvPr>
        </p:nvSpPr>
        <p:spPr>
          <a:xfrm>
            <a:off x="4038600" y="6212662"/>
            <a:ext cx="41148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 CONFIDENTIAL UNTIL 10/28/21</a:t>
            </a:r>
          </a:p>
        </p:txBody>
      </p:sp>
      <p:sp>
        <p:nvSpPr>
          <p:cNvPr id="481" name="Google Shape;481;p54"/>
          <p:cNvSpPr txBox="1">
            <a:spLocks noGrp="1"/>
          </p:cNvSpPr>
          <p:nvPr>
            <p:ph type="sldNum" idx="12"/>
          </p:nvPr>
        </p:nvSpPr>
        <p:spPr>
          <a:xfrm>
            <a:off x="8610600" y="6176825"/>
            <a:ext cx="1559943"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C4123639-1C2D-46FA-AA18-EAECCABC5660}" type="slidenum">
              <a:rPr lang="en-US" smtClean="0"/>
              <a:t>‹#›</a:t>
            </a:fld>
            <a:endParaRPr lang="en-US"/>
          </a:p>
        </p:txBody>
      </p:sp>
    </p:spTree>
    <p:extLst>
      <p:ext uri="{BB962C8B-B14F-4D97-AF65-F5344CB8AC3E}">
        <p14:creationId xmlns:p14="http://schemas.microsoft.com/office/powerpoint/2010/main" val="3214850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10/3/2024</a:t>
            </a:fld>
            <a:endParaRPr lang="en-US">
              <a:solidFill>
                <a:prstClr val="white"/>
              </a:solidFill>
            </a:endParaRP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61082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109728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6"/>
          <p:cNvSpPr>
            <a:spLocks noGrp="1"/>
          </p:cNvSpPr>
          <p:nvPr>
            <p:ph type="title"/>
          </p:nvPr>
        </p:nvSpPr>
        <p:spPr>
          <a:xfrm>
            <a:off x="3759200" y="0"/>
            <a:ext cx="8432800" cy="1219200"/>
          </a:xfrm>
          <a:prstGeom prst="rect">
            <a:avLst/>
          </a:prstGeom>
        </p:spPr>
        <p:txBody>
          <a:bodyPr lIns="89879" tIns="44940" rIns="89879" bIns="44940" anchor="ctr"/>
          <a:lstStyle>
            <a:lvl1pPr marL="168524" indent="0" algn="l">
              <a:defRPr sz="2800"/>
            </a:lvl1pPr>
          </a:lstStyle>
          <a:p>
            <a:r>
              <a:rPr lang="en-US"/>
              <a:t>Click to edit Master title style</a:t>
            </a:r>
          </a:p>
        </p:txBody>
      </p:sp>
      <p:sp>
        <p:nvSpPr>
          <p:cNvPr id="4" name="Slide Number Placeholder 24"/>
          <p:cNvSpPr>
            <a:spLocks noGrp="1"/>
          </p:cNvSpPr>
          <p:nvPr>
            <p:ph type="sldNum" sz="quarter" idx="10"/>
          </p:nvPr>
        </p:nvSpPr>
        <p:spPr>
          <a:xfrm>
            <a:off x="0" y="6569076"/>
            <a:ext cx="812800" cy="288925"/>
          </a:xfrm>
          <a:prstGeom prst="rect">
            <a:avLst/>
          </a:prstGeom>
        </p:spPr>
        <p:txBody>
          <a:bodyPr/>
          <a:lstStyle>
            <a:lvl1pPr algn="r">
              <a:defRPr sz="1200">
                <a:solidFill>
                  <a:schemeClr val="tx1"/>
                </a:solidFill>
              </a:defRPr>
            </a:lvl1pPr>
          </a:lstStyle>
          <a:p>
            <a:fld id="{3C132DEB-BF3D-4805-BF25-495C9AB16A7D}" type="slidenum">
              <a:rPr lang="en-US" smtClean="0"/>
              <a:pPr/>
              <a:t>‹#›</a:t>
            </a:fld>
            <a:endParaRPr lang="en-US"/>
          </a:p>
        </p:txBody>
      </p:sp>
    </p:spTree>
    <p:extLst>
      <p:ext uri="{BB962C8B-B14F-4D97-AF65-F5344CB8AC3E}">
        <p14:creationId xmlns:p14="http://schemas.microsoft.com/office/powerpoint/2010/main" val="220587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282428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31155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25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14359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microsoft.com/office/2007/relationships/hdphoto" Target="../media/hdphoto1.wdp"/><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3.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5">
              <a:extLst>
                <a:ext uri="{96DAC541-7B7A-43D3-8B79-37D633B846F1}">
                  <asvg:svgBlip xmlns:asvg="http://schemas.microsoft.com/office/drawing/2016/SVG/main" r:embed="rId56"/>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fld id="{FC802E70-D219-4F36-950D-FFA7642EF6F3}" type="datetime1">
              <a:rPr lang="en-US" smtClean="0">
                <a:solidFill>
                  <a:prstClr val="white"/>
                </a:solidFill>
              </a:rPr>
              <a:pPr/>
              <a:t>10/3/2024</a:t>
            </a:fld>
            <a:endParaRPr lang="en-US">
              <a:solidFill>
                <a:prstClr val="white"/>
              </a:solidFill>
            </a:endParaRP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solidFill>
                  <a:prstClr val="white"/>
                </a:solidFill>
              </a:rPr>
              <a:pPr/>
              <a:t>‹#›</a:t>
            </a:fld>
            <a:endParaRPr lang="en-US">
              <a:solidFill>
                <a:prstClr val="white"/>
              </a:solidFill>
            </a:endParaRPr>
          </a:p>
        </p:txBody>
      </p:sp>
      <p:pic>
        <p:nvPicPr>
          <p:cNvPr id="13" name="Google Shape;169;p23">
            <a:extLst>
              <a:ext uri="{FF2B5EF4-FFF2-40B4-BE49-F238E27FC236}">
                <a16:creationId xmlns:a16="http://schemas.microsoft.com/office/drawing/2014/main" id="{4D51B397-68A1-724F-9EF5-EF06F9F4AA47}"/>
              </a:ext>
            </a:extLst>
          </p:cNvPr>
          <p:cNvPicPr preferRelativeResize="0"/>
          <p:nvPr userDrawn="1"/>
        </p:nvPicPr>
        <p:blipFill>
          <a:blip r:embed="rId57">
            <a:duotone>
              <a:schemeClr val="accent3">
                <a:shade val="45000"/>
                <a:satMod val="135000"/>
              </a:schemeClr>
              <a:prstClr val="white"/>
            </a:duotone>
            <a:extLst>
              <a:ext uri="{BEBA8EAE-BF5A-486C-A8C5-ECC9F3942E4B}">
                <a14:imgProps xmlns:a14="http://schemas.microsoft.com/office/drawing/2010/main">
                  <a14:imgLayer r:embed="rId58">
                    <a14:imgEffect>
                      <a14:colorTemperature colorTemp="4700"/>
                    </a14:imgEffect>
                    <a14:imgEffect>
                      <a14:saturation sat="300000"/>
                    </a14:imgEffect>
                  </a14:imgLayer>
                </a14:imgProps>
              </a:ext>
            </a:extLst>
          </a:blip>
          <a:stretch>
            <a:fillRect/>
          </a:stretch>
        </p:blipFill>
        <p:spPr>
          <a:xfrm>
            <a:off x="393860" y="6160106"/>
            <a:ext cx="1795549" cy="365125"/>
          </a:xfrm>
          <a:prstGeom prst="rect">
            <a:avLst/>
          </a:prstGeom>
        </p:spPr>
      </p:pic>
    </p:spTree>
    <p:extLst>
      <p:ext uri="{BB962C8B-B14F-4D97-AF65-F5344CB8AC3E}">
        <p14:creationId xmlns:p14="http://schemas.microsoft.com/office/powerpoint/2010/main" val="29566955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664"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08" r:id="rId35"/>
    <p:sldLayoutId id="2147483809" r:id="rId36"/>
    <p:sldLayoutId id="2147483810" r:id="rId37"/>
    <p:sldLayoutId id="2147483811" r:id="rId38"/>
    <p:sldLayoutId id="2147483812" r:id="rId39"/>
    <p:sldLayoutId id="2147483813" r:id="rId40"/>
    <p:sldLayoutId id="2147483814" r:id="rId41"/>
    <p:sldLayoutId id="2147483815" r:id="rId42"/>
    <p:sldLayoutId id="2147483816" r:id="rId43"/>
    <p:sldLayoutId id="2147483817" r:id="rId44"/>
    <p:sldLayoutId id="2147483818" r:id="rId45"/>
    <p:sldLayoutId id="2147483819" r:id="rId46"/>
    <p:sldLayoutId id="2147483820" r:id="rId47"/>
    <p:sldLayoutId id="2147483821" r:id="rId48"/>
    <p:sldLayoutId id="2147483822" r:id="rId49"/>
    <p:sldLayoutId id="2147483823" r:id="rId50"/>
    <p:sldLayoutId id="2147483825" r:id="rId51"/>
    <p:sldLayoutId id="2147483824" r:id="rId52"/>
    <p:sldLayoutId id="2147483826" r:id="rId53"/>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ridegms.blob.core.windows.net/documentlibrary/213CC0FC-97DA-48F4-B98F-17DB9FA999AF.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hyperlink" Target="https://ridegms.blob.core.windows.net/documentlibrary/213CC0FC-97DA-48F4-B98F-17DB9FA999AF.pdf" TargetMode="External"/><Relationship Id="rId4" Type="http://schemas.openxmlformats.org/officeDocument/2006/relationships/hyperlink" Target="https://pixabay.com/en/cabinet-filing-furniture-office-4103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hyperlink" Target="http://www2.ed.gov/documents/essa-act-of-1965.pdf" TargetMode="External"/><Relationship Id="rId4" Type="http://schemas.openxmlformats.org/officeDocument/2006/relationships/hyperlink" Target="https://sti2d.ecolelamache.org/fiche_n4_le_test_if__bouton_poussoir.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1.xml"/><Relationship Id="rId5" Type="http://schemas.openxmlformats.org/officeDocument/2006/relationships/hyperlink" Target="http://www2.ed.gov/documents/essa-act-of-1965.pdf" TargetMode="External"/><Relationship Id="rId4" Type="http://schemas.openxmlformats.org/officeDocument/2006/relationships/hyperlink" Target="https://iastate.pressbooks.pub/parentingfamilydiversity/chapter/familial-influences-on-parent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2.ed.gov/documents/essa-act-of-1965.pdf" TargetMode="External"/><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hyperlink" Target="https://iastate.pressbooks.pub/parentingfamilydiversity/chapter/familial-influences-on-parenting/"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1.xml"/><Relationship Id="rId5" Type="http://schemas.openxmlformats.org/officeDocument/2006/relationships/hyperlink" Target="http://www2.ed.gov/documents/essa-act-of-1965.pdf" TargetMode="External"/><Relationship Id="rId4" Type="http://schemas.openxmlformats.org/officeDocument/2006/relationships/hyperlink" Target="https://www.flickr.com/photos/161375043@N04/4174928363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51.xml"/><Relationship Id="rId4" Type="http://schemas.openxmlformats.org/officeDocument/2006/relationships/hyperlink" Target="https://www.pexels.com/photo/business-business-finance-business-meeting-close-up-60631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1.xml"/><Relationship Id="rId5" Type="http://schemas.openxmlformats.org/officeDocument/2006/relationships/hyperlink" Target="http://www.sedl.org/pubs/catalog/items/family132.html" TargetMode="External"/><Relationship Id="rId4" Type="http://schemas.openxmlformats.org/officeDocument/2006/relationships/hyperlink" Target="https://www.mynextmove.org/profile/summary/21-1021.0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pixabay.com/en/cabinet-filing-furniture-office-41038/"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pixabay.com/en/cabinet-filing-furniture-office-41038/"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pixabay.com/en/cabinet-filing-furniture-office-41038/"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ridegms.blob.core.windows.net/documentlibrary/213CC0FC-97DA-48F4-B98F-17DB9FA999AF.pdf" TargetMode="External"/><Relationship Id="rId2" Type="http://schemas.openxmlformats.org/officeDocument/2006/relationships/notesSlide" Target="../notesSlides/notesSlide27.xml"/><Relationship Id="rId1" Type="http://schemas.openxmlformats.org/officeDocument/2006/relationships/slideLayout" Target="../slideLayouts/slideLayout51.xml"/><Relationship Id="rId5" Type="http://schemas.openxmlformats.org/officeDocument/2006/relationships/hyperlink" Target="https://www.jprjournal.com/index.php/jpr/article/view/312" TargetMode="Externa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1.xml"/><Relationship Id="rId4" Type="http://schemas.openxmlformats.org/officeDocument/2006/relationships/hyperlink" Target="https://www.pngall.com/writing-png/download/6904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51.xml"/><Relationship Id="rId4" Type="http://schemas.openxmlformats.org/officeDocument/2006/relationships/hyperlink" Target="http://www.foreverastudent.com/2016/08/how-to-learn-foreign-language-fast-and.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Stephanie.Enos@ride.ri.gov" TargetMode="External"/><Relationship Id="rId3" Type="http://schemas.openxmlformats.org/officeDocument/2006/relationships/hyperlink" Target="https://ridegms.blob.core.windows.net/documentlibrary/213CC0FC-97DA-48F4-B98F-17DB9FA999AF.pdf" TargetMode="External"/><Relationship Id="rId7" Type="http://schemas.openxmlformats.org/officeDocument/2006/relationships/hyperlink" Target="mailto:ann.hampson@ride.ri.gov"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hyperlink" Target="mailto:kim.chouinard@ride.ri.gov" TargetMode="External"/><Relationship Id="rId11" Type="http://schemas.openxmlformats.org/officeDocument/2006/relationships/hyperlink" Target="http://phoenixajournal.wordpress.com/2012/02/23/thank-you/" TargetMode="External"/><Relationship Id="rId5" Type="http://schemas.openxmlformats.org/officeDocument/2006/relationships/hyperlink" Target="https://ridegms.blob.core.windows.net/documentlibrary/6E110321-1E05-4E16-A685-6A142E0FAF68.docx" TargetMode="External"/><Relationship Id="rId10" Type="http://schemas.openxmlformats.org/officeDocument/2006/relationships/image" Target="../media/image20.jpeg"/><Relationship Id="rId4" Type="http://schemas.openxmlformats.org/officeDocument/2006/relationships/hyperlink" Target="https://ridegms.blob.core.windows.net/documentlibrary/80F468F5-9765-4FCA-BA80-82DC72512AA5.pdf" TargetMode="External"/><Relationship Id="rId9" Type="http://schemas.openxmlformats.org/officeDocument/2006/relationships/hyperlink" Target="mailto:Eileen.Botelho@ride.ri.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2.ed.gov/documents/essa-act-of-1965.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2.ed.gov/documents/essa-act-of-1965.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hyperlink" Target="https://pixabay.com/en/cabinet-filing-furniture-office-4103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www.pexels.com/photo/business-business-finance-business-meeting-close-up-60631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idegms.blob.core.windows.net/documentlibrary/F2D2AB55-5772-4456-BF1A-5858D130DADA.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pixabay.com/en/cabinet-filing-furniture-office-41038/" TargetMode="External"/><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53270" y="4367278"/>
            <a:ext cx="8266176" cy="1035146"/>
          </a:xfrm>
        </p:spPr>
        <p:txBody>
          <a:bodyPr>
            <a:noAutofit/>
          </a:bodyPr>
          <a:lstStyle/>
          <a:p>
            <a:pPr algn="ctr"/>
            <a:r>
              <a:rPr lang="en-US" sz="3600" b="1">
                <a:latin typeface="Calibri" panose="020F0502020204030204" pitchFamily="34" charset="0"/>
              </a:rPr>
              <a:t>Title I-A </a:t>
            </a:r>
            <a:r>
              <a:rPr lang="en-US" sz="3600" b="1">
                <a:latin typeface="Calibri" panose="020F0502020204030204" pitchFamily="34" charset="0"/>
                <a:cs typeface="Calibri" panose="020F0502020204030204" pitchFamily="34" charset="0"/>
              </a:rPr>
              <a:t>Parent and Family Engagement 2024-2025</a:t>
            </a:r>
            <a:endParaRPr lang="en-US" sz="3600"/>
          </a:p>
        </p:txBody>
      </p:sp>
      <p:sp>
        <p:nvSpPr>
          <p:cNvPr id="4" name="Subtitle 3"/>
          <p:cNvSpPr>
            <a:spLocks noGrp="1"/>
          </p:cNvSpPr>
          <p:nvPr>
            <p:ph type="subTitle" idx="1"/>
          </p:nvPr>
        </p:nvSpPr>
        <p:spPr>
          <a:xfrm>
            <a:off x="3217199" y="5518054"/>
            <a:ext cx="8266176" cy="1035146"/>
          </a:xfrm>
        </p:spPr>
        <p:txBody>
          <a:bodyPr vert="horz" lIns="91440" tIns="45720" rIns="91440" bIns="45720" rtlCol="0" anchor="t">
            <a:noAutofit/>
          </a:bodyPr>
          <a:lstStyle/>
          <a:p>
            <a:pPr>
              <a:lnSpc>
                <a:spcPct val="100000"/>
              </a:lnSpc>
            </a:pPr>
            <a:r>
              <a:rPr lang="en-US" sz="2000" b="1">
                <a:latin typeface="Calibri"/>
                <a:ea typeface="Calibri"/>
                <a:cs typeface="Calibri"/>
              </a:rPr>
              <a:t>October 2, 2024</a:t>
            </a:r>
            <a:br>
              <a:rPr lang="en-US" sz="2400">
                <a:latin typeface="Calibri" panose="020F0502020204030204" pitchFamily="34" charset="0"/>
                <a:cs typeface="Calibri" panose="020F0502020204030204" pitchFamily="34" charset="0"/>
              </a:rPr>
            </a:br>
            <a:r>
              <a:rPr lang="en-US" sz="2000"/>
              <a:t>Facilitators: Ann Hampson and Kim Chouinard</a:t>
            </a:r>
            <a:endParaRPr lang="en-US"/>
          </a:p>
        </p:txBody>
      </p:sp>
      <p:pic>
        <p:nvPicPr>
          <p:cNvPr id="5" name="Picture Placeholder 4" descr="Boy writing in classroom">
            <a:extLst>
              <a:ext uri="{FF2B5EF4-FFF2-40B4-BE49-F238E27FC236}">
                <a16:creationId xmlns:a16="http://schemas.microsoft.com/office/drawing/2014/main" id="{05A2CEF1-FF88-8678-1B9F-D8715E90519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7065" b="27065"/>
          <a:stretch>
            <a:fillRect/>
          </a:stretch>
        </p:blipFill>
        <p:spPr>
          <a:xfrm>
            <a:off x="304800" y="304800"/>
            <a:ext cx="11572875" cy="3538538"/>
          </a:xfrm>
          <a:prstGeom prst="rect">
            <a:avLst/>
          </a:prstGeom>
          <a:ln w="76200">
            <a:solidFill>
              <a:schemeClr val="tx1"/>
            </a:solidFill>
          </a:ln>
        </p:spPr>
      </p:pic>
      <p:sp>
        <p:nvSpPr>
          <p:cNvPr id="2" name="TextBox 3">
            <a:extLst>
              <a:ext uri="{FF2B5EF4-FFF2-40B4-BE49-F238E27FC236}">
                <a16:creationId xmlns:a16="http://schemas.microsoft.com/office/drawing/2014/main" id="{C814A361-6169-B6B4-3F23-027EDBA5D4F7}"/>
              </a:ext>
            </a:extLst>
          </p:cNvPr>
          <p:cNvSpPr txBox="1"/>
          <p:nvPr/>
        </p:nvSpPr>
        <p:spPr>
          <a:xfrm>
            <a:off x="3353270" y="5115914"/>
            <a:ext cx="782855" cy="229550"/>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3000"/>
              </a:lnSpc>
              <a:spcBef>
                <a:spcPts val="600"/>
              </a:spcBef>
              <a:spcAft>
                <a:spcPts val="600"/>
              </a:spcAft>
            </a:pPr>
            <a:endParaRPr lang="en-US" sz="800">
              <a:solidFill>
                <a:srgbClr val="656666"/>
              </a:solidFill>
            </a:endParaRPr>
          </a:p>
        </p:txBody>
      </p:sp>
    </p:spTree>
    <p:extLst>
      <p:ext uri="{BB962C8B-B14F-4D97-AF65-F5344CB8AC3E}">
        <p14:creationId xmlns:p14="http://schemas.microsoft.com/office/powerpoint/2010/main" val="227112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C30B6B36-9C4C-0BB8-ED68-8849CC0910E0}"/>
              </a:ext>
            </a:extLst>
          </p:cNvPr>
          <p:cNvSpPr>
            <a:spLocks noGrp="1"/>
          </p:cNvSpPr>
          <p:nvPr>
            <p:ph type="body" sz="quarter" idx="14"/>
          </p:nvPr>
        </p:nvSpPr>
        <p:spPr>
          <a:xfrm>
            <a:off x="410678" y="1564176"/>
            <a:ext cx="11525535" cy="5052295"/>
          </a:xfrm>
          <a:noFill/>
        </p:spPr>
        <p:txBody>
          <a:bodyPr vert="horz" lIns="91440" tIns="45720" rIns="91440" bIns="45720" rtlCol="0" anchor="t">
            <a:noAutofit/>
          </a:bodyPr>
          <a:lstStyle/>
          <a:p>
            <a:r>
              <a:rPr lang="en-US" sz="2200">
                <a:solidFill>
                  <a:schemeClr val="tx1"/>
                </a:solidFill>
                <a:latin typeface="Calibri"/>
                <a:cs typeface="Calibri"/>
              </a:rPr>
              <a:t>Each year, Title I-A schools must convene an annual meeting, at a convenient time, to which all parents of participating children are invited and are encouraged to attend.</a:t>
            </a:r>
          </a:p>
          <a:p>
            <a:endParaRPr lang="en-US" sz="2200">
              <a:solidFill>
                <a:schemeClr val="tx1"/>
              </a:solidFill>
              <a:latin typeface="Calibri" panose="020F0502020204030204" pitchFamily="34" charset="0"/>
              <a:cs typeface="Calibri" panose="020F0502020204030204" pitchFamily="34" charset="0"/>
            </a:endParaRPr>
          </a:p>
          <a:p>
            <a:r>
              <a:rPr lang="en-US" sz="2200">
                <a:solidFill>
                  <a:schemeClr val="tx1"/>
                </a:solidFill>
                <a:latin typeface="Calibri"/>
                <a:cs typeface="Calibri"/>
              </a:rPr>
              <a:t>The purpose of this meeting is to inform parents of their school’s participation in the Title I-A program and to explain the requirements and the right of parents to be involved.</a:t>
            </a:r>
            <a:endParaRPr lang="en-US" sz="2200" b="1">
              <a:solidFill>
                <a:schemeClr val="tx1"/>
              </a:solidFill>
              <a:latin typeface="Calibri"/>
              <a:cs typeface="Calibri"/>
              <a:hlinkClick r:id="rId3">
                <a:extLst>
                  <a:ext uri="{A12FA001-AC4F-418D-AE19-62706E023703}">
                    <ahyp:hlinkClr xmlns:ahyp="http://schemas.microsoft.com/office/drawing/2018/hyperlinkcolor" val="tx"/>
                  </a:ext>
                </a:extLst>
              </a:hlinkClick>
            </a:endParaRPr>
          </a:p>
          <a:p>
            <a:endParaRPr lang="en-US" sz="1400" b="1">
              <a:solidFill>
                <a:srgbClr val="0563C1"/>
              </a:solidFill>
              <a:latin typeface="Arial"/>
              <a:cs typeface="Arial"/>
              <a:hlinkClick r:id="rId3">
                <a:extLst>
                  <a:ext uri="{A12FA001-AC4F-418D-AE19-62706E023703}">
                    <ahyp:hlinkClr xmlns:ahyp="http://schemas.microsoft.com/office/drawing/2018/hyperlinkcolor" val="tx"/>
                  </a:ext>
                </a:extLst>
              </a:hlinkClick>
            </a:endParaRPr>
          </a:p>
          <a:p>
            <a:endParaRPr lang="en-US" sz="1400" b="1">
              <a:solidFill>
                <a:srgbClr val="0563C1"/>
              </a:solidFill>
              <a:latin typeface="Arial"/>
              <a:cs typeface="Arial"/>
              <a:hlinkClick r:id="rId3">
                <a:extLst>
                  <a:ext uri="{A12FA001-AC4F-418D-AE19-62706E023703}">
                    <ahyp:hlinkClr xmlns:ahyp="http://schemas.microsoft.com/office/drawing/2018/hyperlinkcolor" val="tx"/>
                  </a:ext>
                </a:extLst>
              </a:hlinkClick>
            </a:endParaRPr>
          </a:p>
          <a:p>
            <a:r>
              <a:rPr lang="en-US" sz="2200" b="1">
                <a:solidFill>
                  <a:srgbClr val="0563C1"/>
                </a:solidFill>
                <a:latin typeface="Arial"/>
                <a:cs typeface="Arial"/>
                <a:hlinkClick r:id="rId3">
                  <a:extLst>
                    <a:ext uri="{A12FA001-AC4F-418D-AE19-62706E023703}">
                      <ahyp:hlinkClr xmlns:ahyp="http://schemas.microsoft.com/office/drawing/2018/hyperlinkcolor" val="tx"/>
                    </a:ext>
                  </a:extLst>
                </a:hlinkClick>
              </a:rPr>
              <a:t>RIDE Parent and Family Engagement Toolkit</a:t>
            </a:r>
            <a:endParaRPr lang="en-US" sz="2200" b="1">
              <a:solidFill>
                <a:schemeClr val="tx1"/>
              </a:solidFill>
              <a:latin typeface="Arial"/>
              <a:cs typeface="Arial"/>
            </a:endParaRPr>
          </a:p>
        </p:txBody>
      </p:sp>
      <p:sp>
        <p:nvSpPr>
          <p:cNvPr id="2" name="Title 1">
            <a:extLst>
              <a:ext uri="{FF2B5EF4-FFF2-40B4-BE49-F238E27FC236}">
                <a16:creationId xmlns:a16="http://schemas.microsoft.com/office/drawing/2014/main" id="{B1085E0E-9FA5-F71B-53F0-0F5EF38DF047}"/>
              </a:ext>
            </a:extLst>
          </p:cNvPr>
          <p:cNvSpPr>
            <a:spLocks noGrp="1"/>
          </p:cNvSpPr>
          <p:nvPr>
            <p:ph type="title"/>
          </p:nvPr>
        </p:nvSpPr>
        <p:spPr>
          <a:xfrm>
            <a:off x="304800" y="348999"/>
            <a:ext cx="11963399" cy="1074011"/>
          </a:xfrm>
        </p:spPr>
        <p:txBody>
          <a:bodyPr vert="horz" wrap="square" lIns="91440" tIns="45720" rIns="91440" bIns="45720" rtlCol="0" anchor="t">
            <a:noAutofit/>
          </a:bodyPr>
          <a:lstStyle/>
          <a:p>
            <a:r>
              <a:rPr lang="en-US" sz="3600">
                <a:solidFill>
                  <a:srgbClr val="FFC000"/>
                </a:solidFill>
              </a:rPr>
              <a:t>Annual Title I-A Meeting</a:t>
            </a:r>
            <a:endParaRPr lang="en-US" sz="3600">
              <a:solidFill>
                <a:schemeClr val="accent1">
                  <a:lumMod val="75000"/>
                </a:schemeClr>
              </a:solidFill>
            </a:endParaRPr>
          </a:p>
        </p:txBody>
      </p:sp>
      <p:sp>
        <p:nvSpPr>
          <p:cNvPr id="5" name="Slide Number Placeholder 4">
            <a:extLst>
              <a:ext uri="{FF2B5EF4-FFF2-40B4-BE49-F238E27FC236}">
                <a16:creationId xmlns:a16="http://schemas.microsoft.com/office/drawing/2014/main" id="{3F926CE2-F425-A946-EE06-A537DAF7C0F2}"/>
              </a:ext>
            </a:extLst>
          </p:cNvPr>
          <p:cNvSpPr>
            <a:spLocks noGrp="1"/>
          </p:cNvSpPr>
          <p:nvPr>
            <p:ph type="sldNum" sz="quarter" idx="12"/>
          </p:nvPr>
        </p:nvSpPr>
        <p:spPr/>
        <p:txBody>
          <a:bodyPr/>
          <a:lstStyle/>
          <a:p>
            <a:r>
              <a:rPr lang="en-US"/>
              <a:t>11</a:t>
            </a:r>
          </a:p>
        </p:txBody>
      </p:sp>
      <p:sp>
        <p:nvSpPr>
          <p:cNvPr id="4" name="TextBox 3">
            <a:extLst>
              <a:ext uri="{FF2B5EF4-FFF2-40B4-BE49-F238E27FC236}">
                <a16:creationId xmlns:a16="http://schemas.microsoft.com/office/drawing/2014/main" id="{45C80401-83F3-B4C3-1B24-4E779121E493}"/>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spTree>
    <p:extLst>
      <p:ext uri="{BB962C8B-B14F-4D97-AF65-F5344CB8AC3E}">
        <p14:creationId xmlns:p14="http://schemas.microsoft.com/office/powerpoint/2010/main" val="108335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C30B6B36-9C4C-0BB8-ED68-8849CC0910E0}"/>
              </a:ext>
            </a:extLst>
          </p:cNvPr>
          <p:cNvSpPr>
            <a:spLocks noGrp="1"/>
          </p:cNvSpPr>
          <p:nvPr>
            <p:ph type="body" sz="quarter" idx="14"/>
          </p:nvPr>
        </p:nvSpPr>
        <p:spPr>
          <a:xfrm>
            <a:off x="333232" y="1198857"/>
            <a:ext cx="11525535" cy="4730745"/>
          </a:xfrm>
          <a:noFill/>
        </p:spPr>
        <p:txBody>
          <a:bodyPr vert="horz" lIns="91440" tIns="45720" rIns="91440" bIns="45720" rtlCol="0" anchor="t">
            <a:noAutofit/>
          </a:bodyPr>
          <a:lstStyle/>
          <a:p>
            <a:pPr marL="285750" indent="-285750">
              <a:buClr>
                <a:schemeClr val="tx1"/>
              </a:buClr>
              <a:buFont typeface="Wingdings" panose="05000000000000000000" pitchFamily="2" charset="2"/>
              <a:buChar char="ü"/>
            </a:pPr>
            <a:r>
              <a:rPr lang="en-US" sz="2000">
                <a:solidFill>
                  <a:schemeClr val="tx1"/>
                </a:solidFill>
                <a:latin typeface="Calibri"/>
                <a:cs typeface="Calibri"/>
              </a:rPr>
              <a:t>Meeting announcement flyers/emails, invitations </a:t>
            </a:r>
          </a:p>
          <a:p>
            <a:pPr marL="285750" indent="-285750">
              <a:buClr>
                <a:schemeClr val="tx1"/>
              </a:buClr>
              <a:buFont typeface="Wingdings" panose="05000000000000000000" pitchFamily="2" charset="2"/>
              <a:buChar char="ü"/>
            </a:pPr>
            <a:r>
              <a:rPr lang="en-US" sz="2000">
                <a:solidFill>
                  <a:schemeClr val="tx1"/>
                </a:solidFill>
                <a:latin typeface="Calibri"/>
                <a:cs typeface="Calibri"/>
              </a:rPr>
              <a:t>Agendas – Include the name of the event, location, date, time, and key accomplishments, along with a record of any speakers/presenters and their related materials</a:t>
            </a:r>
          </a:p>
          <a:p>
            <a:pPr marL="285750" indent="-285750">
              <a:buClr>
                <a:schemeClr val="tx1"/>
              </a:buClr>
              <a:buFont typeface="Wingdings" panose="05000000000000000000" pitchFamily="2" charset="2"/>
              <a:buChar char="ü"/>
            </a:pPr>
            <a:r>
              <a:rPr lang="en-US" sz="2000" b="1">
                <a:solidFill>
                  <a:srgbClr val="0432FF"/>
                </a:solidFill>
                <a:latin typeface="Calibri"/>
                <a:cs typeface="Calibri"/>
              </a:rPr>
              <a:t>Sign-in Sheets </a:t>
            </a:r>
            <a:r>
              <a:rPr lang="en-US" sz="2000">
                <a:solidFill>
                  <a:schemeClr val="tx1"/>
                </a:solidFill>
                <a:latin typeface="Calibri"/>
                <a:cs typeface="Calibri"/>
              </a:rPr>
              <a:t>– Include the name of the event, location, date and time along with signatures and roles of individuals in attendance (e.g., parent, teacher, principal) </a:t>
            </a:r>
          </a:p>
          <a:p>
            <a:pPr marL="285750" indent="-285750">
              <a:buClr>
                <a:schemeClr val="tx1"/>
              </a:buClr>
              <a:buFont typeface="Wingdings" panose="05000000000000000000" pitchFamily="2" charset="2"/>
              <a:buChar char="ü"/>
            </a:pPr>
            <a:r>
              <a:rPr lang="en-US" sz="2000" b="1">
                <a:solidFill>
                  <a:srgbClr val="0432FF"/>
                </a:solidFill>
                <a:latin typeface="Calibri"/>
                <a:cs typeface="Calibri"/>
              </a:rPr>
              <a:t>Meeting Notes, Minutes and Handouts </a:t>
            </a:r>
            <a:r>
              <a:rPr lang="en-US" sz="2000">
                <a:solidFill>
                  <a:schemeClr val="tx1"/>
                </a:solidFill>
                <a:latin typeface="Calibri"/>
                <a:cs typeface="Calibri"/>
              </a:rPr>
              <a:t>– In addition to the name of the event, location, date and time, include: who was in attendance (name of individuals and their roles e.g. teacher, principal, Title I Parent, Title I Coordinator), actions taken, and the information shared</a:t>
            </a:r>
          </a:p>
          <a:p>
            <a:pPr marL="285750" indent="-285750">
              <a:buClr>
                <a:schemeClr val="tx1"/>
              </a:buClr>
              <a:buFont typeface="Wingdings" panose="05000000000000000000" pitchFamily="2" charset="2"/>
              <a:buChar char="ü"/>
            </a:pPr>
            <a:r>
              <a:rPr lang="en-US" sz="2000">
                <a:solidFill>
                  <a:schemeClr val="tx1"/>
                </a:solidFill>
                <a:latin typeface="Calibri"/>
                <a:cs typeface="Calibri"/>
              </a:rPr>
              <a:t>Feedback Survey</a:t>
            </a:r>
          </a:p>
          <a:p>
            <a:pPr marL="285750" indent="-285750">
              <a:buClr>
                <a:schemeClr val="tx1"/>
              </a:buClr>
              <a:buFont typeface="Wingdings" panose="05000000000000000000" pitchFamily="2" charset="2"/>
              <a:buChar char="ü"/>
            </a:pPr>
            <a:r>
              <a:rPr lang="en-US" sz="2000">
                <a:solidFill>
                  <a:schemeClr val="tx1"/>
                </a:solidFill>
                <a:latin typeface="Calibri"/>
                <a:cs typeface="Calibri"/>
              </a:rPr>
              <a:t>Invoices for costs related to the meeting if expenses are charged to Title I, Part A </a:t>
            </a:r>
          </a:p>
        </p:txBody>
      </p:sp>
      <p:sp>
        <p:nvSpPr>
          <p:cNvPr id="2" name="Title 1">
            <a:extLst>
              <a:ext uri="{FF2B5EF4-FFF2-40B4-BE49-F238E27FC236}">
                <a16:creationId xmlns:a16="http://schemas.microsoft.com/office/drawing/2014/main" id="{B1085E0E-9FA5-F71B-53F0-0F5EF38DF047}"/>
              </a:ext>
            </a:extLst>
          </p:cNvPr>
          <p:cNvSpPr>
            <a:spLocks noGrp="1"/>
          </p:cNvSpPr>
          <p:nvPr>
            <p:ph type="title"/>
          </p:nvPr>
        </p:nvSpPr>
        <p:spPr>
          <a:xfrm>
            <a:off x="304801" y="310916"/>
            <a:ext cx="11671300" cy="646870"/>
          </a:xfrm>
        </p:spPr>
        <p:txBody>
          <a:bodyPr vert="horz" wrap="square" lIns="91440" tIns="45720" rIns="91440" bIns="45720" rtlCol="0" anchor="t">
            <a:noAutofit/>
          </a:bodyPr>
          <a:lstStyle/>
          <a:p>
            <a:r>
              <a:rPr lang="en-US" sz="3600">
                <a:solidFill>
                  <a:srgbClr val="FFC000"/>
                </a:solidFill>
              </a:rPr>
              <a:t>Documenting Annual Title I-A Meetings</a:t>
            </a:r>
            <a:endParaRPr lang="en-US" sz="3600">
              <a:solidFill>
                <a:schemeClr val="accent1">
                  <a:lumMod val="75000"/>
                </a:schemeClr>
              </a:solidFill>
            </a:endParaRPr>
          </a:p>
        </p:txBody>
      </p:sp>
      <p:sp>
        <p:nvSpPr>
          <p:cNvPr id="5" name="Slide Number Placeholder 4">
            <a:extLst>
              <a:ext uri="{FF2B5EF4-FFF2-40B4-BE49-F238E27FC236}">
                <a16:creationId xmlns:a16="http://schemas.microsoft.com/office/drawing/2014/main" id="{3F926CE2-F425-A946-EE06-A537DAF7C0F2}"/>
              </a:ext>
            </a:extLst>
          </p:cNvPr>
          <p:cNvSpPr>
            <a:spLocks noGrp="1"/>
          </p:cNvSpPr>
          <p:nvPr>
            <p:ph type="sldNum" sz="quarter" idx="12"/>
          </p:nvPr>
        </p:nvSpPr>
        <p:spPr/>
        <p:txBody>
          <a:bodyPr/>
          <a:lstStyle/>
          <a:p>
            <a:r>
              <a:rPr lang="en-US"/>
              <a:t>12</a:t>
            </a:r>
          </a:p>
        </p:txBody>
      </p:sp>
      <p:sp>
        <p:nvSpPr>
          <p:cNvPr id="4" name="TextBox 3">
            <a:extLst>
              <a:ext uri="{FF2B5EF4-FFF2-40B4-BE49-F238E27FC236}">
                <a16:creationId xmlns:a16="http://schemas.microsoft.com/office/drawing/2014/main" id="{45C80401-83F3-B4C3-1B24-4E779121E493}"/>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pic>
        <p:nvPicPr>
          <p:cNvPr id="6" name="Picture 5" descr="A file cabinet with a drawer&#10;&#10;Description automatically generated">
            <a:extLst>
              <a:ext uri="{FF2B5EF4-FFF2-40B4-BE49-F238E27FC236}">
                <a16:creationId xmlns:a16="http://schemas.microsoft.com/office/drawing/2014/main" id="{264FBC93-3890-E3AE-09BA-D04846DB135F}"/>
              </a:ext>
            </a:extLst>
          </p:cNvPr>
          <p:cNvPicPr>
            <a:picLocks noChangeAspect="1"/>
          </p:cNvPicPr>
          <p:nvPr/>
        </p:nvPicPr>
        <p:blipFill>
          <a:blip r:embed="rId3" cstate="print">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01819" y="233035"/>
            <a:ext cx="782855" cy="1117168"/>
          </a:xfrm>
          <a:prstGeom prst="rect">
            <a:avLst/>
          </a:prstGeom>
        </p:spPr>
      </p:pic>
      <p:sp>
        <p:nvSpPr>
          <p:cNvPr id="3" name="TextBox 2">
            <a:extLst>
              <a:ext uri="{FF2B5EF4-FFF2-40B4-BE49-F238E27FC236}">
                <a16:creationId xmlns:a16="http://schemas.microsoft.com/office/drawing/2014/main" id="{681F4EC8-CEE9-A6C9-11C7-FACEAD3BFFBD}"/>
              </a:ext>
            </a:extLst>
          </p:cNvPr>
          <p:cNvSpPr txBox="1"/>
          <p:nvPr/>
        </p:nvSpPr>
        <p:spPr>
          <a:xfrm>
            <a:off x="2512193" y="6170447"/>
            <a:ext cx="5014762" cy="338554"/>
          </a:xfrm>
          <a:prstGeom prst="rect">
            <a:avLst/>
          </a:prstGeom>
          <a:noFill/>
        </p:spPr>
        <p:txBody>
          <a:bodyPr wrap="square" rtlCol="0">
            <a:spAutoFit/>
          </a:bodyPr>
          <a:lstStyle/>
          <a:p>
            <a:r>
              <a:rPr lang="en-US" sz="1600" b="1">
                <a:solidFill>
                  <a:schemeClr val="bg1"/>
                </a:solidFill>
                <a:latin typeface="Arial"/>
                <a:cs typeface="Arial"/>
                <a:hlinkClick r:id="rId5">
                  <a:extLst>
                    <a:ext uri="{A12FA001-AC4F-418D-AE19-62706E023703}">
                      <ahyp:hlinkClr xmlns:ahyp="http://schemas.microsoft.com/office/drawing/2018/hyperlinkcolor" val="tx"/>
                    </a:ext>
                  </a:extLst>
                </a:hlinkClick>
              </a:rPr>
              <a:t>RIDE Parent and Family Engagement Toolkit</a:t>
            </a:r>
            <a:endParaRPr lang="en-US" sz="1600" b="1">
              <a:solidFill>
                <a:schemeClr val="bg1"/>
              </a:solidFill>
              <a:latin typeface="Arial"/>
              <a:cs typeface="Arial"/>
            </a:endParaRPr>
          </a:p>
        </p:txBody>
      </p:sp>
    </p:spTree>
    <p:extLst>
      <p:ext uri="{BB962C8B-B14F-4D97-AF65-F5344CB8AC3E}">
        <p14:creationId xmlns:p14="http://schemas.microsoft.com/office/powerpoint/2010/main" val="2359964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1664F1-8D34-5519-42CB-ED756A410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68A38-97B5-E225-4267-08AD75D12BBA}"/>
              </a:ext>
            </a:extLst>
          </p:cNvPr>
          <p:cNvSpPr>
            <a:spLocks noGrp="1"/>
          </p:cNvSpPr>
          <p:nvPr>
            <p:ph type="title"/>
          </p:nvPr>
        </p:nvSpPr>
        <p:spPr>
          <a:xfrm>
            <a:off x="304800" y="134098"/>
            <a:ext cx="11582400" cy="701731"/>
          </a:xfrm>
        </p:spPr>
        <p:txBody>
          <a:bodyPr vert="horz" lIns="91440" tIns="45720" rIns="91440" bIns="45720" rtlCol="0" anchor="b">
            <a:normAutofit/>
          </a:bodyPr>
          <a:lstStyle/>
          <a:p>
            <a:pPr>
              <a:spcBef>
                <a:spcPct val="0"/>
              </a:spcBef>
            </a:pPr>
            <a:r>
              <a:rPr lang="en-US" sz="3600">
                <a:solidFill>
                  <a:srgbClr val="FFC000"/>
                </a:solidFill>
              </a:rPr>
              <a:t>Required Reserve for Parent</a:t>
            </a:r>
            <a:r>
              <a:rPr lang="en-US" sz="3600" kern="1200">
                <a:solidFill>
                  <a:srgbClr val="FFC000"/>
                </a:solidFill>
                <a:latin typeface="+mj-lt"/>
                <a:ea typeface="+mj-ea"/>
                <a:cs typeface="+mj-cs"/>
              </a:rPr>
              <a:t> </a:t>
            </a:r>
            <a:r>
              <a:rPr lang="en-US" sz="3600">
                <a:solidFill>
                  <a:srgbClr val="FFC000"/>
                </a:solidFill>
              </a:rPr>
              <a:t>and Family Engagement </a:t>
            </a:r>
            <a:endParaRPr lang="en-US" sz="3600" kern="1200">
              <a:solidFill>
                <a:srgbClr val="FFC000"/>
              </a:solidFill>
              <a:latin typeface="+mj-lt"/>
              <a:ea typeface="+mj-ea"/>
              <a:cs typeface="+mj-cs"/>
            </a:endParaRPr>
          </a:p>
        </p:txBody>
      </p:sp>
      <p:sp>
        <p:nvSpPr>
          <p:cNvPr id="3" name="Text Placeholder 2">
            <a:extLst>
              <a:ext uri="{FF2B5EF4-FFF2-40B4-BE49-F238E27FC236}">
                <a16:creationId xmlns:a16="http://schemas.microsoft.com/office/drawing/2014/main" id="{F6B850FF-230C-4949-0AB4-86385E1FFD8C}"/>
              </a:ext>
            </a:extLst>
          </p:cNvPr>
          <p:cNvSpPr>
            <a:spLocks noGrp="1"/>
          </p:cNvSpPr>
          <p:nvPr>
            <p:ph type="body" sz="quarter" idx="13"/>
          </p:nvPr>
        </p:nvSpPr>
        <p:spPr>
          <a:xfrm>
            <a:off x="452651" y="985780"/>
            <a:ext cx="11582400" cy="2602991"/>
          </a:xfrm>
        </p:spPr>
        <p:txBody>
          <a:bodyPr vert="horz" lIns="91440" tIns="45720" rIns="91440" bIns="45720" rtlCol="0" anchor="t">
            <a:normAutofit lnSpcReduction="10000"/>
          </a:bodyPr>
          <a:lstStyle/>
          <a:p>
            <a:r>
              <a:rPr lang="en-US" sz="2200">
                <a:solidFill>
                  <a:schemeClr val="tx1"/>
                </a:solidFill>
                <a:latin typeface="Calibri"/>
                <a:ea typeface="Calibri"/>
                <a:cs typeface="Calibri"/>
              </a:rPr>
              <a:t>LEAs with allocations of </a:t>
            </a:r>
            <a:r>
              <a:rPr lang="en-US" sz="2200" u="sng">
                <a:solidFill>
                  <a:schemeClr val="tx1"/>
                </a:solidFill>
                <a:latin typeface="Calibri"/>
                <a:ea typeface="Calibri"/>
                <a:cs typeface="Calibri"/>
              </a:rPr>
              <a:t>more than $500,000</a:t>
            </a:r>
            <a:r>
              <a:rPr lang="en-US" sz="2200">
                <a:solidFill>
                  <a:schemeClr val="tx1"/>
                </a:solidFill>
                <a:latin typeface="Calibri"/>
                <a:ea typeface="Calibri"/>
                <a:cs typeface="Calibri"/>
              </a:rPr>
              <a:t> must:</a:t>
            </a:r>
          </a:p>
          <a:p>
            <a:pPr marL="571500" indent="-571500">
              <a:buClr>
                <a:schemeClr val="tx1"/>
              </a:buClr>
              <a:buFont typeface="Wingdings" panose="05000000000000000000" pitchFamily="2" charset="2"/>
              <a:buChar char="q"/>
            </a:pPr>
            <a:r>
              <a:rPr lang="en-US" sz="2200">
                <a:solidFill>
                  <a:schemeClr val="tx1"/>
                </a:solidFill>
                <a:latin typeface="Calibri"/>
                <a:ea typeface="Calibri"/>
                <a:cs typeface="Calibri"/>
              </a:rPr>
              <a:t>reserve at least 1% of its Title I allocation for parent and family engagement activities, and </a:t>
            </a:r>
          </a:p>
          <a:p>
            <a:pPr marL="571500" indent="-571500">
              <a:buClr>
                <a:schemeClr val="tx1"/>
              </a:buClr>
              <a:buFont typeface="Wingdings" panose="05000000000000000000" pitchFamily="2" charset="2"/>
              <a:buChar char="q"/>
            </a:pPr>
            <a:r>
              <a:rPr lang="en-US" sz="2200">
                <a:solidFill>
                  <a:schemeClr val="tx1"/>
                </a:solidFill>
                <a:latin typeface="Calibri"/>
                <a:ea typeface="Calibri"/>
                <a:cs typeface="Calibri"/>
              </a:rPr>
              <a:t>ninety percent (90%) of these funds must be distributed to Title I-A participating schools, with priority given to high need schools.</a:t>
            </a:r>
            <a:r>
              <a:rPr lang="en-US" sz="2200" baseline="30000">
                <a:solidFill>
                  <a:schemeClr val="tx1"/>
                </a:solidFill>
                <a:latin typeface="Calibri"/>
                <a:ea typeface="Calibri"/>
                <a:cs typeface="Calibri"/>
              </a:rPr>
              <a:t> </a:t>
            </a:r>
            <a:endParaRPr lang="en-US" sz="2200">
              <a:solidFill>
                <a:schemeClr val="tx1"/>
              </a:solidFill>
              <a:latin typeface="Calibri"/>
              <a:ea typeface="Calibri"/>
              <a:cs typeface="Calibri"/>
            </a:endParaRPr>
          </a:p>
          <a:p>
            <a:pPr marL="571500" indent="-571500">
              <a:buFont typeface="Wingdings" panose="05000000000000000000" pitchFamily="2" charset="2"/>
              <a:buChar char="q"/>
            </a:pPr>
            <a:endParaRPr lang="en-US" sz="2400">
              <a:solidFill>
                <a:schemeClr val="tx1"/>
              </a:solidFill>
            </a:endParaRPr>
          </a:p>
        </p:txBody>
      </p:sp>
      <p:sp>
        <p:nvSpPr>
          <p:cNvPr id="6" name="Text Placeholder 5">
            <a:extLst>
              <a:ext uri="{FF2B5EF4-FFF2-40B4-BE49-F238E27FC236}">
                <a16:creationId xmlns:a16="http://schemas.microsoft.com/office/drawing/2014/main" id="{9F621266-11AE-792F-E0FB-A880AE02F094}"/>
              </a:ext>
            </a:extLst>
          </p:cNvPr>
          <p:cNvSpPr>
            <a:spLocks noGrp="1"/>
          </p:cNvSpPr>
          <p:nvPr>
            <p:ph type="body" sz="quarter" idx="14"/>
          </p:nvPr>
        </p:nvSpPr>
        <p:spPr/>
        <p:txBody>
          <a:bodyPr vert="horz" lIns="91440" tIns="45720" rIns="91440" bIns="45720" numCol="2" spcCol="914400" rtlCol="0" anchor="t">
            <a:noAutofit/>
          </a:bodyPr>
          <a:lstStyle/>
          <a:p>
            <a:endParaRPr lang="en-US"/>
          </a:p>
          <a:p>
            <a:endParaRPr lang="en-US"/>
          </a:p>
          <a:p>
            <a:endParaRPr lang="en-US"/>
          </a:p>
          <a:p>
            <a:endParaRPr lang="en-US"/>
          </a:p>
          <a:p>
            <a:endParaRPr lang="en-US"/>
          </a:p>
        </p:txBody>
      </p:sp>
      <p:sp>
        <p:nvSpPr>
          <p:cNvPr id="8" name="Slide Number Placeholder 4">
            <a:extLst>
              <a:ext uri="{FF2B5EF4-FFF2-40B4-BE49-F238E27FC236}">
                <a16:creationId xmlns:a16="http://schemas.microsoft.com/office/drawing/2014/main" id="{594336A8-446C-4B9D-82AE-126F0028D50F}"/>
              </a:ext>
            </a:extLst>
          </p:cNvPr>
          <p:cNvSpPr txBox="1">
            <a:spLocks/>
          </p:cNvSpPr>
          <p:nvPr/>
        </p:nvSpPr>
        <p:spPr>
          <a:xfrm>
            <a:off x="8610600" y="6176825"/>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r>
              <a:rPr lang="en-US"/>
              <a:t>13</a:t>
            </a:r>
          </a:p>
        </p:txBody>
      </p:sp>
      <p:sp>
        <p:nvSpPr>
          <p:cNvPr id="4" name="TextBox 3">
            <a:extLst>
              <a:ext uri="{FF2B5EF4-FFF2-40B4-BE49-F238E27FC236}">
                <a16:creationId xmlns:a16="http://schemas.microsoft.com/office/drawing/2014/main" id="{83516488-6035-7733-C84E-5A13DB63CAC8}"/>
              </a:ext>
            </a:extLst>
          </p:cNvPr>
          <p:cNvSpPr txBox="1"/>
          <p:nvPr/>
        </p:nvSpPr>
        <p:spPr>
          <a:xfrm>
            <a:off x="2623128" y="3613892"/>
            <a:ext cx="4468770" cy="1785104"/>
          </a:xfrm>
          <a:prstGeom prst="rect">
            <a:avLst/>
          </a:prstGeom>
          <a:solidFill>
            <a:schemeClr val="bg1">
              <a:lumMod val="95000"/>
            </a:schemeClr>
          </a:solidFill>
          <a:ln w="57150">
            <a:solidFill>
              <a:schemeClr val="tx1"/>
            </a:solidFill>
          </a:ln>
        </p:spPr>
        <p:txBody>
          <a:bodyPr wrap="square" lIns="91440" tIns="45720" rIns="91440" bIns="45720" rtlCol="0" anchor="t">
            <a:spAutoFit/>
          </a:bodyPr>
          <a:lstStyle/>
          <a:p>
            <a:pPr marL="0" indent="0">
              <a:buClr>
                <a:schemeClr val="tx1"/>
              </a:buClr>
              <a:buNone/>
            </a:pPr>
            <a:r>
              <a:rPr lang="en-US" sz="2200">
                <a:latin typeface="Calibri"/>
                <a:ea typeface="Calibri"/>
                <a:cs typeface="Calibri"/>
              </a:rPr>
              <a:t>Parents and family members of children receiving Title I-A services must be involved in decisions about how the funds are allotted for parent engagement activities. </a:t>
            </a:r>
          </a:p>
        </p:txBody>
      </p:sp>
      <p:sp>
        <p:nvSpPr>
          <p:cNvPr id="5" name="TextBox 4">
            <a:extLst>
              <a:ext uri="{FF2B5EF4-FFF2-40B4-BE49-F238E27FC236}">
                <a16:creationId xmlns:a16="http://schemas.microsoft.com/office/drawing/2014/main" id="{C7A8528E-C470-DB60-7813-6B8A2C9F5A4C}"/>
              </a:ext>
            </a:extLst>
          </p:cNvPr>
          <p:cNvSpPr txBox="1"/>
          <p:nvPr/>
        </p:nvSpPr>
        <p:spPr>
          <a:xfrm>
            <a:off x="7444963" y="3609504"/>
            <a:ext cx="4092572" cy="1785104"/>
          </a:xfrm>
          <a:prstGeom prst="rect">
            <a:avLst/>
          </a:prstGeom>
          <a:solidFill>
            <a:schemeClr val="bg2">
              <a:lumMod val="20000"/>
              <a:lumOff val="80000"/>
            </a:schemeClr>
          </a:solidFill>
          <a:ln w="57150">
            <a:solidFill>
              <a:schemeClr val="tx1"/>
            </a:solidFill>
          </a:ln>
        </p:spPr>
        <p:txBody>
          <a:bodyPr wrap="square" lIns="91440" tIns="45720" rIns="91440" bIns="45720" rtlCol="0" anchor="t">
            <a:spAutoFit/>
          </a:bodyPr>
          <a:lstStyle/>
          <a:p>
            <a:pPr>
              <a:spcBef>
                <a:spcPts val="600"/>
              </a:spcBef>
            </a:pPr>
            <a:r>
              <a:rPr lang="en-US" sz="2200">
                <a:effectLst/>
                <a:latin typeface="Calibri" panose="020F0502020204030204" pitchFamily="34" charset="0"/>
                <a:cs typeface="Calibri" panose="020F0502020204030204" pitchFamily="34" charset="0"/>
              </a:rPr>
              <a:t>LEAs with allocations of less than $500K are still required to meet all</a:t>
            </a:r>
            <a:r>
              <a:rPr lang="en-US" sz="2200">
                <a:latin typeface="Calibri" panose="020F0502020204030204" pitchFamily="34" charset="0"/>
                <a:cs typeface="Calibri" panose="020F0502020204030204" pitchFamily="34" charset="0"/>
              </a:rPr>
              <a:t> of the  </a:t>
            </a:r>
            <a:r>
              <a:rPr lang="en-US" sz="2200">
                <a:effectLst/>
                <a:latin typeface="Calibri" panose="020F0502020204030204" pitchFamily="34" charset="0"/>
                <a:cs typeface="Calibri" panose="020F0502020204030204" pitchFamily="34" charset="0"/>
              </a:rPr>
              <a:t>requirements even though they are not required to “reserve funds</a:t>
            </a:r>
            <a:r>
              <a:rPr lang="en-US" sz="2200">
                <a:latin typeface="Calibri" panose="020F0502020204030204" pitchFamily="34" charset="0"/>
                <a:cs typeface="Calibri" panose="020F0502020204030204" pitchFamily="34" charset="0"/>
              </a:rPr>
              <a:t>”.</a:t>
            </a:r>
            <a:endParaRPr lang="en-US" sz="2200">
              <a:effectLst/>
              <a:latin typeface="Calibri" panose="020F0502020204030204" pitchFamily="34" charset="0"/>
              <a:cs typeface="Calibri" panose="020F0502020204030204" pitchFamily="34" charset="0"/>
            </a:endParaRPr>
          </a:p>
        </p:txBody>
      </p:sp>
      <p:sp>
        <p:nvSpPr>
          <p:cNvPr id="7" name="TextBox 3">
            <a:extLst>
              <a:ext uri="{FF2B5EF4-FFF2-40B4-BE49-F238E27FC236}">
                <a16:creationId xmlns:a16="http://schemas.microsoft.com/office/drawing/2014/main" id="{C1339378-FBA5-6B4C-B97A-1C5BFBE51B68}"/>
              </a:ext>
            </a:extLst>
          </p:cNvPr>
          <p:cNvSpPr txBox="1"/>
          <p:nvPr/>
        </p:nvSpPr>
        <p:spPr>
          <a:xfrm>
            <a:off x="383272" y="856694"/>
            <a:ext cx="782855" cy="22955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3000"/>
              </a:lnSpc>
              <a:spcBef>
                <a:spcPts val="600"/>
              </a:spcBef>
              <a:spcAft>
                <a:spcPts val="600"/>
              </a:spcAft>
            </a:pPr>
            <a:endParaRPr lang="en-US" sz="800">
              <a:solidFill>
                <a:srgbClr val="656666"/>
              </a:solidFill>
            </a:endParaRPr>
          </a:p>
        </p:txBody>
      </p:sp>
      <p:pic>
        <p:nvPicPr>
          <p:cNvPr id="10" name="Picture 9" descr="A red and white triangle sign with a exclamation mark&#10;&#10;Description automatically generated">
            <a:extLst>
              <a:ext uri="{FF2B5EF4-FFF2-40B4-BE49-F238E27FC236}">
                <a16:creationId xmlns:a16="http://schemas.microsoft.com/office/drawing/2014/main" id="{A0D7A321-DC93-C404-5B95-00CB256C1B0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0485" y="3525834"/>
            <a:ext cx="1766958" cy="1952443"/>
          </a:xfrm>
          <a:prstGeom prst="rect">
            <a:avLst/>
          </a:prstGeom>
        </p:spPr>
      </p:pic>
      <p:sp>
        <p:nvSpPr>
          <p:cNvPr id="11" name="TextBox 10">
            <a:extLst>
              <a:ext uri="{FF2B5EF4-FFF2-40B4-BE49-F238E27FC236}">
                <a16:creationId xmlns:a16="http://schemas.microsoft.com/office/drawing/2014/main" id="{708E083D-C505-7791-D4A5-0B0D2782B145}"/>
              </a:ext>
            </a:extLst>
          </p:cNvPr>
          <p:cNvSpPr txBox="1"/>
          <p:nvPr/>
        </p:nvSpPr>
        <p:spPr>
          <a:xfrm>
            <a:off x="2623128" y="6109855"/>
            <a:ext cx="2004291" cy="4010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i="1">
                <a:solidFill>
                  <a:schemeClr val="bg1"/>
                </a:solidFill>
                <a:hlinkClick r:id="rId5">
                  <a:extLst>
                    <a:ext uri="{A12FA001-AC4F-418D-AE19-62706E023703}">
                      <ahyp:hlinkClr xmlns:ahyp="http://schemas.microsoft.com/office/drawing/2018/hyperlinkcolor" val="tx"/>
                    </a:ext>
                  </a:extLst>
                </a:hlinkClick>
              </a:rPr>
              <a:t>ESSA, Sec. 1116</a:t>
            </a:r>
            <a:endParaRPr lang="en-US" i="1">
              <a:solidFill>
                <a:schemeClr val="bg1"/>
              </a:solidFill>
            </a:endParaRPr>
          </a:p>
        </p:txBody>
      </p:sp>
    </p:spTree>
    <p:extLst>
      <p:ext uri="{BB962C8B-B14F-4D97-AF65-F5344CB8AC3E}">
        <p14:creationId xmlns:p14="http://schemas.microsoft.com/office/powerpoint/2010/main" val="99332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1664F1-8D34-5519-42CB-ED756A410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68A38-97B5-E225-4267-08AD75D12BBA}"/>
              </a:ext>
            </a:extLst>
          </p:cNvPr>
          <p:cNvSpPr>
            <a:spLocks noGrp="1"/>
          </p:cNvSpPr>
          <p:nvPr>
            <p:ph type="title"/>
          </p:nvPr>
        </p:nvSpPr>
        <p:spPr>
          <a:xfrm>
            <a:off x="304800" y="773"/>
            <a:ext cx="6742132" cy="848975"/>
          </a:xfrm>
        </p:spPr>
        <p:txBody>
          <a:bodyPr vert="horz" lIns="91440" tIns="45720" rIns="91440" bIns="45720" rtlCol="0" anchor="b">
            <a:normAutofit/>
          </a:bodyPr>
          <a:lstStyle/>
          <a:p>
            <a:pPr>
              <a:spcBef>
                <a:spcPct val="0"/>
              </a:spcBef>
            </a:pPr>
            <a:r>
              <a:rPr lang="en-US" kern="1200">
                <a:solidFill>
                  <a:srgbClr val="FFC000"/>
                </a:solidFill>
                <a:latin typeface="+mj-lt"/>
                <a:ea typeface="+mj-ea"/>
                <a:cs typeface="+mj-cs"/>
              </a:rPr>
              <a:t>Funding Activities </a:t>
            </a:r>
          </a:p>
        </p:txBody>
      </p:sp>
      <p:grpSp>
        <p:nvGrpSpPr>
          <p:cNvPr id="61" name="Group 60">
            <a:extLst>
              <a:ext uri="{FF2B5EF4-FFF2-40B4-BE49-F238E27FC236}">
                <a16:creationId xmlns:a16="http://schemas.microsoft.com/office/drawing/2014/main" id="{8955F0E6-6D7D-F65A-A6DC-8FAFEEADD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62" name="Rectangle 61">
              <a:extLst>
                <a:ext uri="{FF2B5EF4-FFF2-40B4-BE49-F238E27FC236}">
                  <a16:creationId xmlns:a16="http://schemas.microsoft.com/office/drawing/2014/main" id="{6B18A423-3875-9056-00E3-F66A8E2AB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B761D7A-6B43-4913-332F-5150CF4F33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4">
            <a:extLst>
              <a:ext uri="{FF2B5EF4-FFF2-40B4-BE49-F238E27FC236}">
                <a16:creationId xmlns:a16="http://schemas.microsoft.com/office/drawing/2014/main" id="{594336A8-446C-4B9D-82AE-126F0028D50F}"/>
              </a:ext>
            </a:extLst>
          </p:cNvPr>
          <p:cNvSpPr txBox="1">
            <a:spLocks/>
          </p:cNvSpPr>
          <p:nvPr/>
        </p:nvSpPr>
        <p:spPr>
          <a:xfrm>
            <a:off x="8610600" y="6176825"/>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r>
              <a:rPr lang="en-US"/>
              <a:t>14</a:t>
            </a:r>
          </a:p>
        </p:txBody>
      </p:sp>
      <p:pic>
        <p:nvPicPr>
          <p:cNvPr id="10" name="Picture 9" descr="A group of people holding hands and walking">
            <a:extLst>
              <a:ext uri="{FF2B5EF4-FFF2-40B4-BE49-F238E27FC236}">
                <a16:creationId xmlns:a16="http://schemas.microsoft.com/office/drawing/2014/main" id="{4035E0B4-6E00-AC80-654B-D8A954AC6C9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05921" y="304816"/>
            <a:ext cx="2681279" cy="2558992"/>
          </a:xfrm>
          <a:prstGeom prst="rect">
            <a:avLst/>
          </a:prstGeom>
        </p:spPr>
      </p:pic>
      <p:sp>
        <p:nvSpPr>
          <p:cNvPr id="4" name="TextBox 3">
            <a:extLst>
              <a:ext uri="{FF2B5EF4-FFF2-40B4-BE49-F238E27FC236}">
                <a16:creationId xmlns:a16="http://schemas.microsoft.com/office/drawing/2014/main" id="{714BB3B2-3325-3C50-1EDD-B8FA0D54823A}"/>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sp>
        <p:nvSpPr>
          <p:cNvPr id="3" name="Text Placeholder 2">
            <a:extLst>
              <a:ext uri="{FF2B5EF4-FFF2-40B4-BE49-F238E27FC236}">
                <a16:creationId xmlns:a16="http://schemas.microsoft.com/office/drawing/2014/main" id="{F6B850FF-230C-4949-0AB4-86385E1FFD8C}"/>
              </a:ext>
            </a:extLst>
          </p:cNvPr>
          <p:cNvSpPr>
            <a:spLocks noGrp="1"/>
          </p:cNvSpPr>
          <p:nvPr>
            <p:ph type="body" idx="1"/>
          </p:nvPr>
        </p:nvSpPr>
        <p:spPr>
          <a:xfrm>
            <a:off x="304800" y="878624"/>
            <a:ext cx="9161417" cy="5231230"/>
          </a:xfrm>
        </p:spPr>
        <p:txBody>
          <a:bodyPr spcFirstLastPara="1" vert="horz" wrap="square" lIns="91440" tIns="45720" rIns="91440" bIns="45720" rtlCol="0" anchor="t" anchorCtr="0">
            <a:noAutofit/>
          </a:bodyPr>
          <a:lstStyle/>
          <a:p>
            <a:pPr marL="0" indent="0">
              <a:spcBef>
                <a:spcPts val="1200"/>
              </a:spcBef>
              <a:spcAft>
                <a:spcPts val="1200"/>
              </a:spcAft>
              <a:buNone/>
            </a:pPr>
            <a:r>
              <a:rPr lang="en-US" sz="2400" b="1">
                <a:solidFill>
                  <a:schemeClr val="tx1"/>
                </a:solidFill>
                <a:latin typeface="Calibri"/>
                <a:ea typeface="Calibri"/>
                <a:cs typeface="Calibri"/>
              </a:rPr>
              <a:t>Funds reserved shall be used to carry out activities and strategies consistent with LEA’s parent and family engagement policy, including </a:t>
            </a:r>
            <a:r>
              <a:rPr lang="en-US" sz="2400" b="1" u="sng">
                <a:solidFill>
                  <a:schemeClr val="tx1"/>
                </a:solidFill>
                <a:latin typeface="Calibri"/>
                <a:ea typeface="Calibri"/>
                <a:cs typeface="Calibri"/>
              </a:rPr>
              <a:t>at least 1 </a:t>
            </a:r>
            <a:r>
              <a:rPr lang="en-US" sz="2400" b="1">
                <a:solidFill>
                  <a:schemeClr val="tx1"/>
                </a:solidFill>
                <a:latin typeface="Calibri"/>
                <a:ea typeface="Calibri"/>
                <a:cs typeface="Calibri"/>
              </a:rPr>
              <a:t>of the following: </a:t>
            </a:r>
          </a:p>
          <a:p>
            <a:pPr marL="342900" indent="-342900">
              <a:spcBef>
                <a:spcPts val="1200"/>
              </a:spcBef>
              <a:spcAft>
                <a:spcPts val="1200"/>
              </a:spcAft>
              <a:buFont typeface="Wingdings" panose="05000000000000000000" pitchFamily="2" charset="2"/>
              <a:buChar char="§"/>
            </a:pPr>
            <a:r>
              <a:rPr lang="en-US" sz="2400">
                <a:solidFill>
                  <a:schemeClr val="tx1"/>
                </a:solidFill>
                <a:latin typeface="Calibri"/>
                <a:ea typeface="Calibri"/>
                <a:cs typeface="Calibri"/>
              </a:rPr>
              <a:t>Supporting schools and nonprofit organizations in providing professional development for LEA and school personnel regarding parent and family engagement strategies</a:t>
            </a:r>
          </a:p>
          <a:p>
            <a:pPr marL="342900" indent="-342900">
              <a:spcBef>
                <a:spcPts val="1200"/>
              </a:spcBef>
              <a:spcAft>
                <a:spcPts val="1200"/>
              </a:spcAft>
              <a:buFont typeface="Wingdings" panose="05000000000000000000" pitchFamily="2" charset="2"/>
              <a:buChar char="§"/>
            </a:pPr>
            <a:r>
              <a:rPr lang="en-US" sz="2400">
                <a:solidFill>
                  <a:schemeClr val="tx1"/>
                </a:solidFill>
                <a:latin typeface="Calibri"/>
                <a:ea typeface="Calibri"/>
                <a:cs typeface="Calibri"/>
              </a:rPr>
              <a:t>Supporting programs that reach parents and family members at home, in the community, and at school</a:t>
            </a:r>
            <a:endParaRPr lang="en-US" sz="2400">
              <a:solidFill>
                <a:schemeClr val="tx1"/>
              </a:solidFill>
            </a:endParaRPr>
          </a:p>
          <a:p>
            <a:pPr marL="342900" indent="-342900">
              <a:spcBef>
                <a:spcPts val="1200"/>
              </a:spcBef>
              <a:spcAft>
                <a:spcPts val="1200"/>
              </a:spcAft>
              <a:buFont typeface="Wingdings" panose="05000000000000000000" pitchFamily="2" charset="2"/>
              <a:buChar char="§"/>
            </a:pPr>
            <a:r>
              <a:rPr lang="en-US" sz="2400">
                <a:solidFill>
                  <a:schemeClr val="tx1"/>
                </a:solidFill>
                <a:latin typeface="Calibri"/>
                <a:ea typeface="Calibri"/>
                <a:cs typeface="Calibri"/>
              </a:rPr>
              <a:t>Disseminating information on best practices focused on parent and family engagement, especially best practices for increasing the engagement of economically disadvantaged parents and family members</a:t>
            </a:r>
          </a:p>
        </p:txBody>
      </p:sp>
      <p:sp>
        <p:nvSpPr>
          <p:cNvPr id="6" name="TextBox 5">
            <a:extLst>
              <a:ext uri="{FF2B5EF4-FFF2-40B4-BE49-F238E27FC236}">
                <a16:creationId xmlns:a16="http://schemas.microsoft.com/office/drawing/2014/main" id="{D979F4CA-8E24-B869-F758-91A666CDF1E0}"/>
              </a:ext>
            </a:extLst>
          </p:cNvPr>
          <p:cNvSpPr txBox="1"/>
          <p:nvPr/>
        </p:nvSpPr>
        <p:spPr>
          <a:xfrm>
            <a:off x="2623128" y="6109855"/>
            <a:ext cx="2004291" cy="4010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i="1">
                <a:solidFill>
                  <a:schemeClr val="bg1"/>
                </a:solidFill>
                <a:hlinkClick r:id="rId5">
                  <a:extLst>
                    <a:ext uri="{A12FA001-AC4F-418D-AE19-62706E023703}">
                      <ahyp:hlinkClr xmlns:ahyp="http://schemas.microsoft.com/office/drawing/2018/hyperlinkcolor" val="tx"/>
                    </a:ext>
                  </a:extLst>
                </a:hlinkClick>
              </a:rPr>
              <a:t>ESSA, Sec. 1116</a:t>
            </a:r>
            <a:endParaRPr lang="en-US" i="1">
              <a:solidFill>
                <a:schemeClr val="bg1"/>
              </a:solidFill>
            </a:endParaRPr>
          </a:p>
        </p:txBody>
      </p:sp>
    </p:spTree>
    <p:extLst>
      <p:ext uri="{BB962C8B-B14F-4D97-AF65-F5344CB8AC3E}">
        <p14:creationId xmlns:p14="http://schemas.microsoft.com/office/powerpoint/2010/main" val="401077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1664F1-8D34-5519-42CB-ED756A410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68A38-97B5-E225-4267-08AD75D12BBA}"/>
              </a:ext>
            </a:extLst>
          </p:cNvPr>
          <p:cNvSpPr>
            <a:spLocks noGrp="1"/>
          </p:cNvSpPr>
          <p:nvPr>
            <p:ph type="title"/>
          </p:nvPr>
        </p:nvSpPr>
        <p:spPr>
          <a:xfrm>
            <a:off x="417205" y="0"/>
            <a:ext cx="6742132" cy="848975"/>
          </a:xfrm>
        </p:spPr>
        <p:txBody>
          <a:bodyPr vert="horz" lIns="91440" tIns="45720" rIns="91440" bIns="45720" rtlCol="0" anchor="b">
            <a:normAutofit/>
          </a:bodyPr>
          <a:lstStyle/>
          <a:p>
            <a:pPr>
              <a:spcBef>
                <a:spcPct val="0"/>
              </a:spcBef>
            </a:pPr>
            <a:r>
              <a:rPr lang="en-US" kern="1200">
                <a:solidFill>
                  <a:srgbClr val="FFC000"/>
                </a:solidFill>
                <a:latin typeface="+mj-lt"/>
                <a:ea typeface="+mj-ea"/>
                <a:cs typeface="+mj-cs"/>
              </a:rPr>
              <a:t>Funding Activities </a:t>
            </a:r>
            <a:r>
              <a:rPr lang="en-US" sz="2800" kern="1200">
                <a:solidFill>
                  <a:srgbClr val="FFC000"/>
                </a:solidFill>
                <a:latin typeface="+mj-lt"/>
                <a:ea typeface="+mj-ea"/>
                <a:cs typeface="+mj-cs"/>
              </a:rPr>
              <a:t>(continued) </a:t>
            </a:r>
          </a:p>
        </p:txBody>
      </p:sp>
      <p:sp>
        <p:nvSpPr>
          <p:cNvPr id="3" name="Text Placeholder 2">
            <a:extLst>
              <a:ext uri="{FF2B5EF4-FFF2-40B4-BE49-F238E27FC236}">
                <a16:creationId xmlns:a16="http://schemas.microsoft.com/office/drawing/2014/main" id="{F6B850FF-230C-4949-0AB4-86385E1FFD8C}"/>
              </a:ext>
            </a:extLst>
          </p:cNvPr>
          <p:cNvSpPr>
            <a:spLocks noGrp="1"/>
          </p:cNvSpPr>
          <p:nvPr>
            <p:ph type="body" idx="1"/>
          </p:nvPr>
        </p:nvSpPr>
        <p:spPr>
          <a:xfrm>
            <a:off x="417205" y="1156942"/>
            <a:ext cx="8697056" cy="4151282"/>
          </a:xfrm>
        </p:spPr>
        <p:txBody>
          <a:bodyPr spcFirstLastPara="1" vert="horz" wrap="square" lIns="91440" tIns="45720" rIns="91440" bIns="45720" rtlCol="0" anchor="t" anchorCtr="0">
            <a:noAutofit/>
          </a:bodyPr>
          <a:lstStyle/>
          <a:p>
            <a:pPr marL="342900" indent="-342900">
              <a:spcBef>
                <a:spcPts val="1200"/>
              </a:spcBef>
              <a:spcAft>
                <a:spcPts val="1200"/>
              </a:spcAft>
              <a:buFont typeface="Wingdings" panose="05000000000000000000" pitchFamily="2" charset="2"/>
              <a:buChar char="§"/>
            </a:pPr>
            <a:r>
              <a:rPr lang="en-US" sz="2400" b="1">
                <a:solidFill>
                  <a:schemeClr val="tx1"/>
                </a:solidFill>
                <a:latin typeface="Calibri"/>
                <a:ea typeface="Calibri"/>
                <a:cs typeface="Calibri"/>
              </a:rPr>
              <a:t>Collaborating with </a:t>
            </a:r>
            <a:r>
              <a:rPr lang="en-US" sz="2400">
                <a:solidFill>
                  <a:schemeClr val="tx1"/>
                </a:solidFill>
                <a:latin typeface="Calibri"/>
                <a:ea typeface="Calibri"/>
                <a:cs typeface="Calibri"/>
              </a:rPr>
              <a:t>or providing subgrants to schools to enable such schools to collaborate, with </a:t>
            </a:r>
            <a:r>
              <a:rPr lang="en-US" sz="2400" b="1">
                <a:solidFill>
                  <a:schemeClr val="tx1"/>
                </a:solidFill>
                <a:latin typeface="Calibri"/>
                <a:ea typeface="Calibri"/>
                <a:cs typeface="Calibri"/>
              </a:rPr>
              <a:t>community-based or other organizations or employers </a:t>
            </a:r>
            <a:r>
              <a:rPr lang="en-US" sz="2400">
                <a:solidFill>
                  <a:schemeClr val="tx1"/>
                </a:solidFill>
                <a:latin typeface="Calibri"/>
                <a:ea typeface="Calibri"/>
                <a:cs typeface="Calibri"/>
              </a:rPr>
              <a:t>with a record of success in improving and increasing parent and family engagement. </a:t>
            </a:r>
          </a:p>
          <a:p>
            <a:pPr marL="342900" indent="-342900">
              <a:spcBef>
                <a:spcPts val="1200"/>
              </a:spcBef>
              <a:spcAft>
                <a:spcPts val="1200"/>
              </a:spcAft>
              <a:buFont typeface="Wingdings" panose="05000000000000000000" pitchFamily="2" charset="2"/>
              <a:buChar char="§"/>
            </a:pPr>
            <a:r>
              <a:rPr lang="en-US" sz="2400">
                <a:solidFill>
                  <a:schemeClr val="tx1"/>
                </a:solidFill>
                <a:latin typeface="Calibri"/>
                <a:ea typeface="Calibri"/>
                <a:cs typeface="Calibri"/>
              </a:rPr>
              <a:t>Engaging in </a:t>
            </a:r>
            <a:r>
              <a:rPr lang="en-US" sz="2400" b="1">
                <a:solidFill>
                  <a:schemeClr val="tx1"/>
                </a:solidFill>
                <a:latin typeface="Calibri"/>
                <a:ea typeface="Calibri"/>
                <a:cs typeface="Calibri"/>
              </a:rPr>
              <a:t>any other activities and strategies </a:t>
            </a:r>
            <a:r>
              <a:rPr lang="en-US" sz="2400">
                <a:solidFill>
                  <a:schemeClr val="tx1"/>
                </a:solidFill>
                <a:latin typeface="Calibri"/>
                <a:ea typeface="Calibri"/>
                <a:cs typeface="Calibri"/>
              </a:rPr>
              <a:t>that the LEA determines are appropriate and </a:t>
            </a:r>
            <a:r>
              <a:rPr lang="en-US" sz="2400" b="1">
                <a:solidFill>
                  <a:schemeClr val="tx1"/>
                </a:solidFill>
                <a:latin typeface="Calibri"/>
                <a:ea typeface="Calibri"/>
                <a:cs typeface="Calibri"/>
              </a:rPr>
              <a:t>consistent</a:t>
            </a:r>
            <a:r>
              <a:rPr lang="en-US" sz="2400">
                <a:solidFill>
                  <a:schemeClr val="tx1"/>
                </a:solidFill>
                <a:latin typeface="Calibri"/>
                <a:ea typeface="Calibri"/>
                <a:cs typeface="Calibri"/>
              </a:rPr>
              <a:t> with such agency’s parent and family engagement policy. </a:t>
            </a:r>
          </a:p>
          <a:p>
            <a:pPr marL="571500" indent="-571500">
              <a:buFont typeface="Wingdings" panose="05000000000000000000" pitchFamily="2" charset="2"/>
              <a:buChar char="q"/>
            </a:pPr>
            <a:endParaRPr lang="en-US" sz="2400">
              <a:solidFill>
                <a:schemeClr val="tx1"/>
              </a:solidFill>
            </a:endParaRPr>
          </a:p>
        </p:txBody>
      </p:sp>
      <p:grpSp>
        <p:nvGrpSpPr>
          <p:cNvPr id="61" name="Group 60">
            <a:extLst>
              <a:ext uri="{FF2B5EF4-FFF2-40B4-BE49-F238E27FC236}">
                <a16:creationId xmlns:a16="http://schemas.microsoft.com/office/drawing/2014/main" id="{8955F0E6-6D7D-F65A-A6DC-8FAFEEADD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62" name="Rectangle 61">
              <a:extLst>
                <a:ext uri="{FF2B5EF4-FFF2-40B4-BE49-F238E27FC236}">
                  <a16:creationId xmlns:a16="http://schemas.microsoft.com/office/drawing/2014/main" id="{6B18A423-3875-9056-00E3-F66A8E2AB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B761D7A-6B43-4913-332F-5150CF4F33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4">
            <a:extLst>
              <a:ext uri="{FF2B5EF4-FFF2-40B4-BE49-F238E27FC236}">
                <a16:creationId xmlns:a16="http://schemas.microsoft.com/office/drawing/2014/main" id="{594336A8-446C-4B9D-82AE-126F0028D50F}"/>
              </a:ext>
            </a:extLst>
          </p:cNvPr>
          <p:cNvSpPr txBox="1">
            <a:spLocks/>
          </p:cNvSpPr>
          <p:nvPr/>
        </p:nvSpPr>
        <p:spPr>
          <a:xfrm>
            <a:off x="8610600" y="6176825"/>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r>
              <a:rPr lang="en-US"/>
              <a:t>15</a:t>
            </a:r>
          </a:p>
        </p:txBody>
      </p:sp>
      <p:sp>
        <p:nvSpPr>
          <p:cNvPr id="4" name="TextBox 3">
            <a:extLst>
              <a:ext uri="{FF2B5EF4-FFF2-40B4-BE49-F238E27FC236}">
                <a16:creationId xmlns:a16="http://schemas.microsoft.com/office/drawing/2014/main" id="{714BB3B2-3325-3C50-1EDD-B8FA0D54823A}"/>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sp>
        <p:nvSpPr>
          <p:cNvPr id="6" name="TextBox 5">
            <a:extLst>
              <a:ext uri="{FF2B5EF4-FFF2-40B4-BE49-F238E27FC236}">
                <a16:creationId xmlns:a16="http://schemas.microsoft.com/office/drawing/2014/main" id="{82D1DE21-FDDE-2B10-B10C-2BD2C0E169CB}"/>
              </a:ext>
            </a:extLst>
          </p:cNvPr>
          <p:cNvSpPr txBox="1"/>
          <p:nvPr/>
        </p:nvSpPr>
        <p:spPr>
          <a:xfrm>
            <a:off x="2623128" y="6109855"/>
            <a:ext cx="2004291" cy="4010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i="1">
                <a:solidFill>
                  <a:schemeClr val="bg1"/>
                </a:solidFill>
                <a:hlinkClick r:id="rId3">
                  <a:extLst>
                    <a:ext uri="{A12FA001-AC4F-418D-AE19-62706E023703}">
                      <ahyp:hlinkClr xmlns:ahyp="http://schemas.microsoft.com/office/drawing/2018/hyperlinkcolor" val="tx"/>
                    </a:ext>
                  </a:extLst>
                </a:hlinkClick>
              </a:rPr>
              <a:t>ESSA, Sec. 1116</a:t>
            </a:r>
            <a:endParaRPr lang="en-US" i="1">
              <a:solidFill>
                <a:schemeClr val="bg1"/>
              </a:solidFill>
            </a:endParaRPr>
          </a:p>
        </p:txBody>
      </p:sp>
      <p:pic>
        <p:nvPicPr>
          <p:cNvPr id="5" name="Picture 4" descr="A group of people holding hands and walking">
            <a:extLst>
              <a:ext uri="{FF2B5EF4-FFF2-40B4-BE49-F238E27FC236}">
                <a16:creationId xmlns:a16="http://schemas.microsoft.com/office/drawing/2014/main" id="{29B19B87-19A4-03C3-08C2-578370FDCB9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05921" y="304816"/>
            <a:ext cx="2681279" cy="2558992"/>
          </a:xfrm>
          <a:prstGeom prst="rect">
            <a:avLst/>
          </a:prstGeom>
        </p:spPr>
      </p:pic>
    </p:spTree>
    <p:extLst>
      <p:ext uri="{BB962C8B-B14F-4D97-AF65-F5344CB8AC3E}">
        <p14:creationId xmlns:p14="http://schemas.microsoft.com/office/powerpoint/2010/main" val="338107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1664F1-8D34-5519-42CB-ED756A410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68A38-97B5-E225-4267-08AD75D12BBA}"/>
              </a:ext>
            </a:extLst>
          </p:cNvPr>
          <p:cNvSpPr>
            <a:spLocks noGrp="1"/>
          </p:cNvSpPr>
          <p:nvPr>
            <p:ph type="title"/>
          </p:nvPr>
        </p:nvSpPr>
        <p:spPr>
          <a:xfrm>
            <a:off x="361325" y="-668309"/>
            <a:ext cx="6742132" cy="1616203"/>
          </a:xfrm>
        </p:spPr>
        <p:txBody>
          <a:bodyPr vert="horz" lIns="91440" tIns="45720" rIns="91440" bIns="45720" rtlCol="0" anchor="b">
            <a:normAutofit/>
          </a:bodyPr>
          <a:lstStyle/>
          <a:p>
            <a:pPr>
              <a:spcBef>
                <a:spcPct val="0"/>
              </a:spcBef>
            </a:pPr>
            <a:r>
              <a:rPr lang="en-US">
                <a:solidFill>
                  <a:srgbClr val="FFC000"/>
                </a:solidFill>
              </a:rPr>
              <a:t>Parent Right-to-Know (PR2K)</a:t>
            </a:r>
            <a:endParaRPr lang="en-US" kern="1200">
              <a:solidFill>
                <a:srgbClr val="FFC000"/>
              </a:solidFill>
              <a:latin typeface="+mj-lt"/>
              <a:ea typeface="+mj-ea"/>
              <a:cs typeface="+mj-cs"/>
            </a:endParaRPr>
          </a:p>
        </p:txBody>
      </p:sp>
      <p:sp>
        <p:nvSpPr>
          <p:cNvPr id="3" name="Text Placeholder 2">
            <a:extLst>
              <a:ext uri="{FF2B5EF4-FFF2-40B4-BE49-F238E27FC236}">
                <a16:creationId xmlns:a16="http://schemas.microsoft.com/office/drawing/2014/main" id="{F6B850FF-230C-4949-0AB4-86385E1FFD8C}"/>
              </a:ext>
            </a:extLst>
          </p:cNvPr>
          <p:cNvSpPr>
            <a:spLocks noGrp="1"/>
          </p:cNvSpPr>
          <p:nvPr>
            <p:ph type="body" idx="1"/>
          </p:nvPr>
        </p:nvSpPr>
        <p:spPr>
          <a:xfrm>
            <a:off x="356476" y="1165334"/>
            <a:ext cx="8691271" cy="4776373"/>
          </a:xfrm>
          <a:ln w="76200">
            <a:noFill/>
          </a:ln>
        </p:spPr>
        <p:txBody>
          <a:bodyPr vert="horz" lIns="91440" tIns="45720" rIns="91440" bIns="45720" rtlCol="0" anchor="t">
            <a:normAutofit fontScale="92500" lnSpcReduction="20000"/>
          </a:bodyPr>
          <a:lstStyle/>
          <a:p>
            <a:pPr marL="0" marR="0" lvl="0" indent="0" algn="l" defTabSz="914400" rtl="0" eaLnBrk="1" fontAlgn="base" latinLnBrk="0" hangingPunct="1">
              <a:lnSpc>
                <a:spcPct val="100000"/>
              </a:lnSpc>
              <a:spcBef>
                <a:spcPct val="20000"/>
              </a:spcBef>
              <a:spcAft>
                <a:spcPct val="0"/>
              </a:spcAft>
              <a:buClr>
                <a:srgbClr val="8F23B3"/>
              </a:buClr>
              <a:buSzTx/>
              <a:buFontTx/>
              <a:buNone/>
              <a:tabLst/>
              <a:defRPr/>
            </a:pPr>
            <a:r>
              <a:rPr kumimoji="0" lang="en-US" sz="2400" b="1" i="0" u="none" strike="noStrike" kern="0" cap="none" spc="0" normalizeH="0" baseline="0" noProof="0">
                <a:ln>
                  <a:noFill/>
                </a:ln>
                <a:solidFill>
                  <a:srgbClr val="000000"/>
                </a:solidFill>
                <a:effectLst/>
                <a:uLnTx/>
                <a:uFillTx/>
                <a:latin typeface="Calibri"/>
                <a:ea typeface="Calibri"/>
                <a:cs typeface="Calibri"/>
              </a:rPr>
              <a:t>ESEA requires LEAs to notify all parents of children attending Title I-A schools of the following:</a:t>
            </a:r>
          </a:p>
          <a:p>
            <a:pPr marL="0" marR="0" lvl="0" indent="0" algn="l" defTabSz="914400" rtl="0" eaLnBrk="1" fontAlgn="base" latinLnBrk="0" hangingPunct="1">
              <a:lnSpc>
                <a:spcPct val="100000"/>
              </a:lnSpc>
              <a:spcBef>
                <a:spcPct val="20000"/>
              </a:spcBef>
              <a:spcAft>
                <a:spcPct val="0"/>
              </a:spcAft>
              <a:buClr>
                <a:srgbClr val="8F23B3"/>
              </a:buClr>
              <a:buSzTx/>
              <a:buFontTx/>
              <a:buNone/>
              <a:tabLst/>
              <a:defRPr/>
            </a:pPr>
            <a:endParaRPr lang="en-US" sz="1100" b="1" i="0" u="none" strike="noStrike" kern="0" cap="none" spc="0" normalizeH="0" baseline="0" noProof="0">
              <a:ln>
                <a:noFill/>
              </a:ln>
              <a:solidFill>
                <a:srgbClr val="000000"/>
              </a:solidFill>
              <a:effectLst/>
              <a:uLnTx/>
              <a:uFillTx/>
              <a:latin typeface="Calibri"/>
              <a:ea typeface="Calibri"/>
              <a:cs typeface="Calibri"/>
            </a:endParaRPr>
          </a:p>
          <a:p>
            <a:pPr marL="228600" indent="-228600" fontAlgn="base">
              <a:lnSpc>
                <a:spcPct val="100000"/>
              </a:lnSpc>
              <a:spcBef>
                <a:spcPts val="1200"/>
              </a:spcBef>
              <a:spcAft>
                <a:spcPts val="1200"/>
              </a:spcAft>
              <a:buClr>
                <a:srgbClr val="000000"/>
              </a:buClr>
              <a:buSzTx/>
              <a:buFont typeface="Wingdings" panose="05000000000000000000" pitchFamily="2" charset="2"/>
              <a:buChar char="§"/>
              <a:defRPr/>
            </a:pPr>
            <a:r>
              <a:rPr lang="en-US" sz="2400" b="1">
                <a:solidFill>
                  <a:schemeClr val="tx1"/>
                </a:solidFill>
                <a:effectLst/>
                <a:latin typeface="Calibri"/>
                <a:ea typeface="Calibri"/>
                <a:cs typeface="Calibri"/>
              </a:rPr>
              <a:t>PR2K: Teacher Qualifications </a:t>
            </a:r>
            <a:r>
              <a:rPr lang="en-US" sz="2400">
                <a:solidFill>
                  <a:schemeClr val="tx1"/>
                </a:solidFill>
                <a:effectLst/>
                <a:latin typeface="Calibri"/>
                <a:ea typeface="Calibri"/>
                <a:cs typeface="Calibri"/>
              </a:rPr>
              <a:t>- parents have the right to request, and receive in a timely manner, information regarding the professional qualifications of the student’s classroom teachers and paraprofessionals.</a:t>
            </a:r>
            <a:endParaRPr lang="en-US" sz="2400">
              <a:solidFill>
                <a:schemeClr val="tx1"/>
              </a:solidFill>
              <a:latin typeface="Calibri"/>
              <a:ea typeface="Calibri"/>
              <a:cs typeface="Calibri"/>
            </a:endParaRPr>
          </a:p>
          <a:p>
            <a:pPr marL="228600" indent="-228600">
              <a:lnSpc>
                <a:spcPct val="100000"/>
              </a:lnSpc>
              <a:spcBef>
                <a:spcPts val="1200"/>
              </a:spcBef>
              <a:spcAft>
                <a:spcPts val="1200"/>
              </a:spcAft>
              <a:buClr>
                <a:srgbClr val="000000"/>
              </a:buClr>
              <a:buSzTx/>
              <a:buFont typeface="Wingdings" panose="05000000000000000000" pitchFamily="2" charset="2"/>
              <a:buChar char="§"/>
              <a:defRPr/>
            </a:pPr>
            <a:r>
              <a:rPr lang="en-US" sz="2400" b="1">
                <a:solidFill>
                  <a:schemeClr val="tx1"/>
                </a:solidFill>
                <a:effectLst/>
                <a:latin typeface="Calibri"/>
                <a:ea typeface="Calibri"/>
                <a:cs typeface="Calibri"/>
              </a:rPr>
              <a:t>PR2K: 4 or More Weeks </a:t>
            </a:r>
            <a:r>
              <a:rPr lang="en-US" sz="2400">
                <a:solidFill>
                  <a:schemeClr val="tx1"/>
                </a:solidFill>
                <a:effectLst/>
                <a:latin typeface="Calibri"/>
                <a:ea typeface="Calibri"/>
                <a:cs typeface="Calibri"/>
              </a:rPr>
              <a:t>- parents must be notified when their child is taught for 4 or more consecutive weeks by a teacher who does not meet applicable State certification or licensure requirements at the grade level and subject area in which the teacher is assigned.</a:t>
            </a:r>
            <a:endParaRPr lang="en-US">
              <a:solidFill>
                <a:schemeClr val="tx1"/>
              </a:solidFill>
            </a:endParaRPr>
          </a:p>
          <a:p>
            <a:pPr marL="0" indent="0">
              <a:lnSpc>
                <a:spcPct val="100000"/>
              </a:lnSpc>
              <a:spcBef>
                <a:spcPts val="1200"/>
              </a:spcBef>
              <a:spcAft>
                <a:spcPts val="1200"/>
              </a:spcAft>
              <a:buClr>
                <a:srgbClr val="000000"/>
              </a:buClr>
              <a:buSzTx/>
              <a:buNone/>
              <a:defRPr/>
            </a:pPr>
            <a:r>
              <a:rPr lang="en-US" sz="2400">
                <a:solidFill>
                  <a:srgbClr val="000000"/>
                </a:solidFill>
                <a:latin typeface="Calibri"/>
                <a:ea typeface="Calibri"/>
                <a:cs typeface="Calibri"/>
              </a:rPr>
              <a:t>Note: Communication, to the extent practical, must be in an understandable format and in a language that parents can understand.</a:t>
            </a:r>
            <a:endParaRPr lang="en-US" sz="2400" kern="0">
              <a:solidFill>
                <a:schemeClr val="tx1"/>
              </a:solidFill>
              <a:latin typeface="Calibri"/>
              <a:ea typeface="Calibri"/>
              <a:cs typeface="Calibri"/>
            </a:endParaRPr>
          </a:p>
          <a:p>
            <a:pPr marL="228600" indent="-228600">
              <a:lnSpc>
                <a:spcPct val="100000"/>
              </a:lnSpc>
              <a:spcBef>
                <a:spcPts val="1200"/>
              </a:spcBef>
              <a:spcAft>
                <a:spcPts val="1200"/>
              </a:spcAft>
              <a:buClr>
                <a:srgbClr val="000000"/>
              </a:buClr>
              <a:buSzTx/>
              <a:buFont typeface="Wingdings" panose="05000000000000000000" pitchFamily="2" charset="2"/>
              <a:buChar char="§"/>
            </a:pPr>
            <a:endParaRPr lang="en-US" sz="2400">
              <a:solidFill>
                <a:schemeClr val="tx1"/>
              </a:solidFill>
              <a:latin typeface="Calibri"/>
              <a:ea typeface="Calibri"/>
              <a:cs typeface="Calibri"/>
            </a:endParaRPr>
          </a:p>
          <a:p>
            <a:pPr marL="571500" indent="-571500">
              <a:buFont typeface="Wingdings" panose="05000000000000000000" pitchFamily="2" charset="2"/>
              <a:buChar char="q"/>
            </a:pPr>
            <a:endParaRPr lang="en-US" sz="2400">
              <a:solidFill>
                <a:schemeClr val="tx1"/>
              </a:solidFill>
            </a:endParaRPr>
          </a:p>
        </p:txBody>
      </p:sp>
      <p:grpSp>
        <p:nvGrpSpPr>
          <p:cNvPr id="61" name="Group 60">
            <a:extLst>
              <a:ext uri="{FF2B5EF4-FFF2-40B4-BE49-F238E27FC236}">
                <a16:creationId xmlns:a16="http://schemas.microsoft.com/office/drawing/2014/main" id="{8955F0E6-6D7D-F65A-A6DC-8FAFEEADD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62" name="Rectangle 61">
              <a:extLst>
                <a:ext uri="{FF2B5EF4-FFF2-40B4-BE49-F238E27FC236}">
                  <a16:creationId xmlns:a16="http://schemas.microsoft.com/office/drawing/2014/main" id="{6B18A423-3875-9056-00E3-F66A8E2AB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63" name="Rectangle 62">
              <a:extLst>
                <a:ext uri="{FF2B5EF4-FFF2-40B4-BE49-F238E27FC236}">
                  <a16:creationId xmlns:a16="http://schemas.microsoft.com/office/drawing/2014/main" id="{9B761D7A-6B43-4913-332F-5150CF4F33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8" name="Slide Number Placeholder 4">
            <a:extLst>
              <a:ext uri="{FF2B5EF4-FFF2-40B4-BE49-F238E27FC236}">
                <a16:creationId xmlns:a16="http://schemas.microsoft.com/office/drawing/2014/main" id="{594336A8-446C-4B9D-82AE-126F0028D50F}"/>
              </a:ext>
            </a:extLst>
          </p:cNvPr>
          <p:cNvSpPr txBox="1">
            <a:spLocks/>
          </p:cNvSpPr>
          <p:nvPr/>
        </p:nvSpPr>
        <p:spPr>
          <a:xfrm>
            <a:off x="8660080" y="6157033"/>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white"/>
                </a:solidFill>
                <a:latin typeface="Franklin Gothic Book"/>
              </a:rPr>
              <a:t>16</a:t>
            </a:r>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5" name="TextBox 4">
            <a:extLst>
              <a:ext uri="{FF2B5EF4-FFF2-40B4-BE49-F238E27FC236}">
                <a16:creationId xmlns:a16="http://schemas.microsoft.com/office/drawing/2014/main" id="{69D9F6AB-8CA0-1D51-42B9-EEB8BFFEC754}"/>
              </a:ext>
            </a:extLst>
          </p:cNvPr>
          <p:cNvSpPr txBox="1"/>
          <p:nvPr/>
        </p:nvSpPr>
        <p:spPr>
          <a:xfrm>
            <a:off x="304800" y="847921"/>
            <a:ext cx="782855" cy="22955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23000"/>
              </a:lnSpc>
              <a:spcBef>
                <a:spcPts val="600"/>
              </a:spcBef>
              <a:spcAft>
                <a:spcPts val="600"/>
              </a:spcAft>
              <a:buClrTx/>
              <a:buSzTx/>
              <a:buFontTx/>
              <a:buNone/>
              <a:tabLst/>
              <a:defRPr/>
            </a:pPr>
            <a:endParaRPr kumimoji="0" lang="en-US" sz="800" b="0" i="0" u="none" strike="noStrike" kern="1200" cap="none" spc="0" normalizeH="0" baseline="0" noProof="0">
              <a:ln>
                <a:noFill/>
              </a:ln>
              <a:solidFill>
                <a:srgbClr val="656666"/>
              </a:solidFill>
              <a:effectLst/>
              <a:uLnTx/>
              <a:uFillTx/>
              <a:latin typeface="Franklin Gothic Book"/>
              <a:ea typeface="+mn-ea"/>
              <a:cs typeface="+mn-cs"/>
            </a:endParaRPr>
          </a:p>
        </p:txBody>
      </p:sp>
      <p:pic>
        <p:nvPicPr>
          <p:cNvPr id="6" name="Picture 5" descr="A puzzle on the floor in a classroom&#10;&#10;Description automatically generated">
            <a:extLst>
              <a:ext uri="{FF2B5EF4-FFF2-40B4-BE49-F238E27FC236}">
                <a16:creationId xmlns:a16="http://schemas.microsoft.com/office/drawing/2014/main" id="{432D34CD-8AEC-8E69-032E-1AB0DBB30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53355" y="2199778"/>
            <a:ext cx="2752766" cy="1828949"/>
          </a:xfrm>
          <a:prstGeom prst="rect">
            <a:avLst/>
          </a:prstGeom>
        </p:spPr>
      </p:pic>
      <p:sp>
        <p:nvSpPr>
          <p:cNvPr id="7" name="TextBox 6">
            <a:extLst>
              <a:ext uri="{FF2B5EF4-FFF2-40B4-BE49-F238E27FC236}">
                <a16:creationId xmlns:a16="http://schemas.microsoft.com/office/drawing/2014/main" id="{EE42C127-581E-D789-1F8C-20C725B44B79}"/>
              </a:ext>
            </a:extLst>
          </p:cNvPr>
          <p:cNvSpPr txBox="1"/>
          <p:nvPr/>
        </p:nvSpPr>
        <p:spPr>
          <a:xfrm>
            <a:off x="1524000" y="6709682"/>
            <a:ext cx="2267858" cy="81643"/>
          </a:xfrm>
          <a:prstGeom prst="rect">
            <a:avLst/>
          </a:prstGeom>
        </p:spPr>
        <p:txBody>
          <a:bodyPr>
            <a:normAutofit fontScale="25000" lnSpcReduction="20000"/>
          </a:bodyPr>
          <a:lstStyle/>
          <a:p>
            <a:r>
              <a:rPr lang="en-US"/>
              <a:t>ThePhoto by PhotoAuthor is licensed under CCYYSA.</a:t>
            </a:r>
          </a:p>
        </p:txBody>
      </p:sp>
      <p:sp>
        <p:nvSpPr>
          <p:cNvPr id="9" name="TextBox 8">
            <a:extLst>
              <a:ext uri="{FF2B5EF4-FFF2-40B4-BE49-F238E27FC236}">
                <a16:creationId xmlns:a16="http://schemas.microsoft.com/office/drawing/2014/main" id="{F09DF6DC-3188-32E9-1EB1-0B3D30276815}"/>
              </a:ext>
            </a:extLst>
          </p:cNvPr>
          <p:cNvSpPr txBox="1"/>
          <p:nvPr/>
        </p:nvSpPr>
        <p:spPr>
          <a:xfrm>
            <a:off x="2623128" y="6109855"/>
            <a:ext cx="2004291" cy="4010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i="1">
                <a:solidFill>
                  <a:schemeClr val="bg1"/>
                </a:solidFill>
                <a:hlinkClick r:id="rId5">
                  <a:extLst>
                    <a:ext uri="{A12FA001-AC4F-418D-AE19-62706E023703}">
                      <ahyp:hlinkClr xmlns:ahyp="http://schemas.microsoft.com/office/drawing/2018/hyperlinkcolor" val="tx"/>
                    </a:ext>
                  </a:extLst>
                </a:hlinkClick>
              </a:rPr>
              <a:t>ESSA, Sec. 1116</a:t>
            </a:r>
            <a:endParaRPr lang="en-US" i="1">
              <a:solidFill>
                <a:schemeClr val="bg1"/>
              </a:solidFill>
            </a:endParaRPr>
          </a:p>
        </p:txBody>
      </p:sp>
    </p:spTree>
    <p:extLst>
      <p:ext uri="{BB962C8B-B14F-4D97-AF65-F5344CB8AC3E}">
        <p14:creationId xmlns:p14="http://schemas.microsoft.com/office/powerpoint/2010/main" val="249210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1FF2B6-0399-67BB-2DA1-ACC22B740F7A}"/>
              </a:ext>
            </a:extLst>
          </p:cNvPr>
          <p:cNvSpPr>
            <a:spLocks noGrp="1"/>
          </p:cNvSpPr>
          <p:nvPr>
            <p:ph type="sldNum" sz="quarter" idx="12"/>
          </p:nvPr>
        </p:nvSpPr>
        <p:spPr/>
        <p:txBody>
          <a:bodyPr/>
          <a:lstStyle/>
          <a:p>
            <a:r>
              <a:rPr lang="en-US"/>
              <a:t>17</a:t>
            </a:r>
          </a:p>
        </p:txBody>
      </p:sp>
      <p:sp>
        <p:nvSpPr>
          <p:cNvPr id="2" name="Title 1">
            <a:extLst>
              <a:ext uri="{FF2B5EF4-FFF2-40B4-BE49-F238E27FC236}">
                <a16:creationId xmlns:a16="http://schemas.microsoft.com/office/drawing/2014/main" id="{7FDE3AD0-8C2A-0E63-F4A6-F4A5EB6D950E}"/>
              </a:ext>
            </a:extLst>
          </p:cNvPr>
          <p:cNvSpPr>
            <a:spLocks noGrp="1"/>
          </p:cNvSpPr>
          <p:nvPr>
            <p:ph type="title" idx="4294967295"/>
          </p:nvPr>
        </p:nvSpPr>
        <p:spPr>
          <a:xfrm>
            <a:off x="1755990" y="2236787"/>
            <a:ext cx="8132363" cy="1192213"/>
          </a:xfrm>
        </p:spPr>
        <p:txBody>
          <a:bodyPr>
            <a:normAutofit fontScale="90000"/>
          </a:bodyPr>
          <a:lstStyle/>
          <a:p>
            <a:pPr algn="ctr"/>
            <a:r>
              <a:rPr lang="en-US">
                <a:solidFill>
                  <a:srgbClr val="FFC000"/>
                </a:solidFill>
              </a:rPr>
              <a:t>Building Capacity</a:t>
            </a:r>
            <a:br>
              <a:rPr lang="en-US">
                <a:solidFill>
                  <a:srgbClr val="FFC000"/>
                </a:solidFill>
              </a:rPr>
            </a:br>
            <a:br>
              <a:rPr lang="en-US">
                <a:solidFill>
                  <a:srgbClr val="FFC000"/>
                </a:solidFill>
              </a:rPr>
            </a:br>
            <a:r>
              <a:rPr lang="en-US">
                <a:solidFill>
                  <a:srgbClr val="FFC000"/>
                </a:solidFill>
              </a:rPr>
              <a:t>Shared Responsibility</a:t>
            </a:r>
          </a:p>
        </p:txBody>
      </p:sp>
    </p:spTree>
    <p:extLst>
      <p:ext uri="{BB962C8B-B14F-4D97-AF65-F5344CB8AC3E}">
        <p14:creationId xmlns:p14="http://schemas.microsoft.com/office/powerpoint/2010/main" val="2934150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1664F1-8D34-5519-42CB-ED756A41035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A1D628B-0364-2605-95F3-ECA32DEBD86E}"/>
              </a:ext>
            </a:extLst>
          </p:cNvPr>
          <p:cNvSpPr txBox="1"/>
          <p:nvPr/>
        </p:nvSpPr>
        <p:spPr>
          <a:xfrm>
            <a:off x="303470" y="837098"/>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sp>
        <p:nvSpPr>
          <p:cNvPr id="2" name="Title 1">
            <a:extLst>
              <a:ext uri="{FF2B5EF4-FFF2-40B4-BE49-F238E27FC236}">
                <a16:creationId xmlns:a16="http://schemas.microsoft.com/office/drawing/2014/main" id="{07568A38-97B5-E225-4267-08AD75D12BBA}"/>
              </a:ext>
            </a:extLst>
          </p:cNvPr>
          <p:cNvSpPr>
            <a:spLocks noGrp="1"/>
          </p:cNvSpPr>
          <p:nvPr>
            <p:ph type="title"/>
          </p:nvPr>
        </p:nvSpPr>
        <p:spPr>
          <a:xfrm>
            <a:off x="232150" y="297897"/>
            <a:ext cx="11591221" cy="845823"/>
          </a:xfrm>
        </p:spPr>
        <p:txBody>
          <a:bodyPr vert="horz" lIns="91440" tIns="45720" rIns="91440" bIns="45720" rtlCol="0" anchor="b">
            <a:normAutofit fontScale="90000"/>
          </a:bodyPr>
          <a:lstStyle/>
          <a:p>
            <a:pPr>
              <a:spcBef>
                <a:spcPct val="0"/>
              </a:spcBef>
            </a:pPr>
            <a:r>
              <a:rPr lang="en-US">
                <a:solidFill>
                  <a:srgbClr val="FFC000"/>
                </a:solidFill>
              </a:rPr>
              <a:t>Building Capacity to Ensure Effective Parent and Family Involvement: Shared Responsibility</a:t>
            </a:r>
            <a:endParaRPr lang="en-US" kern="1200">
              <a:solidFill>
                <a:srgbClr val="FFC000"/>
              </a:solidFill>
              <a:latin typeface="+mj-lt"/>
            </a:endParaRPr>
          </a:p>
        </p:txBody>
      </p:sp>
      <p:sp>
        <p:nvSpPr>
          <p:cNvPr id="3" name="Text Placeholder 2">
            <a:extLst>
              <a:ext uri="{FF2B5EF4-FFF2-40B4-BE49-F238E27FC236}">
                <a16:creationId xmlns:a16="http://schemas.microsoft.com/office/drawing/2014/main" id="{F6B850FF-230C-4949-0AB4-86385E1FFD8C}"/>
              </a:ext>
            </a:extLst>
          </p:cNvPr>
          <p:cNvSpPr>
            <a:spLocks noGrp="1"/>
          </p:cNvSpPr>
          <p:nvPr>
            <p:ph type="body" idx="1"/>
          </p:nvPr>
        </p:nvSpPr>
        <p:spPr>
          <a:xfrm>
            <a:off x="383314" y="1328238"/>
            <a:ext cx="10469167" cy="4762407"/>
          </a:xfrm>
        </p:spPr>
        <p:txBody>
          <a:bodyPr spcFirstLastPara="1" vert="horz" wrap="square" lIns="91440" tIns="45720" rIns="91440" bIns="45720" rtlCol="0" anchor="t" anchorCtr="0">
            <a:noAutofit/>
          </a:bodyPr>
          <a:lstStyle/>
          <a:p>
            <a:pPr marL="0" indent="0">
              <a:buNone/>
            </a:pPr>
            <a:r>
              <a:rPr lang="en-US" sz="2200">
                <a:solidFill>
                  <a:schemeClr val="tx1"/>
                </a:solidFill>
                <a:latin typeface="Calibri" panose="020F0502020204030204" pitchFamily="34" charset="0"/>
                <a:cs typeface="Calibri" panose="020F0502020204030204" pitchFamily="34" charset="0"/>
              </a:rPr>
              <a:t>Each LEA must:</a:t>
            </a:r>
          </a:p>
          <a:p>
            <a:pPr indent="-457200">
              <a:buSzPct val="100000"/>
              <a:buAutoNum type="arabicPeriod"/>
            </a:pPr>
            <a:r>
              <a:rPr lang="en-US" sz="2200">
                <a:solidFill>
                  <a:schemeClr val="tx1"/>
                </a:solidFill>
                <a:latin typeface="Calibri" panose="020F0502020204030204" pitchFamily="34" charset="0"/>
                <a:cs typeface="Calibri" panose="020F0502020204030204" pitchFamily="34" charset="0"/>
              </a:rPr>
              <a:t>provide assistance to parents in understanding the State academic standards, State and local academic assessments, and how to monitor a child’s progress and work with educators to improve the achievement of their children </a:t>
            </a:r>
          </a:p>
          <a:p>
            <a:pPr indent="-457200">
              <a:buClr>
                <a:srgbClr val="000000"/>
              </a:buClr>
              <a:buSzPct val="100000"/>
              <a:buAutoNum type="arabicPeriod"/>
            </a:pPr>
            <a:r>
              <a:rPr lang="en-US" sz="2200">
                <a:solidFill>
                  <a:schemeClr val="tx1"/>
                </a:solidFill>
                <a:latin typeface="Calibri" panose="020F0502020204030204" pitchFamily="34" charset="0"/>
                <a:cs typeface="Calibri" panose="020F0502020204030204" pitchFamily="34" charset="0"/>
              </a:rPr>
              <a:t>provide materials and training to help parents to work with their children to improve their children’s achievement</a:t>
            </a:r>
          </a:p>
          <a:p>
            <a:pPr indent="-457200">
              <a:buClr>
                <a:srgbClr val="000000"/>
              </a:buClr>
              <a:buSzPct val="100000"/>
              <a:buAutoNum type="arabicPeriod"/>
            </a:pPr>
            <a:r>
              <a:rPr lang="en-US" sz="2200">
                <a:solidFill>
                  <a:schemeClr val="tx1"/>
                </a:solidFill>
                <a:latin typeface="Calibri" panose="020F0502020204030204" pitchFamily="34" charset="0"/>
                <a:cs typeface="Calibri" panose="020F0502020204030204" pitchFamily="34" charset="0"/>
              </a:rPr>
              <a:t>with the assistance of parents, educate all staff in the value and utility of contributions of parents, and in how to work with parents as equal partners </a:t>
            </a:r>
          </a:p>
          <a:p>
            <a:pPr indent="-457200">
              <a:buClr>
                <a:srgbClr val="000000"/>
              </a:buClr>
              <a:buSzPct val="100000"/>
              <a:buAutoNum type="arabicPeriod"/>
            </a:pPr>
            <a:r>
              <a:rPr lang="en-US" sz="2200">
                <a:solidFill>
                  <a:schemeClr val="tx1"/>
                </a:solidFill>
                <a:latin typeface="Calibri" panose="020F0502020204030204" pitchFamily="34" charset="0"/>
                <a:cs typeface="Calibri" panose="020F0502020204030204" pitchFamily="34" charset="0"/>
              </a:rPr>
              <a:t>to the extent feasible and appropriate, coordinate and integrate parent involvement programs and activities with other Federal, State, and local programs, including public preschool programs, and conduct other activities, such as parent resource centers, that encourage and support parents in more fully participating in the education of their children</a:t>
            </a:r>
          </a:p>
          <a:p>
            <a:pPr marL="0" indent="0">
              <a:buNone/>
            </a:pPr>
            <a:endParaRPr lang="en-US" sz="2000">
              <a:solidFill>
                <a:schemeClr val="tx1"/>
              </a:solidFill>
            </a:endParaRPr>
          </a:p>
          <a:p>
            <a:pPr marL="0" indent="0">
              <a:buNone/>
            </a:pPr>
            <a:endParaRPr lang="en-US" sz="2400">
              <a:solidFill>
                <a:schemeClr val="tx1"/>
              </a:solidFill>
            </a:endParaRPr>
          </a:p>
          <a:p>
            <a:pPr marL="0" indent="0">
              <a:buNone/>
            </a:pPr>
            <a:endParaRPr lang="en-US" sz="2400">
              <a:solidFill>
                <a:schemeClr val="tx1"/>
              </a:solidFill>
            </a:endParaRPr>
          </a:p>
        </p:txBody>
      </p:sp>
      <p:grpSp>
        <p:nvGrpSpPr>
          <p:cNvPr id="61" name="Group 60">
            <a:extLst>
              <a:ext uri="{FF2B5EF4-FFF2-40B4-BE49-F238E27FC236}">
                <a16:creationId xmlns:a16="http://schemas.microsoft.com/office/drawing/2014/main" id="{8955F0E6-6D7D-F65A-A6DC-8FAFEEADD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62" name="Rectangle 61">
              <a:extLst>
                <a:ext uri="{FF2B5EF4-FFF2-40B4-BE49-F238E27FC236}">
                  <a16:creationId xmlns:a16="http://schemas.microsoft.com/office/drawing/2014/main" id="{6B18A423-3875-9056-00E3-F66A8E2AB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B761D7A-6B43-4913-332F-5150CF4F33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4">
            <a:extLst>
              <a:ext uri="{FF2B5EF4-FFF2-40B4-BE49-F238E27FC236}">
                <a16:creationId xmlns:a16="http://schemas.microsoft.com/office/drawing/2014/main" id="{594336A8-446C-4B9D-82AE-126F0028D50F}"/>
              </a:ext>
            </a:extLst>
          </p:cNvPr>
          <p:cNvSpPr txBox="1">
            <a:spLocks/>
          </p:cNvSpPr>
          <p:nvPr/>
        </p:nvSpPr>
        <p:spPr>
          <a:xfrm>
            <a:off x="8638592" y="6186155"/>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r>
              <a:rPr lang="en-US"/>
              <a:t>18</a:t>
            </a:r>
          </a:p>
        </p:txBody>
      </p:sp>
      <p:pic>
        <p:nvPicPr>
          <p:cNvPr id="4" name="Content Placeholder 4" descr="A group of hands holding puzzle pieces">
            <a:extLst>
              <a:ext uri="{FF2B5EF4-FFF2-40B4-BE49-F238E27FC236}">
                <a16:creationId xmlns:a16="http://schemas.microsoft.com/office/drawing/2014/main" id="{124D7DCF-C9AA-FFAE-EF20-74A71FF3652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58252" y="772639"/>
            <a:ext cx="1265119" cy="1251924"/>
          </a:xfrm>
          <a:prstGeom prst="rect">
            <a:avLst/>
          </a:prstGeom>
          <a:noFill/>
          <a:ln>
            <a:noFill/>
          </a:ln>
          <a:scene3d>
            <a:camera prst="isometricOffAxis1Right"/>
            <a:lightRig rig="threePt" dir="t"/>
          </a:scene3d>
          <a:sp3d>
            <a:bevelT prst="angle"/>
          </a:sp3d>
        </p:spPr>
      </p:pic>
    </p:spTree>
    <p:extLst>
      <p:ext uri="{BB962C8B-B14F-4D97-AF65-F5344CB8AC3E}">
        <p14:creationId xmlns:p14="http://schemas.microsoft.com/office/powerpoint/2010/main" val="2060373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1664F1-8D34-5519-42CB-ED756A410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68A38-97B5-E225-4267-08AD75D12BBA}"/>
              </a:ext>
            </a:extLst>
          </p:cNvPr>
          <p:cNvSpPr>
            <a:spLocks noGrp="1"/>
          </p:cNvSpPr>
          <p:nvPr>
            <p:ph type="title"/>
          </p:nvPr>
        </p:nvSpPr>
        <p:spPr>
          <a:xfrm>
            <a:off x="304800" y="0"/>
            <a:ext cx="10347524" cy="801652"/>
          </a:xfrm>
        </p:spPr>
        <p:txBody>
          <a:bodyPr vert="horz" lIns="91440" tIns="45720" rIns="91440" bIns="45720" rtlCol="0" anchor="b">
            <a:normAutofit fontScale="90000"/>
          </a:bodyPr>
          <a:lstStyle/>
          <a:p>
            <a:pPr>
              <a:spcBef>
                <a:spcPct val="0"/>
              </a:spcBef>
            </a:pPr>
            <a:r>
              <a:rPr lang="en-US" kern="1200">
                <a:solidFill>
                  <a:srgbClr val="FFC000"/>
                </a:solidFill>
                <a:latin typeface="+mj-lt"/>
                <a:ea typeface="+mj-ea"/>
                <a:cs typeface="+mj-cs"/>
              </a:rPr>
              <a:t>What Does the Research Tell Us</a:t>
            </a:r>
            <a:r>
              <a:rPr lang="en-US">
                <a:solidFill>
                  <a:srgbClr val="FFC000"/>
                </a:solidFill>
              </a:rPr>
              <a:t> about Building Parent Capacity?</a:t>
            </a:r>
            <a:endParaRPr lang="en-US" kern="1200">
              <a:solidFill>
                <a:srgbClr val="FFC000"/>
              </a:solidFill>
              <a:latin typeface="+mj-lt"/>
              <a:ea typeface="+mj-ea"/>
              <a:cs typeface="+mj-cs"/>
            </a:endParaRPr>
          </a:p>
        </p:txBody>
      </p:sp>
      <p:sp>
        <p:nvSpPr>
          <p:cNvPr id="3" name="Text Placeholder 2">
            <a:extLst>
              <a:ext uri="{FF2B5EF4-FFF2-40B4-BE49-F238E27FC236}">
                <a16:creationId xmlns:a16="http://schemas.microsoft.com/office/drawing/2014/main" id="{F6B850FF-230C-4949-0AB4-86385E1FFD8C}"/>
              </a:ext>
            </a:extLst>
          </p:cNvPr>
          <p:cNvSpPr>
            <a:spLocks noGrp="1"/>
          </p:cNvSpPr>
          <p:nvPr>
            <p:ph type="body" idx="1"/>
          </p:nvPr>
        </p:nvSpPr>
        <p:spPr>
          <a:xfrm>
            <a:off x="480796" y="1196025"/>
            <a:ext cx="7877606" cy="4505725"/>
          </a:xfrm>
          <a:solidFill>
            <a:schemeClr val="bg2">
              <a:lumMod val="20000"/>
              <a:lumOff val="80000"/>
            </a:schemeClr>
          </a:solidFill>
          <a:ln w="57150">
            <a:solidFill>
              <a:schemeClr val="accent2">
                <a:lumMod val="75000"/>
              </a:schemeClr>
            </a:solidFill>
          </a:ln>
        </p:spPr>
        <p:txBody>
          <a:bodyPr vert="horz" lIns="91440" tIns="45720" rIns="91440" bIns="45720" rtlCol="0" anchor="t">
            <a:normAutofit fontScale="55000" lnSpcReduction="20000"/>
          </a:bodyPr>
          <a:lstStyle/>
          <a:p>
            <a:pPr marL="0" indent="0">
              <a:buNone/>
            </a:pPr>
            <a:endParaRPr lang="en-US" sz="2500">
              <a:solidFill>
                <a:schemeClr val="tx1"/>
              </a:solidFill>
              <a:latin typeface="Calibri"/>
              <a:cs typeface="Calibri"/>
            </a:endParaRPr>
          </a:p>
          <a:p>
            <a:pPr marL="0" indent="0">
              <a:buNone/>
            </a:pPr>
            <a:r>
              <a:rPr lang="en-US" sz="3600">
                <a:solidFill>
                  <a:schemeClr val="tx1"/>
                </a:solidFill>
                <a:latin typeface="Calibri"/>
                <a:cs typeface="Calibri"/>
              </a:rPr>
              <a:t>Families are more likely to learn from the experience and have a desire to apply what they have learned when activities are:</a:t>
            </a:r>
            <a:endParaRPr lang="en-US">
              <a:solidFill>
                <a:schemeClr val="tx1"/>
              </a:solidFill>
              <a:latin typeface="Calibri"/>
              <a:cs typeface="Calibri"/>
            </a:endParaRPr>
          </a:p>
          <a:p>
            <a:pPr marL="0" indent="0">
              <a:buNone/>
            </a:pPr>
            <a:endParaRPr lang="en-US" sz="3600">
              <a:solidFill>
                <a:schemeClr val="tx1"/>
              </a:solidFill>
              <a:latin typeface="Calibri" panose="020F0502020204030204" pitchFamily="34" charset="0"/>
              <a:cs typeface="Calibri" panose="020F0502020204030204" pitchFamily="34" charset="0"/>
            </a:endParaRPr>
          </a:p>
          <a:p>
            <a:pPr lvl="0">
              <a:buClr>
                <a:schemeClr val="tx1"/>
              </a:buClr>
              <a:buFont typeface="Wingdings" panose="05000000000000000000" pitchFamily="2" charset="2"/>
              <a:buChar char="§"/>
            </a:pPr>
            <a:r>
              <a:rPr lang="en-US" sz="3600" b="1">
                <a:solidFill>
                  <a:schemeClr val="tx1"/>
                </a:solidFill>
                <a:latin typeface="Calibri"/>
                <a:cs typeface="Calibri"/>
              </a:rPr>
              <a:t>Linked to Learning </a:t>
            </a:r>
            <a:r>
              <a:rPr lang="en-US" sz="3600">
                <a:solidFill>
                  <a:schemeClr val="tx1"/>
                </a:solidFill>
                <a:latin typeface="Calibri"/>
                <a:cs typeface="Calibri"/>
              </a:rPr>
              <a:t>– align with school and LEA achievement goals and connect parents to the teaching and learning goals for the students.</a:t>
            </a:r>
          </a:p>
          <a:p>
            <a:pPr lvl="0">
              <a:buClr>
                <a:schemeClr val="tx1"/>
              </a:buClr>
              <a:buFont typeface="Wingdings" panose="05000000000000000000" pitchFamily="2" charset="2"/>
              <a:buChar char="§"/>
            </a:pPr>
            <a:r>
              <a:rPr lang="en-US" sz="3600" b="1">
                <a:solidFill>
                  <a:schemeClr val="tx1"/>
                </a:solidFill>
                <a:latin typeface="Calibri"/>
                <a:cs typeface="Calibri"/>
              </a:rPr>
              <a:t>Relational </a:t>
            </a:r>
            <a:r>
              <a:rPr lang="en-US" sz="3600">
                <a:solidFill>
                  <a:schemeClr val="tx1"/>
                </a:solidFill>
                <a:latin typeface="Calibri"/>
                <a:cs typeface="Calibri"/>
              </a:rPr>
              <a:t>– include a focus on building respectful and trusting relationships between parents, educators, school and district leadership and the larger school community.</a:t>
            </a:r>
          </a:p>
          <a:p>
            <a:pPr lvl="0">
              <a:buClr>
                <a:schemeClr val="tx1"/>
              </a:buClr>
              <a:buFont typeface="Wingdings" panose="05000000000000000000" pitchFamily="2" charset="2"/>
              <a:buChar char="§"/>
            </a:pPr>
            <a:r>
              <a:rPr lang="en-US" sz="3600" b="1">
                <a:solidFill>
                  <a:schemeClr val="tx1"/>
                </a:solidFill>
                <a:latin typeface="Calibri"/>
                <a:cs typeface="Calibri"/>
              </a:rPr>
              <a:t>Developmental </a:t>
            </a:r>
            <a:r>
              <a:rPr lang="en-US" sz="3600">
                <a:solidFill>
                  <a:schemeClr val="tx1"/>
                </a:solidFill>
                <a:latin typeface="Calibri"/>
                <a:cs typeface="Calibri"/>
              </a:rPr>
              <a:t>– provide a service, and build the intellectual, social, and human capital of participants.</a:t>
            </a:r>
          </a:p>
          <a:p>
            <a:pPr lvl="0">
              <a:buClr>
                <a:schemeClr val="tx1"/>
              </a:buClr>
              <a:buFont typeface="Wingdings" panose="05000000000000000000" pitchFamily="2" charset="2"/>
              <a:buChar char="§"/>
            </a:pPr>
            <a:r>
              <a:rPr lang="en-US" sz="3600" b="1">
                <a:solidFill>
                  <a:schemeClr val="tx1"/>
                </a:solidFill>
                <a:latin typeface="Calibri"/>
                <a:cs typeface="Calibri"/>
              </a:rPr>
              <a:t>Collaborative </a:t>
            </a:r>
            <a:r>
              <a:rPr lang="en-US" sz="3600">
                <a:solidFill>
                  <a:schemeClr val="tx1"/>
                </a:solidFill>
                <a:latin typeface="Calibri"/>
                <a:cs typeface="Calibri"/>
              </a:rPr>
              <a:t>– Learning is conducted in groups and is focused on building strong learning communities and networks.</a:t>
            </a:r>
          </a:p>
          <a:p>
            <a:pPr lvl="0">
              <a:buClr>
                <a:schemeClr val="tx1"/>
              </a:buClr>
              <a:buFont typeface="Wingdings" panose="05000000000000000000" pitchFamily="2" charset="2"/>
              <a:buChar char="§"/>
            </a:pPr>
            <a:r>
              <a:rPr lang="en-US" sz="3600" b="1">
                <a:solidFill>
                  <a:schemeClr val="tx1"/>
                </a:solidFill>
                <a:latin typeface="Calibri"/>
                <a:cs typeface="Calibri"/>
              </a:rPr>
              <a:t>Interactive </a:t>
            </a:r>
            <a:r>
              <a:rPr lang="en-US" sz="3600">
                <a:solidFill>
                  <a:schemeClr val="tx1"/>
                </a:solidFill>
                <a:latin typeface="Calibri"/>
                <a:cs typeface="Calibri"/>
              </a:rPr>
              <a:t>– Participants have opportunities to test out, practice, and apply new skills.</a:t>
            </a:r>
          </a:p>
          <a:p>
            <a:pPr marL="571500" indent="-571500">
              <a:buFont typeface="Wingdings" panose="05000000000000000000" pitchFamily="2" charset="2"/>
              <a:buChar char="q"/>
            </a:pPr>
            <a:endParaRPr lang="en-US" sz="2400">
              <a:solidFill>
                <a:schemeClr val="tx1"/>
              </a:solidFill>
            </a:endParaRPr>
          </a:p>
        </p:txBody>
      </p:sp>
      <p:grpSp>
        <p:nvGrpSpPr>
          <p:cNvPr id="61" name="Group 60">
            <a:extLst>
              <a:ext uri="{FF2B5EF4-FFF2-40B4-BE49-F238E27FC236}">
                <a16:creationId xmlns:a16="http://schemas.microsoft.com/office/drawing/2014/main" id="{8955F0E6-6D7D-F65A-A6DC-8FAFEEADD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62" name="Rectangle 61">
              <a:extLst>
                <a:ext uri="{FF2B5EF4-FFF2-40B4-BE49-F238E27FC236}">
                  <a16:creationId xmlns:a16="http://schemas.microsoft.com/office/drawing/2014/main" id="{6B18A423-3875-9056-00E3-F66A8E2AB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B761D7A-6B43-4913-332F-5150CF4F33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4">
            <a:extLst>
              <a:ext uri="{FF2B5EF4-FFF2-40B4-BE49-F238E27FC236}">
                <a16:creationId xmlns:a16="http://schemas.microsoft.com/office/drawing/2014/main" id="{594336A8-446C-4B9D-82AE-126F0028D50F}"/>
              </a:ext>
            </a:extLst>
          </p:cNvPr>
          <p:cNvSpPr txBox="1">
            <a:spLocks/>
          </p:cNvSpPr>
          <p:nvPr/>
        </p:nvSpPr>
        <p:spPr>
          <a:xfrm>
            <a:off x="8689769" y="6166929"/>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r>
              <a:rPr lang="en-US"/>
              <a:t>19</a:t>
            </a:r>
          </a:p>
        </p:txBody>
      </p:sp>
      <p:pic>
        <p:nvPicPr>
          <p:cNvPr id="5" name="Picture 4" descr="A group of people sitting at a table">
            <a:extLst>
              <a:ext uri="{FF2B5EF4-FFF2-40B4-BE49-F238E27FC236}">
                <a16:creationId xmlns:a16="http://schemas.microsoft.com/office/drawing/2014/main" id="{BFF62C0D-1D5C-6335-5EF0-560C085F218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92337" y="2113756"/>
            <a:ext cx="3419805" cy="2670265"/>
          </a:xfrm>
          <a:prstGeom prst="rect">
            <a:avLst/>
          </a:prstGeom>
        </p:spPr>
      </p:pic>
      <p:sp>
        <p:nvSpPr>
          <p:cNvPr id="4" name="TextBox 3">
            <a:extLst>
              <a:ext uri="{FF2B5EF4-FFF2-40B4-BE49-F238E27FC236}">
                <a16:creationId xmlns:a16="http://schemas.microsoft.com/office/drawing/2014/main" id="{9ECE80A5-B2F4-8FBF-343C-C4BE731B020E}"/>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sp>
        <p:nvSpPr>
          <p:cNvPr id="6" name="TextBox 5">
            <a:extLst>
              <a:ext uri="{FF2B5EF4-FFF2-40B4-BE49-F238E27FC236}">
                <a16:creationId xmlns:a16="http://schemas.microsoft.com/office/drawing/2014/main" id="{271AE37C-31A9-75FD-B9C0-067F9A925948}"/>
              </a:ext>
            </a:extLst>
          </p:cNvPr>
          <p:cNvSpPr txBox="1"/>
          <p:nvPr/>
        </p:nvSpPr>
        <p:spPr>
          <a:xfrm>
            <a:off x="2447636" y="6165273"/>
            <a:ext cx="3943927" cy="4010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i="1" u="sng">
                <a:solidFill>
                  <a:schemeClr val="bg1"/>
                </a:solidFill>
                <a:hlinkClick r:id="rId5">
                  <a:extLst>
                    <a:ext uri="{A12FA001-AC4F-418D-AE19-62706E023703}">
                      <ahyp:hlinkClr xmlns:ahyp="http://schemas.microsoft.com/office/drawing/2018/hyperlinkcolor" val="tx"/>
                    </a:ext>
                  </a:extLst>
                </a:hlinkClick>
              </a:rPr>
              <a:t>Dual Capacity Framework-Karen Mapp</a:t>
            </a:r>
            <a:endParaRPr lang="en-US" i="1" u="sng">
              <a:solidFill>
                <a:schemeClr val="bg1"/>
              </a:solidFill>
            </a:endParaRPr>
          </a:p>
        </p:txBody>
      </p:sp>
    </p:spTree>
    <p:extLst>
      <p:ext uri="{BB962C8B-B14F-4D97-AF65-F5344CB8AC3E}">
        <p14:creationId xmlns:p14="http://schemas.microsoft.com/office/powerpoint/2010/main" val="966367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1FF2B6-0399-67BB-2DA1-ACC22B740F7A}"/>
              </a:ext>
            </a:extLst>
          </p:cNvPr>
          <p:cNvSpPr>
            <a:spLocks noGrp="1"/>
          </p:cNvSpPr>
          <p:nvPr>
            <p:ph type="sldNum" sz="quarter" idx="12"/>
          </p:nvPr>
        </p:nvSpPr>
        <p:spPr/>
        <p:txBody>
          <a:bodyPr/>
          <a:lstStyle/>
          <a:p>
            <a:r>
              <a:rPr lang="en-US"/>
              <a:t>20</a:t>
            </a:r>
          </a:p>
        </p:txBody>
      </p:sp>
      <p:sp>
        <p:nvSpPr>
          <p:cNvPr id="2" name="Title 1">
            <a:extLst>
              <a:ext uri="{FF2B5EF4-FFF2-40B4-BE49-F238E27FC236}">
                <a16:creationId xmlns:a16="http://schemas.microsoft.com/office/drawing/2014/main" id="{7FDE3AD0-8C2A-0E63-F4A6-F4A5EB6D950E}"/>
              </a:ext>
            </a:extLst>
          </p:cNvPr>
          <p:cNvSpPr>
            <a:spLocks noGrp="1"/>
          </p:cNvSpPr>
          <p:nvPr>
            <p:ph type="title" idx="4294967295"/>
          </p:nvPr>
        </p:nvSpPr>
        <p:spPr>
          <a:xfrm>
            <a:off x="405245" y="1131917"/>
            <a:ext cx="11381509" cy="3259800"/>
          </a:xfrm>
        </p:spPr>
        <p:txBody>
          <a:bodyPr>
            <a:normAutofit fontScale="90000"/>
          </a:bodyPr>
          <a:lstStyle/>
          <a:p>
            <a:pPr algn="ctr"/>
            <a:br>
              <a:rPr lang="en-US"/>
            </a:br>
            <a:r>
              <a:rPr lang="en-US">
                <a:solidFill>
                  <a:srgbClr val="FFC000"/>
                </a:solidFill>
              </a:rPr>
              <a:t>Understanding Policy Requirements</a:t>
            </a:r>
            <a:br>
              <a:rPr lang="en-US">
                <a:solidFill>
                  <a:srgbClr val="FFC000"/>
                </a:solidFill>
              </a:rPr>
            </a:br>
            <a:br>
              <a:rPr lang="en-US">
                <a:solidFill>
                  <a:srgbClr val="FFC000"/>
                </a:solidFill>
              </a:rPr>
            </a:br>
            <a:r>
              <a:rPr lang="en-US">
                <a:solidFill>
                  <a:srgbClr val="FFC000"/>
                </a:solidFill>
              </a:rPr>
              <a:t>LEA Level</a:t>
            </a:r>
            <a:br>
              <a:rPr lang="en-US">
                <a:solidFill>
                  <a:srgbClr val="FFC000"/>
                </a:solidFill>
              </a:rPr>
            </a:br>
            <a:r>
              <a:rPr lang="en-US">
                <a:solidFill>
                  <a:srgbClr val="FFC000"/>
                </a:solidFill>
              </a:rPr>
              <a:t>School Level</a:t>
            </a:r>
            <a:br>
              <a:rPr lang="en-US">
                <a:solidFill>
                  <a:srgbClr val="FFC000"/>
                </a:solidFill>
              </a:rPr>
            </a:br>
            <a:r>
              <a:rPr lang="en-US">
                <a:solidFill>
                  <a:srgbClr val="FFC000"/>
                </a:solidFill>
              </a:rPr>
              <a:t>School-Parent Compacts</a:t>
            </a:r>
            <a:br>
              <a:rPr lang="en-US"/>
            </a:br>
            <a:br>
              <a:rPr lang="en-US"/>
            </a:br>
            <a:br>
              <a:rPr lang="en-US"/>
            </a:br>
            <a:endParaRPr lang="en-US">
              <a:solidFill>
                <a:srgbClr val="FFC000"/>
              </a:solidFill>
            </a:endParaRPr>
          </a:p>
        </p:txBody>
      </p:sp>
    </p:spTree>
    <p:extLst>
      <p:ext uri="{BB962C8B-B14F-4D97-AF65-F5344CB8AC3E}">
        <p14:creationId xmlns:p14="http://schemas.microsoft.com/office/powerpoint/2010/main" val="62079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F611-FA9F-74C6-F0C7-F34AE85F1F0E}"/>
              </a:ext>
            </a:extLst>
          </p:cNvPr>
          <p:cNvSpPr>
            <a:spLocks noGrp="1"/>
          </p:cNvSpPr>
          <p:nvPr>
            <p:ph type="title"/>
          </p:nvPr>
        </p:nvSpPr>
        <p:spPr>
          <a:xfrm>
            <a:off x="333676" y="253600"/>
            <a:ext cx="5486401" cy="701731"/>
          </a:xfrm>
        </p:spPr>
        <p:txBody>
          <a:bodyPr>
            <a:normAutofit/>
          </a:bodyPr>
          <a:lstStyle/>
          <a:p>
            <a:r>
              <a:rPr lang="en-US" sz="3600">
                <a:solidFill>
                  <a:srgbClr val="FFC000"/>
                </a:solidFill>
              </a:rPr>
              <a:t>Goals for This Session</a:t>
            </a:r>
          </a:p>
        </p:txBody>
      </p:sp>
      <p:sp>
        <p:nvSpPr>
          <p:cNvPr id="5" name="Slide Number Placeholder 4">
            <a:extLst>
              <a:ext uri="{FF2B5EF4-FFF2-40B4-BE49-F238E27FC236}">
                <a16:creationId xmlns:a16="http://schemas.microsoft.com/office/drawing/2014/main" id="{EC53795A-0856-14EE-E7A1-1C3F5883C87C}"/>
              </a:ext>
            </a:extLst>
          </p:cNvPr>
          <p:cNvSpPr>
            <a:spLocks noGrp="1"/>
          </p:cNvSpPr>
          <p:nvPr>
            <p:ph type="sldNum" sz="quarter" idx="12"/>
          </p:nvPr>
        </p:nvSpPr>
        <p:spPr/>
        <p:txBody>
          <a:bodyPr/>
          <a:lstStyle/>
          <a:p>
            <a:r>
              <a:rPr lang="en-US"/>
              <a:t>2</a:t>
            </a:r>
          </a:p>
        </p:txBody>
      </p:sp>
      <p:sp>
        <p:nvSpPr>
          <p:cNvPr id="3" name="Text Placeholder 2">
            <a:extLst>
              <a:ext uri="{FF2B5EF4-FFF2-40B4-BE49-F238E27FC236}">
                <a16:creationId xmlns:a16="http://schemas.microsoft.com/office/drawing/2014/main" id="{2A1344F4-0470-6AA3-1E23-C370397E79B7}"/>
              </a:ext>
            </a:extLst>
          </p:cNvPr>
          <p:cNvSpPr>
            <a:spLocks noGrp="1"/>
          </p:cNvSpPr>
          <p:nvPr>
            <p:ph type="body" sz="quarter" idx="13"/>
          </p:nvPr>
        </p:nvSpPr>
        <p:spPr>
          <a:xfrm>
            <a:off x="304800" y="1062742"/>
            <a:ext cx="5859623" cy="4902996"/>
          </a:xfrm>
        </p:spPr>
        <p:txBody>
          <a:bodyPr vert="horz" lIns="91440" tIns="45720" rIns="91440" bIns="45720" rtlCol="0" anchor="t">
            <a:noAutofit/>
          </a:bodyPr>
          <a:lstStyle/>
          <a:p>
            <a:pPr marL="342900" indent="-342900">
              <a:spcAft>
                <a:spcPts val="1200"/>
              </a:spcAft>
              <a:buClrTx/>
              <a:buFont typeface="Wingdings" panose="020B0604020202020204" pitchFamily="34" charset="0"/>
              <a:buChar char="q"/>
            </a:pPr>
            <a:r>
              <a:rPr lang="en-US" sz="2000">
                <a:solidFill>
                  <a:schemeClr val="tx1"/>
                </a:solidFill>
                <a:latin typeface="Calibri"/>
                <a:ea typeface="Calibri"/>
                <a:cs typeface="Calibri"/>
              </a:rPr>
              <a:t>Overview of the Law and Requirements</a:t>
            </a:r>
            <a:endParaRPr lang="en-US" sz="2000">
              <a:solidFill>
                <a:schemeClr val="tx1"/>
              </a:solidFill>
            </a:endParaRPr>
          </a:p>
          <a:p>
            <a:pPr marL="342900" indent="-342900">
              <a:spcAft>
                <a:spcPts val="1200"/>
              </a:spcAft>
              <a:buClrTx/>
              <a:buFont typeface="Wingdings" panose="05000000000000000000" pitchFamily="2" charset="2"/>
              <a:buChar char="q"/>
            </a:pPr>
            <a:r>
              <a:rPr lang="en-US" sz="2000">
                <a:solidFill>
                  <a:schemeClr val="tx1"/>
                </a:solidFill>
                <a:latin typeface="Calibri"/>
                <a:ea typeface="Calibri"/>
                <a:cs typeface="Calibri"/>
              </a:rPr>
              <a:t>A Look at the Trends - Outcomes from RIDE’s Federal Title I-A Monitoring</a:t>
            </a:r>
          </a:p>
          <a:p>
            <a:pPr marL="342900" indent="-342900">
              <a:spcAft>
                <a:spcPts val="1200"/>
              </a:spcAft>
              <a:buClrTx/>
              <a:buFont typeface="Wingdings" panose="05000000000000000000" pitchFamily="2" charset="2"/>
              <a:buChar char="q"/>
            </a:pPr>
            <a:r>
              <a:rPr lang="en-US" sz="2000">
                <a:solidFill>
                  <a:schemeClr val="tx1"/>
                </a:solidFill>
                <a:latin typeface="Calibri"/>
                <a:ea typeface="Calibri"/>
                <a:cs typeface="Calibri"/>
              </a:rPr>
              <a:t>LEA To-do List - Digging Deeper</a:t>
            </a:r>
            <a:endParaRPr lang="en-US" sz="2000">
              <a:solidFill>
                <a:schemeClr val="tx1"/>
              </a:solidFill>
              <a:latin typeface="Calibri" panose="020F0502020204030204" pitchFamily="34" charset="0"/>
              <a:ea typeface="Calibri"/>
              <a:cs typeface="Calibri" panose="020F0502020204030204" pitchFamily="34" charset="0"/>
            </a:endParaRPr>
          </a:p>
          <a:p>
            <a:pPr marL="342900" indent="-342900">
              <a:spcAft>
                <a:spcPts val="1200"/>
              </a:spcAft>
              <a:buClrTx/>
              <a:buFont typeface="Wingdings" panose="05000000000000000000" pitchFamily="2" charset="2"/>
              <a:buChar char="q"/>
            </a:pPr>
            <a:r>
              <a:rPr lang="en-US" sz="2000">
                <a:solidFill>
                  <a:schemeClr val="tx1"/>
                </a:solidFill>
                <a:latin typeface="Calibri"/>
                <a:ea typeface="Calibri"/>
                <a:cs typeface="Calibri"/>
              </a:rPr>
              <a:t>Session Activity - It’s all about the Policies</a:t>
            </a:r>
          </a:p>
          <a:p>
            <a:pPr marL="342900" indent="-342900">
              <a:spcAft>
                <a:spcPts val="1200"/>
              </a:spcAft>
              <a:buClrTx/>
              <a:buFont typeface="Wingdings" panose="05000000000000000000" pitchFamily="2" charset="2"/>
              <a:buChar char="q"/>
            </a:pPr>
            <a:r>
              <a:rPr lang="en-US" sz="2000">
                <a:solidFill>
                  <a:schemeClr val="tx1"/>
                </a:solidFill>
                <a:latin typeface="Calibri"/>
                <a:ea typeface="Calibri"/>
                <a:cs typeface="Calibri"/>
              </a:rPr>
              <a:t>Connecting the Dots - Documenting Your Implementation</a:t>
            </a:r>
          </a:p>
          <a:p>
            <a:pPr marL="342900" indent="-342900">
              <a:spcAft>
                <a:spcPts val="1200"/>
              </a:spcAft>
              <a:buClrTx/>
              <a:buFont typeface="Wingdings" panose="05000000000000000000" pitchFamily="2" charset="2"/>
              <a:buChar char="q"/>
            </a:pPr>
            <a:r>
              <a:rPr lang="en-US" sz="2000">
                <a:solidFill>
                  <a:schemeClr val="tx1"/>
                </a:solidFill>
                <a:latin typeface="Calibri"/>
                <a:ea typeface="Calibri"/>
                <a:cs typeface="Calibri"/>
              </a:rPr>
              <a:t>Important Tips </a:t>
            </a:r>
          </a:p>
          <a:p>
            <a:pPr marL="342900" indent="-342900">
              <a:spcAft>
                <a:spcPts val="1200"/>
              </a:spcAft>
              <a:buClrTx/>
              <a:buFont typeface="Wingdings" panose="05000000000000000000" pitchFamily="2" charset="2"/>
              <a:buChar char="q"/>
            </a:pPr>
            <a:r>
              <a:rPr lang="en-US" sz="2000">
                <a:solidFill>
                  <a:schemeClr val="tx1"/>
                </a:solidFill>
                <a:latin typeface="Calibri"/>
                <a:ea typeface="Calibri"/>
                <a:cs typeface="Calibri"/>
              </a:rPr>
              <a:t>Next Steps and Resources</a:t>
            </a:r>
            <a:endParaRPr lang="en-US">
              <a:solidFill>
                <a:schemeClr val="tx1"/>
              </a:solidFill>
            </a:endParaRPr>
          </a:p>
          <a:p>
            <a:pPr marL="342900" indent="-342900">
              <a:spcAft>
                <a:spcPts val="1200"/>
              </a:spcAft>
              <a:buClrTx/>
              <a:buFont typeface="Wingdings" panose="05000000000000000000" pitchFamily="2" charset="2"/>
              <a:buChar char="q"/>
            </a:pPr>
            <a:endParaRPr lang="en-US" sz="2000">
              <a:solidFill>
                <a:schemeClr val="tx1"/>
              </a:solidFill>
              <a:latin typeface="Calibri"/>
              <a:ea typeface="Calibri"/>
              <a:cs typeface="Calibri"/>
            </a:endParaRPr>
          </a:p>
          <a:p>
            <a:pPr marL="76200" indent="0">
              <a:buClr>
                <a:srgbClr val="000000"/>
              </a:buClr>
              <a:buNone/>
            </a:pPr>
            <a:endParaRPr lang="en-US" sz="2800"/>
          </a:p>
        </p:txBody>
      </p:sp>
      <p:pic>
        <p:nvPicPr>
          <p:cNvPr id="7" name="Picture Placeholder 6" descr="Mother and daughter reading book on bed">
            <a:extLst>
              <a:ext uri="{FF2B5EF4-FFF2-40B4-BE49-F238E27FC236}">
                <a16:creationId xmlns:a16="http://schemas.microsoft.com/office/drawing/2014/main" id="{DBE47246-EF54-5DA3-A15C-290FAB5AB161}"/>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4873" r="14873"/>
          <a:stretch>
            <a:fillRect/>
          </a:stretch>
        </p:blipFill>
        <p:spPr>
          <a:xfrm>
            <a:off x="6002923" y="474575"/>
            <a:ext cx="5788025" cy="5491163"/>
          </a:xfrm>
          <a:prstGeom prst="rect">
            <a:avLst/>
          </a:prstGeom>
          <a:ln w="76200">
            <a:solidFill>
              <a:schemeClr val="tx1"/>
            </a:solidFill>
          </a:ln>
        </p:spPr>
      </p:pic>
      <p:sp>
        <p:nvSpPr>
          <p:cNvPr id="4" name="TextBox 3">
            <a:extLst>
              <a:ext uri="{FF2B5EF4-FFF2-40B4-BE49-F238E27FC236}">
                <a16:creationId xmlns:a16="http://schemas.microsoft.com/office/drawing/2014/main" id="{05BEB626-5BEA-C9E8-D442-E9D9DDDCCD0E}"/>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spTree>
    <p:extLst>
      <p:ext uri="{BB962C8B-B14F-4D97-AF65-F5344CB8AC3E}">
        <p14:creationId xmlns:p14="http://schemas.microsoft.com/office/powerpoint/2010/main" val="2838035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2397-D4B7-5E21-D8ED-C15AF2E97C1B}"/>
              </a:ext>
            </a:extLst>
          </p:cNvPr>
          <p:cNvSpPr>
            <a:spLocks noGrp="1"/>
          </p:cNvSpPr>
          <p:nvPr>
            <p:ph type="title"/>
          </p:nvPr>
        </p:nvSpPr>
        <p:spPr>
          <a:xfrm>
            <a:off x="394181" y="258247"/>
            <a:ext cx="11403638" cy="859881"/>
          </a:xfrm>
        </p:spPr>
        <p:txBody>
          <a:bodyPr>
            <a:normAutofit/>
          </a:bodyPr>
          <a:lstStyle/>
          <a:p>
            <a:r>
              <a:rPr lang="en-US" sz="3600">
                <a:solidFill>
                  <a:srgbClr val="FFC000"/>
                </a:solidFill>
                <a:latin typeface="Franklin Gothic Demi Cond"/>
              </a:rPr>
              <a:t>Title I-A LEA and School Policy Requirements</a:t>
            </a:r>
            <a:endParaRPr lang="en-US" sz="3600">
              <a:solidFill>
                <a:srgbClr val="FFC000"/>
              </a:solidFill>
            </a:endParaRPr>
          </a:p>
        </p:txBody>
      </p:sp>
      <p:sp>
        <p:nvSpPr>
          <p:cNvPr id="5" name="Slide Number Placeholder 4">
            <a:extLst>
              <a:ext uri="{FF2B5EF4-FFF2-40B4-BE49-F238E27FC236}">
                <a16:creationId xmlns:a16="http://schemas.microsoft.com/office/drawing/2014/main" id="{0E9D5DE7-260A-E3EB-9D37-9828C91A22AF}"/>
              </a:ext>
            </a:extLst>
          </p:cNvPr>
          <p:cNvSpPr>
            <a:spLocks noGrp="1"/>
          </p:cNvSpPr>
          <p:nvPr>
            <p:ph type="sldNum" sz="quarter" idx="12"/>
          </p:nvPr>
        </p:nvSpPr>
        <p:spPr/>
        <p:txBody>
          <a:bodyPr/>
          <a:lstStyle/>
          <a:p>
            <a:r>
              <a:rPr lang="en-US"/>
              <a:t>21</a:t>
            </a:r>
          </a:p>
        </p:txBody>
      </p:sp>
      <p:sp>
        <p:nvSpPr>
          <p:cNvPr id="3" name="Text Placeholder 2">
            <a:extLst>
              <a:ext uri="{FF2B5EF4-FFF2-40B4-BE49-F238E27FC236}">
                <a16:creationId xmlns:a16="http://schemas.microsoft.com/office/drawing/2014/main" id="{B5A786C2-CE8A-F3B4-FBCC-A8D92E8E77F0}"/>
              </a:ext>
            </a:extLst>
          </p:cNvPr>
          <p:cNvSpPr>
            <a:spLocks noGrp="1"/>
          </p:cNvSpPr>
          <p:nvPr>
            <p:ph type="body" sz="quarter" idx="13"/>
          </p:nvPr>
        </p:nvSpPr>
        <p:spPr/>
        <p:txBody>
          <a:bodyPr/>
          <a:lstStyle/>
          <a:p>
            <a:pPr marL="76200" indent="0">
              <a:buNone/>
            </a:pPr>
            <a:endParaRPr lang="en-US" sz="2800">
              <a:solidFill>
                <a:schemeClr val="tx1"/>
              </a:solidFill>
              <a:latin typeface="Franklin Gothic Book"/>
            </a:endParaRPr>
          </a:p>
          <a:p>
            <a:pPr marL="533400" lvl="1" indent="0">
              <a:buNone/>
            </a:pPr>
            <a:endParaRPr lang="en-US"/>
          </a:p>
        </p:txBody>
      </p:sp>
      <p:sp>
        <p:nvSpPr>
          <p:cNvPr id="6" name="Content Placeholder 1">
            <a:extLst>
              <a:ext uri="{FF2B5EF4-FFF2-40B4-BE49-F238E27FC236}">
                <a16:creationId xmlns:a16="http://schemas.microsoft.com/office/drawing/2014/main" id="{5D7E3BEE-BE54-1E3D-C6B2-87EB7FBDC85B}"/>
              </a:ext>
            </a:extLst>
          </p:cNvPr>
          <p:cNvSpPr txBox="1">
            <a:spLocks/>
          </p:cNvSpPr>
          <p:nvPr/>
        </p:nvSpPr>
        <p:spPr bwMode="auto">
          <a:xfrm>
            <a:off x="554663" y="1260823"/>
            <a:ext cx="10074977" cy="4442016"/>
          </a:xfrm>
          <a:prstGeom prst="rect">
            <a:avLst/>
          </a:prstGeom>
          <a:solidFill>
            <a:schemeClr val="bg2">
              <a:lumMod val="20000"/>
              <a:lumOff val="80000"/>
            </a:schemeClr>
          </a:solidFill>
          <a:ln w="76200">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8F23B3"/>
              </a:buClr>
              <a:buChar char="•"/>
              <a:defRPr sz="2400">
                <a:solidFill>
                  <a:schemeClr val="tx1"/>
                </a:solidFill>
                <a:latin typeface="+mn-lt"/>
                <a:ea typeface="+mn-ea"/>
                <a:cs typeface="+mn-cs"/>
              </a:defRPr>
            </a:lvl1pPr>
            <a:lvl2pPr marL="571500" indent="-228600" algn="l" rtl="0" eaLnBrk="1" fontAlgn="base" hangingPunct="1">
              <a:spcBef>
                <a:spcPct val="20000"/>
              </a:spcBef>
              <a:spcAft>
                <a:spcPct val="0"/>
              </a:spcAft>
              <a:buClr>
                <a:srgbClr val="8F23B3"/>
              </a:buClr>
              <a:buChar char="o"/>
              <a:defRPr sz="2200">
                <a:solidFill>
                  <a:schemeClr val="tx1"/>
                </a:solidFill>
                <a:latin typeface="+mn-lt"/>
                <a:cs typeface="+mn-cs"/>
              </a:defRPr>
            </a:lvl2pPr>
            <a:lvl3pPr marL="1371600" indent="-457200" algn="l" rtl="0" eaLnBrk="1" fontAlgn="base" hangingPunct="1">
              <a:spcBef>
                <a:spcPct val="20000"/>
              </a:spcBef>
              <a:spcAft>
                <a:spcPct val="0"/>
              </a:spcAft>
              <a:buClr>
                <a:srgbClr val="8F23B3"/>
              </a:buClr>
              <a:buFont typeface="Courier New" pitchFamily="49" charset="0"/>
              <a:buChar char="o"/>
              <a:defRPr sz="2000">
                <a:solidFill>
                  <a:schemeClr val="tx1"/>
                </a:solidFill>
                <a:latin typeface="+mn-lt"/>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a:lstStyle>
          <a:p>
            <a:pPr marL="76200" indent="0">
              <a:lnSpc>
                <a:spcPct val="90000"/>
              </a:lnSpc>
              <a:spcBef>
                <a:spcPts val="0"/>
              </a:spcBef>
              <a:spcAft>
                <a:spcPts val="600"/>
              </a:spcAft>
              <a:buClr>
                <a:srgbClr val="000000"/>
              </a:buClr>
              <a:buSzPts val="2400"/>
              <a:buNone/>
              <a:defRPr/>
            </a:pPr>
            <a:endParaRPr lang="en-US" sz="1400">
              <a:latin typeface="Calibri" panose="020F0502020204030204" pitchFamily="34" charset="0"/>
              <a:cs typeface="Calibri" panose="020F0502020204030204" pitchFamily="34" charset="0"/>
            </a:endParaRPr>
          </a:p>
          <a:p>
            <a:pPr marL="76200" indent="0">
              <a:lnSpc>
                <a:spcPct val="90000"/>
              </a:lnSpc>
              <a:spcBef>
                <a:spcPts val="0"/>
              </a:spcBef>
              <a:spcAft>
                <a:spcPts val="600"/>
              </a:spcAft>
              <a:buClr>
                <a:srgbClr val="000000"/>
              </a:buClr>
              <a:buSzPts val="2400"/>
              <a:buNone/>
              <a:defRPr/>
            </a:pPr>
            <a:r>
              <a:rPr lang="en-US" sz="2200">
                <a:latin typeface="Calibri" panose="020F0502020204030204" pitchFamily="34" charset="0"/>
                <a:cs typeface="Calibri" panose="020F0502020204030204" pitchFamily="34" charset="0"/>
              </a:rPr>
              <a:t>LEAs that receive Title I-A funds must meet the Parent and Family Engagement policy requirements outlined in Section 1116 of ESSA which include:</a:t>
            </a:r>
          </a:p>
          <a:p>
            <a:pPr marL="76200" indent="0">
              <a:lnSpc>
                <a:spcPct val="90000"/>
              </a:lnSpc>
              <a:spcBef>
                <a:spcPts val="0"/>
              </a:spcBef>
              <a:spcAft>
                <a:spcPts val="600"/>
              </a:spcAft>
              <a:buClr>
                <a:srgbClr val="000000"/>
              </a:buClr>
              <a:buSzPts val="2400"/>
              <a:buNone/>
              <a:defRPr/>
            </a:pPr>
            <a:endParaRPr lang="en-US" sz="800">
              <a:latin typeface="Calibri" panose="020F0502020204030204" pitchFamily="34" charset="0"/>
              <a:ea typeface="Calibri"/>
              <a:cs typeface="Calibri" panose="020F0502020204030204" pitchFamily="34" charset="0"/>
            </a:endParaRPr>
          </a:p>
          <a:p>
            <a:pPr marL="76200" indent="0">
              <a:lnSpc>
                <a:spcPct val="90000"/>
              </a:lnSpc>
              <a:spcBef>
                <a:spcPts val="0"/>
              </a:spcBef>
              <a:spcAft>
                <a:spcPts val="600"/>
              </a:spcAft>
              <a:buNone/>
              <a:defRPr/>
            </a:pPr>
            <a:r>
              <a:rPr lang="en-US" sz="2200">
                <a:latin typeface="Calibri" panose="020F0502020204030204" pitchFamily="34" charset="0"/>
                <a:cs typeface="Calibri" panose="020F0502020204030204" pitchFamily="34" charset="0"/>
              </a:rPr>
              <a:t>▪ developing a </a:t>
            </a:r>
            <a:r>
              <a:rPr lang="en-US" sz="2200" b="1">
                <a:solidFill>
                  <a:srgbClr val="0432FF"/>
                </a:solidFill>
                <a:latin typeface="Calibri" panose="020F0502020204030204" pitchFamily="34" charset="0"/>
                <a:cs typeface="Calibri" panose="020F0502020204030204" pitchFamily="34" charset="0"/>
              </a:rPr>
              <a:t>LEA Parent and Family Engagement Policy</a:t>
            </a:r>
            <a:r>
              <a:rPr lang="en-US" sz="2200">
                <a:latin typeface="Calibri" panose="020F0502020204030204" pitchFamily="34" charset="0"/>
                <a:cs typeface="Calibri" panose="020F0502020204030204" pitchFamily="34" charset="0"/>
              </a:rPr>
              <a:t>; </a:t>
            </a:r>
            <a:endParaRPr lang="en-US" sz="2200">
              <a:latin typeface="Calibri" panose="020F0502020204030204" pitchFamily="34" charset="0"/>
              <a:ea typeface="Calibri"/>
              <a:cs typeface="Calibri" panose="020F0502020204030204" pitchFamily="34" charset="0"/>
            </a:endParaRPr>
          </a:p>
          <a:p>
            <a:pPr marL="76200" indent="0">
              <a:lnSpc>
                <a:spcPct val="90000"/>
              </a:lnSpc>
              <a:spcBef>
                <a:spcPts val="0"/>
              </a:spcBef>
              <a:spcAft>
                <a:spcPts val="600"/>
              </a:spcAft>
              <a:buSzPts val="2400"/>
              <a:buNone/>
              <a:defRPr/>
            </a:pPr>
            <a:r>
              <a:rPr lang="en-US" sz="2200">
                <a:latin typeface="Calibri" panose="020F0502020204030204" pitchFamily="34" charset="0"/>
                <a:cs typeface="Calibri" panose="020F0502020204030204" pitchFamily="34" charset="0"/>
              </a:rPr>
              <a:t>▪ developing a </a:t>
            </a:r>
            <a:r>
              <a:rPr lang="en-US" sz="2200" b="1">
                <a:solidFill>
                  <a:srgbClr val="0432FF"/>
                </a:solidFill>
                <a:latin typeface="Calibri" panose="020F0502020204030204" pitchFamily="34" charset="0"/>
                <a:cs typeface="Calibri" panose="020F0502020204030204" pitchFamily="34" charset="0"/>
              </a:rPr>
              <a:t>School Parent and Family Engagement Policy</a:t>
            </a:r>
            <a:r>
              <a:rPr lang="en-US" sz="2200">
                <a:latin typeface="Calibri" panose="020F0502020204030204" pitchFamily="34" charset="0"/>
                <a:cs typeface="Calibri" panose="020F0502020204030204" pitchFamily="34" charset="0"/>
              </a:rPr>
              <a:t> for each participating Title I-A school; </a:t>
            </a:r>
            <a:endParaRPr lang="en-US" sz="2200">
              <a:latin typeface="Calibri" panose="020F0502020204030204" pitchFamily="34" charset="0"/>
              <a:ea typeface="Calibri"/>
              <a:cs typeface="Calibri" panose="020F0502020204030204" pitchFamily="34" charset="0"/>
            </a:endParaRPr>
          </a:p>
          <a:p>
            <a:pPr marL="76200" indent="0">
              <a:lnSpc>
                <a:spcPct val="90000"/>
              </a:lnSpc>
              <a:spcBef>
                <a:spcPts val="0"/>
              </a:spcBef>
              <a:spcAft>
                <a:spcPts val="600"/>
              </a:spcAft>
              <a:buSzPts val="2400"/>
              <a:buNone/>
              <a:defRPr/>
            </a:pPr>
            <a:r>
              <a:rPr lang="en-US" sz="2200">
                <a:latin typeface="Calibri" panose="020F0502020204030204" pitchFamily="34" charset="0"/>
                <a:cs typeface="Calibri" panose="020F0502020204030204" pitchFamily="34" charset="0"/>
              </a:rPr>
              <a:t>▪ developing </a:t>
            </a:r>
            <a:r>
              <a:rPr lang="en-US" sz="2200" b="1">
                <a:solidFill>
                  <a:srgbClr val="0432FF"/>
                </a:solidFill>
                <a:latin typeface="Calibri" panose="020F0502020204030204" pitchFamily="34" charset="0"/>
                <a:cs typeface="Calibri" panose="020F0502020204030204" pitchFamily="34" charset="0"/>
              </a:rPr>
              <a:t>School-Parent Compacts </a:t>
            </a:r>
            <a:r>
              <a:rPr lang="en-US" sz="2200">
                <a:latin typeface="Calibri" panose="020F0502020204030204" pitchFamily="34" charset="0"/>
                <a:cs typeface="Calibri" panose="020F0502020204030204" pitchFamily="34" charset="0"/>
              </a:rPr>
              <a:t>for each participating Title I-A school</a:t>
            </a:r>
          </a:p>
          <a:p>
            <a:pPr marL="76200" indent="0">
              <a:lnSpc>
                <a:spcPct val="90000"/>
              </a:lnSpc>
              <a:spcBef>
                <a:spcPts val="0"/>
              </a:spcBef>
              <a:spcAft>
                <a:spcPts val="600"/>
              </a:spcAft>
              <a:buSzPts val="2400"/>
              <a:buNone/>
              <a:defRPr/>
            </a:pPr>
            <a:endParaRPr lang="en-US" sz="2200">
              <a:latin typeface="Calibri" panose="020F0502020204030204" pitchFamily="34" charset="0"/>
              <a:cs typeface="Calibri" panose="020F0502020204030204" pitchFamily="34" charset="0"/>
            </a:endParaRPr>
          </a:p>
          <a:p>
            <a:pPr marL="76200" indent="0">
              <a:lnSpc>
                <a:spcPct val="90000"/>
              </a:lnSpc>
              <a:spcBef>
                <a:spcPts val="0"/>
              </a:spcBef>
              <a:spcAft>
                <a:spcPts val="600"/>
              </a:spcAft>
              <a:buSzPts val="2400"/>
              <a:buNone/>
              <a:defRPr/>
            </a:pPr>
            <a:r>
              <a:rPr lang="en-US" sz="2200" i="1">
                <a:latin typeface="Calibri" panose="020F0502020204030204" pitchFamily="34" charset="0"/>
                <a:cs typeface="Calibri" panose="020F0502020204030204" pitchFamily="34" charset="0"/>
              </a:rPr>
              <a:t>Note: Single School Districts or Single School Charters, may develop one policy that includes the requirements of both the LEA Title I, Part A Parent and Family Engagement Policy and the School Title I, Part A Parent and Family Engagement Policy requirements.</a:t>
            </a:r>
            <a:endParaRPr lang="en-US">
              <a:latin typeface="Franklin Gothic Book"/>
              <a:ea typeface="Calibri"/>
              <a:cs typeface="Calibri"/>
            </a:endParaRPr>
          </a:p>
        </p:txBody>
      </p:sp>
      <p:pic>
        <p:nvPicPr>
          <p:cNvPr id="7" name="Picture 6" descr="A file cabinet with a drawer&#10;&#10;Description automatically generated">
            <a:extLst>
              <a:ext uri="{FF2B5EF4-FFF2-40B4-BE49-F238E27FC236}">
                <a16:creationId xmlns:a16="http://schemas.microsoft.com/office/drawing/2014/main" id="{2F55AE35-6331-E39D-9BE8-508D58A216C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29640" y="227080"/>
            <a:ext cx="1026615" cy="1350694"/>
          </a:xfrm>
          <a:prstGeom prst="rect">
            <a:avLst/>
          </a:prstGeom>
        </p:spPr>
      </p:pic>
      <p:sp>
        <p:nvSpPr>
          <p:cNvPr id="4" name="TextBox 3">
            <a:extLst>
              <a:ext uri="{FF2B5EF4-FFF2-40B4-BE49-F238E27FC236}">
                <a16:creationId xmlns:a16="http://schemas.microsoft.com/office/drawing/2014/main" id="{F271BE59-7DB5-F519-2145-371705EB5079}"/>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spTree>
    <p:extLst>
      <p:ext uri="{BB962C8B-B14F-4D97-AF65-F5344CB8AC3E}">
        <p14:creationId xmlns:p14="http://schemas.microsoft.com/office/powerpoint/2010/main" val="1469484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E65307-D368-314D-982B-A04A085E0394}"/>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sp>
        <p:nvSpPr>
          <p:cNvPr id="3" name="Slide Number Placeholder 2">
            <a:extLst>
              <a:ext uri="{FF2B5EF4-FFF2-40B4-BE49-F238E27FC236}">
                <a16:creationId xmlns:a16="http://schemas.microsoft.com/office/drawing/2014/main" id="{0DA9D6F9-18A9-6441-BBC7-B272F86DFE74}"/>
              </a:ext>
            </a:extLst>
          </p:cNvPr>
          <p:cNvSpPr>
            <a:spLocks noGrp="1"/>
          </p:cNvSpPr>
          <p:nvPr>
            <p:ph type="sldNum" sz="quarter" idx="12"/>
          </p:nvPr>
        </p:nvSpPr>
        <p:spPr/>
        <p:txBody>
          <a:bodyPr/>
          <a:lstStyle/>
          <a:p>
            <a:fld id="{F477D24C-55BC-4150-BC77-7526DE4131D6}" type="slidenum">
              <a:rPr lang="en-US" smtClean="0">
                <a:solidFill>
                  <a:prstClr val="white"/>
                </a:solidFill>
              </a:rPr>
              <a:pPr/>
              <a:t>21</a:t>
            </a:fld>
            <a:endParaRPr lang="en-US">
              <a:solidFill>
                <a:prstClr val="white"/>
              </a:solidFill>
            </a:endParaRPr>
          </a:p>
        </p:txBody>
      </p:sp>
      <p:sp>
        <p:nvSpPr>
          <p:cNvPr id="4" name="Text Placeholder 3">
            <a:extLst>
              <a:ext uri="{FF2B5EF4-FFF2-40B4-BE49-F238E27FC236}">
                <a16:creationId xmlns:a16="http://schemas.microsoft.com/office/drawing/2014/main" id="{7CFE42E2-A7C9-C946-9A17-D3B1CDF11B07}"/>
              </a:ext>
            </a:extLst>
          </p:cNvPr>
          <p:cNvSpPr>
            <a:spLocks noGrp="1"/>
          </p:cNvSpPr>
          <p:nvPr>
            <p:ph type="body" sz="quarter" idx="13"/>
          </p:nvPr>
        </p:nvSpPr>
        <p:spPr>
          <a:xfrm>
            <a:off x="320964" y="842851"/>
            <a:ext cx="11582400" cy="850392"/>
          </a:xfrm>
        </p:spPr>
        <p:txBody>
          <a:bodyPr vert="horz" lIns="91440" tIns="45720" rIns="91440" bIns="45720" rtlCol="0" anchor="t">
            <a:noAutofit/>
          </a:bodyPr>
          <a:lstStyle/>
          <a:p>
            <a:r>
              <a:rPr lang="en-US">
                <a:solidFill>
                  <a:schemeClr val="tx1"/>
                </a:solidFill>
                <a:latin typeface="Franklin Gothic Book"/>
                <a:cs typeface="Calibri"/>
              </a:rPr>
              <a:t>LEAs that receive Title I-A funds must meet specific policy requirements:</a:t>
            </a:r>
            <a:endParaRPr lang="en-US">
              <a:solidFill>
                <a:schemeClr val="tx1"/>
              </a:solidFill>
            </a:endParaRPr>
          </a:p>
        </p:txBody>
      </p:sp>
      <p:sp>
        <p:nvSpPr>
          <p:cNvPr id="6" name="Title 1">
            <a:extLst>
              <a:ext uri="{FF2B5EF4-FFF2-40B4-BE49-F238E27FC236}">
                <a16:creationId xmlns:a16="http://schemas.microsoft.com/office/drawing/2014/main" id="{DA0040B3-F02A-904C-98E8-2F614D07EE58}"/>
              </a:ext>
            </a:extLst>
          </p:cNvPr>
          <p:cNvSpPr>
            <a:spLocks noGrp="1"/>
          </p:cNvSpPr>
          <p:nvPr>
            <p:ph type="title"/>
          </p:nvPr>
        </p:nvSpPr>
        <p:spPr>
          <a:xfrm>
            <a:off x="312882" y="141120"/>
            <a:ext cx="11582400" cy="701731"/>
          </a:xfrm>
        </p:spPr>
        <p:txBody>
          <a:bodyPr>
            <a:normAutofit/>
          </a:bodyPr>
          <a:lstStyle/>
          <a:p>
            <a:r>
              <a:rPr lang="en-US" sz="3600">
                <a:solidFill>
                  <a:srgbClr val="FFC000"/>
                </a:solidFill>
                <a:latin typeface="Franklin Gothic Demi Cond"/>
              </a:rPr>
              <a:t>Title I-A LEA and School Policy Requirements</a:t>
            </a:r>
            <a:endParaRPr lang="en-US" sz="3600">
              <a:solidFill>
                <a:srgbClr val="FFC000"/>
              </a:solidFill>
            </a:endParaRPr>
          </a:p>
        </p:txBody>
      </p:sp>
      <p:graphicFrame>
        <p:nvGraphicFramePr>
          <p:cNvPr id="8" name="Table 8">
            <a:extLst>
              <a:ext uri="{FF2B5EF4-FFF2-40B4-BE49-F238E27FC236}">
                <a16:creationId xmlns:a16="http://schemas.microsoft.com/office/drawing/2014/main" id="{6EF8DE8E-1DE6-AF45-92FB-B8EB7138DDCC}"/>
              </a:ext>
            </a:extLst>
          </p:cNvPr>
          <p:cNvGraphicFramePr>
            <a:graphicFrameLocks noGrp="1"/>
          </p:cNvGraphicFramePr>
          <p:nvPr>
            <p:extLst>
              <p:ext uri="{D42A27DB-BD31-4B8C-83A1-F6EECF244321}">
                <p14:modId xmlns:p14="http://schemas.microsoft.com/office/powerpoint/2010/main" val="888288665"/>
              </p:ext>
            </p:extLst>
          </p:nvPr>
        </p:nvGraphicFramePr>
        <p:xfrm>
          <a:off x="413886" y="1505445"/>
          <a:ext cx="11348186" cy="4387801"/>
        </p:xfrm>
        <a:graphic>
          <a:graphicData uri="http://schemas.openxmlformats.org/drawingml/2006/table">
            <a:tbl>
              <a:tblPr firstRow="1" bandRow="1">
                <a:tableStyleId>{5C22544A-7EE6-4342-B048-85BDC9FD1C3A}</a:tableStyleId>
              </a:tblPr>
              <a:tblGrid>
                <a:gridCol w="5670305">
                  <a:extLst>
                    <a:ext uri="{9D8B030D-6E8A-4147-A177-3AD203B41FA5}">
                      <a16:colId xmlns:a16="http://schemas.microsoft.com/office/drawing/2014/main" val="2645143116"/>
                    </a:ext>
                  </a:extLst>
                </a:gridCol>
                <a:gridCol w="5677881">
                  <a:extLst>
                    <a:ext uri="{9D8B030D-6E8A-4147-A177-3AD203B41FA5}">
                      <a16:colId xmlns:a16="http://schemas.microsoft.com/office/drawing/2014/main" val="1642270650"/>
                    </a:ext>
                  </a:extLst>
                </a:gridCol>
              </a:tblGrid>
              <a:tr h="455881">
                <a:tc>
                  <a:txBody>
                    <a:bodyPr/>
                    <a:lstStyle/>
                    <a:p>
                      <a:r>
                        <a:rPr lang="en-US"/>
                        <a:t>LEA &amp; School Parent and Family Engagement Policies</a:t>
                      </a:r>
                    </a:p>
                  </a:txBody>
                  <a:tcPr>
                    <a:solidFill>
                      <a:schemeClr val="accent3">
                        <a:lumMod val="50000"/>
                      </a:schemeClr>
                    </a:solidFill>
                  </a:tcPr>
                </a:tc>
                <a:tc>
                  <a:txBody>
                    <a:bodyPr/>
                    <a:lstStyle/>
                    <a:p>
                      <a:r>
                        <a:rPr lang="en-US"/>
                        <a:t>School-Parent Compact</a:t>
                      </a:r>
                    </a:p>
                  </a:txBody>
                  <a:tcPr>
                    <a:solidFill>
                      <a:schemeClr val="accent3">
                        <a:lumMod val="50000"/>
                      </a:schemeClr>
                    </a:solidFill>
                  </a:tcPr>
                </a:tc>
                <a:extLst>
                  <a:ext uri="{0D108BD9-81ED-4DB2-BD59-A6C34878D82A}">
                    <a16:rowId xmlns:a16="http://schemas.microsoft.com/office/drawing/2014/main" val="2377655753"/>
                  </a:ext>
                </a:extLst>
              </a:tr>
              <a:tr h="3593662">
                <a:tc>
                  <a:txBody>
                    <a:bodyPr/>
                    <a:lstStyle/>
                    <a:p>
                      <a:pPr marL="0" indent="0" fontAlgn="auto">
                        <a:lnSpc>
                          <a:spcPct val="90000"/>
                        </a:lnSpc>
                        <a:spcBef>
                          <a:spcPts val="0"/>
                        </a:spcBef>
                        <a:spcAft>
                          <a:spcPts val="600"/>
                        </a:spcAft>
                        <a:buClr>
                          <a:prstClr val="black"/>
                        </a:buClr>
                        <a:buSzPts val="2400"/>
                        <a:buNone/>
                        <a:defRPr/>
                      </a:pPr>
                      <a:r>
                        <a:rPr lang="en-US" sz="1800">
                          <a:latin typeface="Calibri" panose="020F0502020204030204" pitchFamily="34" charset="0"/>
                          <a:ea typeface="Calibri"/>
                          <a:cs typeface="Calibri" panose="020F0502020204030204" pitchFamily="34" charset="0"/>
                        </a:rPr>
                        <a:t>Must include</a:t>
                      </a:r>
                      <a:r>
                        <a:rPr kumimoji="0"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rPr>
                        <a:t>:</a:t>
                      </a:r>
                      <a:endParaRPr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endParaRPr>
                    </a:p>
                    <a:p>
                      <a:pPr marL="457200" marR="0" lvl="0" indent="-381000" algn="l" defTabSz="914400" rtl="0" eaLnBrk="1" fontAlgn="auto" latinLnBrk="0" hangingPunct="1">
                        <a:lnSpc>
                          <a:spcPct val="90000"/>
                        </a:lnSpc>
                        <a:spcBef>
                          <a:spcPts val="0"/>
                        </a:spcBef>
                        <a:spcAft>
                          <a:spcPts val="600"/>
                        </a:spcAft>
                        <a:buClr>
                          <a:prstClr val="black"/>
                        </a:buClr>
                        <a:buSzPts val="2400"/>
                        <a:buFont typeface="Wingdings" panose="05000000000000000000" pitchFamily="2" charset="2"/>
                        <a:buChar char="§"/>
                        <a:tabLst/>
                        <a:defRPr/>
                      </a:pPr>
                      <a:r>
                        <a:rPr kumimoji="0"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rPr>
                        <a:t>Input from parents of participating students;</a:t>
                      </a:r>
                      <a:endParaRPr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endParaRPr>
                    </a:p>
                    <a:p>
                      <a:pPr marL="457200" marR="0" lvl="0" indent="-381000" algn="l" defTabSz="914400" rtl="0" eaLnBrk="1" fontAlgn="auto" latinLnBrk="0" hangingPunct="1">
                        <a:lnSpc>
                          <a:spcPct val="90000"/>
                        </a:lnSpc>
                        <a:spcBef>
                          <a:spcPts val="0"/>
                        </a:spcBef>
                        <a:spcAft>
                          <a:spcPts val="600"/>
                        </a:spcAft>
                        <a:buClr>
                          <a:prstClr val="black"/>
                        </a:buClr>
                        <a:buSzPts val="2400"/>
                        <a:buFont typeface="Wingdings" panose="05000000000000000000" pitchFamily="2" charset="2"/>
                        <a:buChar char="§"/>
                        <a:tabLst/>
                        <a:defRPr/>
                      </a:pPr>
                      <a:r>
                        <a:rPr kumimoji="0"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rPr>
                        <a:t>Activities that build parent capacity for engagement; and</a:t>
                      </a:r>
                      <a:endParaRPr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endParaRPr>
                    </a:p>
                    <a:p>
                      <a:pPr marL="457200" marR="0" lvl="0" indent="-381000" algn="l" defTabSz="914400" rtl="0" eaLnBrk="1" fontAlgn="auto" latinLnBrk="0" hangingPunct="1">
                        <a:lnSpc>
                          <a:spcPct val="90000"/>
                        </a:lnSpc>
                        <a:spcBef>
                          <a:spcPts val="0"/>
                        </a:spcBef>
                        <a:spcAft>
                          <a:spcPts val="600"/>
                        </a:spcAft>
                        <a:buClr>
                          <a:prstClr val="black"/>
                        </a:buClr>
                        <a:buSzPts val="2400"/>
                        <a:buFont typeface="Wingdings" panose="05000000000000000000" pitchFamily="2" charset="2"/>
                        <a:buChar char="§"/>
                        <a:tabLst/>
                        <a:defRPr/>
                      </a:pPr>
                      <a:r>
                        <a:rPr kumimoji="0"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rPr>
                        <a:t>Activities that build teacher capacity for engagement.</a:t>
                      </a:r>
                      <a:endParaRPr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
                          <a:prstClr val="black"/>
                        </a:buClr>
                        <a:buSzPts val="2400"/>
                        <a:buFont typeface="Arial" panose="020B0604020202020204" pitchFamily="34" charset="0"/>
                        <a:buNone/>
                        <a:tabLst/>
                        <a:defRPr/>
                      </a:pPr>
                      <a:endParaRPr lang="en-US" sz="18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a:p>
                      <a:pPr marL="0" indent="0" fontAlgn="auto">
                        <a:lnSpc>
                          <a:spcPct val="90000"/>
                        </a:lnSpc>
                        <a:spcBef>
                          <a:spcPts val="0"/>
                        </a:spcBef>
                        <a:spcAft>
                          <a:spcPts val="600"/>
                        </a:spcAft>
                        <a:buClr>
                          <a:prstClr val="black"/>
                        </a:buClr>
                        <a:buSzPts val="2400"/>
                        <a:buNone/>
                        <a:defRPr/>
                      </a:pPr>
                      <a:r>
                        <a:rPr kumimoji="0"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rPr>
                        <a:t>Policies</a:t>
                      </a:r>
                      <a:r>
                        <a:rPr lang="en-US" sz="1800">
                          <a:latin typeface="Calibri" panose="020F0502020204030204" pitchFamily="34" charset="0"/>
                          <a:ea typeface="Calibri"/>
                          <a:cs typeface="Calibri" panose="020F0502020204030204" pitchFamily="34" charset="0"/>
                        </a:rPr>
                        <a:t> must</a:t>
                      </a:r>
                      <a:r>
                        <a:rPr kumimoji="0"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rPr>
                        <a:t> be:</a:t>
                      </a:r>
                      <a:endParaRPr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endParaRPr>
                    </a:p>
                    <a:p>
                      <a:pPr marL="457200" marR="0" lvl="0" indent="-381000" algn="l" defTabSz="914400" rtl="0" eaLnBrk="1" fontAlgn="auto" latinLnBrk="0" hangingPunct="1">
                        <a:lnSpc>
                          <a:spcPct val="90000"/>
                        </a:lnSpc>
                        <a:spcBef>
                          <a:spcPts val="0"/>
                        </a:spcBef>
                        <a:spcAft>
                          <a:spcPts val="600"/>
                        </a:spcAft>
                        <a:buClr>
                          <a:prstClr val="black"/>
                        </a:buClr>
                        <a:buSzPts val="2400"/>
                        <a:buFont typeface="Wingdings" panose="05000000000000000000" pitchFamily="2" charset="2"/>
                        <a:buChar char="§"/>
                        <a:tabLst/>
                        <a:defRPr/>
                      </a:pPr>
                      <a:r>
                        <a:rPr kumimoji="0"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rPr>
                        <a:t>Developed/revised with parents of participating children</a:t>
                      </a:r>
                      <a:endParaRPr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endParaRPr>
                    </a:p>
                    <a:p>
                      <a:pPr marL="457200" marR="0" lvl="0" indent="-381000" algn="l" defTabSz="914400" rtl="0" eaLnBrk="1" fontAlgn="auto" latinLnBrk="0" hangingPunct="1">
                        <a:lnSpc>
                          <a:spcPct val="90000"/>
                        </a:lnSpc>
                        <a:spcBef>
                          <a:spcPts val="0"/>
                        </a:spcBef>
                        <a:spcAft>
                          <a:spcPts val="600"/>
                        </a:spcAft>
                        <a:buClr>
                          <a:prstClr val="black"/>
                        </a:buClr>
                        <a:buSzPts val="2400"/>
                        <a:buFont typeface="Wingdings" panose="05000000000000000000" pitchFamily="2" charset="2"/>
                        <a:buChar char="§"/>
                        <a:tabLst/>
                        <a:defRPr/>
                      </a:pPr>
                      <a:r>
                        <a:rPr kumimoji="0"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rPr>
                        <a:t>Shared with families and communities</a:t>
                      </a:r>
                      <a:endParaRPr lang="en-US" sz="1800" b="0" i="0" u="none" strike="noStrike" kern="1200" cap="none" spc="0" normalizeH="0" baseline="0" noProof="0">
                        <a:ln>
                          <a:noFill/>
                        </a:ln>
                        <a:effectLst/>
                        <a:uLnTx/>
                        <a:uFillTx/>
                        <a:latin typeface="Calibri" panose="020F0502020204030204" pitchFamily="34" charset="0"/>
                        <a:ea typeface="Calibri"/>
                        <a:cs typeface="Calibri" panose="020F0502020204030204" pitchFamily="34" charset="0"/>
                      </a:endParaRPr>
                    </a:p>
                    <a:p>
                      <a:pPr marL="457200" indent="-381000">
                        <a:lnSpc>
                          <a:spcPct val="90000"/>
                        </a:lnSpc>
                        <a:spcBef>
                          <a:spcPts val="0"/>
                        </a:spcBef>
                        <a:spcAft>
                          <a:spcPts val="600"/>
                        </a:spcAft>
                        <a:buClr>
                          <a:srgbClr val="000000"/>
                        </a:buClr>
                        <a:buSzPts val="2400"/>
                        <a:buFont typeface="Wingdings" panose="05000000000000000000" pitchFamily="2" charset="2"/>
                        <a:buChar char="§"/>
                        <a:defRPr/>
                      </a:pPr>
                      <a:r>
                        <a:rPr lang="en-US" sz="1800">
                          <a:latin typeface="Calibri" panose="020F0502020204030204" pitchFamily="34" charset="0"/>
                          <a:ea typeface="Calibri"/>
                          <a:cs typeface="Calibri" panose="020F0502020204030204" pitchFamily="34" charset="0"/>
                        </a:rPr>
                        <a:t>Annually reviewed and revised as necessary</a:t>
                      </a:r>
                    </a:p>
                    <a:p>
                      <a:pPr marL="457200" lvl="0" indent="-381000">
                        <a:lnSpc>
                          <a:spcPct val="90000"/>
                        </a:lnSpc>
                        <a:spcBef>
                          <a:spcPts val="0"/>
                        </a:spcBef>
                        <a:spcAft>
                          <a:spcPts val="600"/>
                        </a:spcAft>
                        <a:buClr>
                          <a:srgbClr val="000000"/>
                        </a:buClr>
                        <a:buSzPts val="2400"/>
                        <a:buFont typeface="Wingdings" panose="05000000000000000000" pitchFamily="2" charset="2"/>
                        <a:buChar char="§"/>
                      </a:pPr>
                      <a:r>
                        <a:rPr lang="en-US" sz="1800">
                          <a:latin typeface="Calibri" panose="020F0502020204030204" pitchFamily="34" charset="0"/>
                          <a:ea typeface="Calibri"/>
                          <a:cs typeface="Calibri" panose="020F0502020204030204" pitchFamily="34" charset="0"/>
                        </a:rPr>
                        <a:t>Designed with evidence-based strategies for more effective parent and family engagement</a:t>
                      </a:r>
                    </a:p>
                  </a:txBody>
                  <a:tcPr>
                    <a:solidFill>
                      <a:schemeClr val="accent3">
                        <a:lumMod val="40000"/>
                        <a:lumOff val="60000"/>
                      </a:schemeClr>
                    </a:solidFill>
                  </a:tcPr>
                </a:tc>
                <a:tc>
                  <a:txBody>
                    <a:bodyPr/>
                    <a:lstStyle/>
                    <a:p>
                      <a:pPr marL="0" indent="0">
                        <a:buClrTx/>
                        <a:buNone/>
                      </a:pPr>
                      <a:r>
                        <a:rPr lang="en-US">
                          <a:latin typeface="Calibri"/>
                          <a:ea typeface="Calibri"/>
                          <a:cs typeface="Calibri"/>
                        </a:rPr>
                        <a:t>Must include:</a:t>
                      </a:r>
                      <a:endParaRPr lang="en-US"/>
                    </a:p>
                    <a:p>
                      <a:pPr marL="342900" indent="-342900">
                        <a:buClrTx/>
                        <a:buFont typeface="Wingdings"/>
                        <a:buChar char="§"/>
                      </a:pPr>
                      <a:r>
                        <a:rPr lang="en-US">
                          <a:latin typeface="Calibri"/>
                          <a:ea typeface="Calibri"/>
                          <a:cs typeface="Calibri"/>
                        </a:rPr>
                        <a:t>How the LEA, with collaboration from parents of participating children, will develop a school-parent compact that outlines how parents, the entire school staff, and students will share responsibility for improved student academic achievement</a:t>
                      </a:r>
                    </a:p>
                    <a:p>
                      <a:pPr marL="0" indent="0">
                        <a:buClrTx/>
                        <a:buNone/>
                      </a:pPr>
                      <a:endParaRPr lang="en-US">
                        <a:latin typeface="+mn-lt"/>
                        <a:ea typeface="Calibri"/>
                        <a:cs typeface="Calibri"/>
                      </a:endParaRPr>
                    </a:p>
                    <a:p>
                      <a:pPr marL="342900" indent="-342900">
                        <a:buClrTx/>
                        <a:buFont typeface="Wingdings"/>
                        <a:buChar char="§"/>
                      </a:pPr>
                      <a:r>
                        <a:rPr lang="en-US">
                          <a:latin typeface="Calibri"/>
                          <a:ea typeface="Calibri"/>
                          <a:cs typeface="Calibri"/>
                        </a:rPr>
                        <a:t>The means by which the school and parent will build and develop a partnership to help children meet the challenging State academic standards.</a:t>
                      </a:r>
                    </a:p>
                    <a:p>
                      <a:pPr marL="0" indent="0">
                        <a:buClrTx/>
                        <a:buNone/>
                      </a:pPr>
                      <a:endParaRPr lang="en-US">
                        <a:latin typeface="Calibri"/>
                        <a:ea typeface="Calibri"/>
                        <a:cs typeface="Calibri"/>
                      </a:endParaRPr>
                    </a:p>
                    <a:p>
                      <a:pPr marL="0" indent="0">
                        <a:buClrTx/>
                        <a:buNone/>
                      </a:pPr>
                      <a:r>
                        <a:rPr lang="en-US" i="1">
                          <a:latin typeface="Calibri"/>
                          <a:ea typeface="Calibri"/>
                          <a:cs typeface="Calibri"/>
                        </a:rPr>
                        <a:t>Compacts are a subset of the required written school-level policy.</a:t>
                      </a:r>
                    </a:p>
                    <a:p>
                      <a:endParaRPr lang="en-US"/>
                    </a:p>
                  </a:txBody>
                  <a:tcPr>
                    <a:solidFill>
                      <a:schemeClr val="accent3">
                        <a:lumMod val="40000"/>
                        <a:lumOff val="60000"/>
                      </a:schemeClr>
                    </a:solidFill>
                  </a:tcPr>
                </a:tc>
                <a:extLst>
                  <a:ext uri="{0D108BD9-81ED-4DB2-BD59-A6C34878D82A}">
                    <a16:rowId xmlns:a16="http://schemas.microsoft.com/office/drawing/2014/main" val="2346440950"/>
                  </a:ext>
                </a:extLst>
              </a:tr>
            </a:tbl>
          </a:graphicData>
        </a:graphic>
      </p:graphicFrame>
    </p:spTree>
    <p:extLst>
      <p:ext uri="{BB962C8B-B14F-4D97-AF65-F5344CB8AC3E}">
        <p14:creationId xmlns:p14="http://schemas.microsoft.com/office/powerpoint/2010/main" val="2538701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A4F8-83E8-C2C7-8226-E9D121A39C07}"/>
              </a:ext>
            </a:extLst>
          </p:cNvPr>
          <p:cNvSpPr>
            <a:spLocks noGrp="1"/>
          </p:cNvSpPr>
          <p:nvPr>
            <p:ph type="title"/>
          </p:nvPr>
        </p:nvSpPr>
        <p:spPr>
          <a:xfrm>
            <a:off x="304800" y="262838"/>
            <a:ext cx="11582400" cy="701731"/>
          </a:xfrm>
        </p:spPr>
        <p:txBody>
          <a:bodyPr>
            <a:normAutofit/>
          </a:bodyPr>
          <a:lstStyle/>
          <a:p>
            <a:r>
              <a:rPr lang="en-US" sz="3600">
                <a:solidFill>
                  <a:srgbClr val="FFC000"/>
                </a:solidFill>
              </a:rPr>
              <a:t>Evidence to Ensure Input from Title I-A Families</a:t>
            </a:r>
          </a:p>
        </p:txBody>
      </p:sp>
      <p:sp>
        <p:nvSpPr>
          <p:cNvPr id="4" name="Slide Number Placeholder 3">
            <a:extLst>
              <a:ext uri="{FF2B5EF4-FFF2-40B4-BE49-F238E27FC236}">
                <a16:creationId xmlns:a16="http://schemas.microsoft.com/office/drawing/2014/main" id="{4661D08B-BADA-7A60-38E9-5818D1BDBE40}"/>
              </a:ext>
            </a:extLst>
          </p:cNvPr>
          <p:cNvSpPr>
            <a:spLocks noGrp="1"/>
          </p:cNvSpPr>
          <p:nvPr>
            <p:ph type="sldNum" sz="quarter" idx="12"/>
          </p:nvPr>
        </p:nvSpPr>
        <p:spPr/>
        <p:txBody>
          <a:bodyPr/>
          <a:lstStyle/>
          <a:p>
            <a:fld id="{F477D24C-55BC-4150-BC77-7526DE4131D6}" type="slidenum">
              <a:rPr lang="en-US" smtClean="0">
                <a:solidFill>
                  <a:prstClr val="white"/>
                </a:solidFill>
              </a:rPr>
              <a:pPr/>
              <a:t>22</a:t>
            </a:fld>
            <a:endParaRPr lang="en-US">
              <a:solidFill>
                <a:prstClr val="white"/>
              </a:solidFill>
            </a:endParaRPr>
          </a:p>
        </p:txBody>
      </p:sp>
      <p:pic>
        <p:nvPicPr>
          <p:cNvPr id="6" name="Content Placeholder 5" descr="A file cabinet with a drawer&#10;&#10;Description automatically generated">
            <a:extLst>
              <a:ext uri="{FF2B5EF4-FFF2-40B4-BE49-F238E27FC236}">
                <a16:creationId xmlns:a16="http://schemas.microsoft.com/office/drawing/2014/main" id="{73A6FBC4-A2E9-5029-CAFB-2B82967789CC}"/>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906666" y="125664"/>
            <a:ext cx="902062" cy="1279821"/>
          </a:xfrm>
          <a:prstGeom prst="rect">
            <a:avLst/>
          </a:prstGeom>
        </p:spPr>
      </p:pic>
      <p:sp>
        <p:nvSpPr>
          <p:cNvPr id="8" name="TextBox 7">
            <a:extLst>
              <a:ext uri="{FF2B5EF4-FFF2-40B4-BE49-F238E27FC236}">
                <a16:creationId xmlns:a16="http://schemas.microsoft.com/office/drawing/2014/main" id="{D35D670A-8A3F-DB03-7FCE-9063E8414783}"/>
              </a:ext>
            </a:extLst>
          </p:cNvPr>
          <p:cNvSpPr txBox="1"/>
          <p:nvPr/>
        </p:nvSpPr>
        <p:spPr>
          <a:xfrm>
            <a:off x="396614" y="1208763"/>
            <a:ext cx="11279565" cy="5062924"/>
          </a:xfrm>
          <a:prstGeom prst="rect">
            <a:avLst/>
          </a:prstGeom>
          <a:noFill/>
        </p:spPr>
        <p:txBody>
          <a:bodyPr wrap="square" lIns="91440" tIns="45720" rIns="91440" bIns="45720" anchor="t">
            <a:spAutoFit/>
          </a:bodyPr>
          <a:lstStyle/>
          <a:p>
            <a:pPr marL="285750" indent="-285750">
              <a:spcBef>
                <a:spcPts val="600"/>
              </a:spcBef>
              <a:spcAft>
                <a:spcPts val="600"/>
              </a:spcAft>
              <a:buFont typeface="Wingdings" panose="05000000000000000000" pitchFamily="2" charset="2"/>
              <a:buChar char="ü"/>
            </a:pPr>
            <a:r>
              <a:rPr lang="en-US" sz="2000">
                <a:latin typeface="Calibri" panose="020F0502020204030204" pitchFamily="34" charset="0"/>
                <a:cs typeface="Calibri" panose="020F0502020204030204" pitchFamily="34" charset="0"/>
              </a:rPr>
              <a:t>School Parent and Family Engagement Policy – Each participating Title I-A school must have one. </a:t>
            </a:r>
          </a:p>
          <a:p>
            <a:pPr marL="285750" indent="-285750">
              <a:spcBef>
                <a:spcPts val="600"/>
              </a:spcBef>
              <a:spcAft>
                <a:spcPts val="600"/>
              </a:spcAft>
              <a:buFont typeface="Wingdings" panose="05000000000000000000" pitchFamily="2" charset="2"/>
              <a:buChar char="ü"/>
            </a:pPr>
            <a:r>
              <a:rPr lang="en-US" sz="2000">
                <a:latin typeface="Calibri" panose="020F0502020204030204" pitchFamily="34" charset="0"/>
                <a:cs typeface="Calibri" panose="020F0502020204030204" pitchFamily="34" charset="0"/>
              </a:rPr>
              <a:t>School-Parent Compact – A separate compact is needed for each student participating in Title I-A program. </a:t>
            </a:r>
          </a:p>
          <a:p>
            <a:pPr marL="285750" indent="-285750">
              <a:spcBef>
                <a:spcPts val="600"/>
              </a:spcBef>
              <a:spcAft>
                <a:spcPts val="600"/>
              </a:spcAft>
              <a:buFont typeface="Wingdings" panose="05000000000000000000" pitchFamily="2" charset="2"/>
              <a:buChar char="ü"/>
            </a:pPr>
            <a:r>
              <a:rPr lang="en-US" sz="2000">
                <a:latin typeface="Calibri" panose="020F0502020204030204" pitchFamily="34" charset="0"/>
                <a:cs typeface="Calibri" panose="020F0502020204030204" pitchFamily="34" charset="0"/>
              </a:rPr>
              <a:t>Evaluation Results – Document findings and recommendations, including any policy changes that were made, as a result of the policy evaluations. </a:t>
            </a:r>
          </a:p>
          <a:p>
            <a:pPr marL="285750" indent="-285750">
              <a:spcBef>
                <a:spcPts val="600"/>
              </a:spcBef>
              <a:spcAft>
                <a:spcPts val="600"/>
              </a:spcAft>
              <a:buFont typeface="Wingdings" panose="05000000000000000000" pitchFamily="2" charset="2"/>
              <a:buChar char="ü"/>
            </a:pPr>
            <a:r>
              <a:rPr lang="en-US" sz="2000">
                <a:latin typeface="Calibri" panose="020F0502020204030204" pitchFamily="34" charset="0"/>
                <a:cs typeface="Calibri" panose="020F0502020204030204" pitchFamily="34" charset="0"/>
              </a:rPr>
              <a:t>Distribution of surveys for feedback – Document distribution.</a:t>
            </a:r>
          </a:p>
          <a:p>
            <a:pPr marL="285750" indent="-285750">
              <a:spcBef>
                <a:spcPts val="600"/>
              </a:spcBef>
              <a:spcAft>
                <a:spcPts val="600"/>
              </a:spcAft>
              <a:buFont typeface="Wingdings" panose="05000000000000000000" pitchFamily="2" charset="2"/>
              <a:buChar char="ü"/>
            </a:pPr>
            <a:r>
              <a:rPr lang="en-US" sz="2000">
                <a:latin typeface="Calibri" panose="020F0502020204030204" pitchFamily="34" charset="0"/>
                <a:cs typeface="Calibri" panose="020F0502020204030204" pitchFamily="34" charset="0"/>
              </a:rPr>
              <a:t>Evidence that parents were involved in decisions about how each Title I-A participating school uses its portion of the required 1% reserve-This would include SIT team meeting minutes, Title I-A workgroup agendas, parent surveys, etc. </a:t>
            </a:r>
          </a:p>
          <a:p>
            <a:pPr marL="285750" indent="-285750">
              <a:buFont typeface="Wingdings" panose="05000000000000000000" pitchFamily="2" charset="2"/>
              <a:buChar char="ü"/>
            </a:pPr>
            <a:endParaRPr lang="en-US" sz="2000">
              <a:latin typeface="Calibri" panose="020F0502020204030204" pitchFamily="34" charset="0"/>
              <a:cs typeface="Calibri" panose="020F0502020204030204" pitchFamily="34" charset="0"/>
            </a:endParaRPr>
          </a:p>
          <a:p>
            <a:r>
              <a:rPr lang="en-US" sz="2000" i="1">
                <a:latin typeface="Calibri" panose="020F0502020204030204" pitchFamily="34" charset="0"/>
                <a:cs typeface="Calibri" panose="020F0502020204030204" pitchFamily="34" charset="0"/>
              </a:rPr>
              <a:t>Note: LEAs implementing Private School programs must also document Parental and Family reservation of funds, their plan for providing allowable activities to meet the needs of the participating private school students and their families, and evidence of implementation. </a:t>
            </a:r>
          </a:p>
          <a:p>
            <a:endParaRPr lang="en-US"/>
          </a:p>
        </p:txBody>
      </p:sp>
      <p:sp>
        <p:nvSpPr>
          <p:cNvPr id="3" name="TextBox 3">
            <a:extLst>
              <a:ext uri="{FF2B5EF4-FFF2-40B4-BE49-F238E27FC236}">
                <a16:creationId xmlns:a16="http://schemas.microsoft.com/office/drawing/2014/main" id="{14503195-E205-6A9E-985C-5D0775975E63}"/>
              </a:ext>
            </a:extLst>
          </p:cNvPr>
          <p:cNvSpPr txBox="1"/>
          <p:nvPr/>
        </p:nvSpPr>
        <p:spPr>
          <a:xfrm>
            <a:off x="383272" y="856694"/>
            <a:ext cx="782855" cy="22955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3000"/>
              </a:lnSpc>
              <a:spcBef>
                <a:spcPts val="600"/>
              </a:spcBef>
              <a:spcAft>
                <a:spcPts val="600"/>
              </a:spcAft>
            </a:pPr>
            <a:endParaRPr lang="en-US" sz="800">
              <a:solidFill>
                <a:srgbClr val="656666"/>
              </a:solidFill>
            </a:endParaRPr>
          </a:p>
        </p:txBody>
      </p:sp>
    </p:spTree>
    <p:extLst>
      <p:ext uri="{BB962C8B-B14F-4D97-AF65-F5344CB8AC3E}">
        <p14:creationId xmlns:p14="http://schemas.microsoft.com/office/powerpoint/2010/main" val="3868837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1FF2B6-0399-67BB-2DA1-ACC22B740F7A}"/>
              </a:ext>
            </a:extLst>
          </p:cNvPr>
          <p:cNvSpPr>
            <a:spLocks noGrp="1"/>
          </p:cNvSpPr>
          <p:nvPr>
            <p:ph type="sldNum" sz="quarter" idx="12"/>
          </p:nvPr>
        </p:nvSpPr>
        <p:spPr/>
        <p:txBody>
          <a:bodyPr/>
          <a:lstStyle/>
          <a:p>
            <a:r>
              <a:rPr lang="en-US"/>
              <a:t>26</a:t>
            </a:r>
          </a:p>
        </p:txBody>
      </p:sp>
      <p:sp>
        <p:nvSpPr>
          <p:cNvPr id="2" name="Title 1">
            <a:extLst>
              <a:ext uri="{FF2B5EF4-FFF2-40B4-BE49-F238E27FC236}">
                <a16:creationId xmlns:a16="http://schemas.microsoft.com/office/drawing/2014/main" id="{7FDE3AD0-8C2A-0E63-F4A6-F4A5EB6D950E}"/>
              </a:ext>
            </a:extLst>
          </p:cNvPr>
          <p:cNvSpPr>
            <a:spLocks noGrp="1"/>
          </p:cNvSpPr>
          <p:nvPr>
            <p:ph type="title" idx="4294967295"/>
          </p:nvPr>
        </p:nvSpPr>
        <p:spPr>
          <a:xfrm>
            <a:off x="286668" y="1943113"/>
            <a:ext cx="11381509" cy="2257169"/>
          </a:xfrm>
        </p:spPr>
        <p:txBody>
          <a:bodyPr>
            <a:normAutofit fontScale="90000"/>
          </a:bodyPr>
          <a:lstStyle/>
          <a:p>
            <a:pPr algn="ctr"/>
            <a:r>
              <a:rPr lang="en-US">
                <a:solidFill>
                  <a:srgbClr val="FFC000"/>
                </a:solidFill>
              </a:rPr>
              <a:t>Pulling it all Together</a:t>
            </a:r>
            <a:br>
              <a:rPr lang="en-US">
                <a:solidFill>
                  <a:srgbClr val="FFC000"/>
                </a:solidFill>
              </a:rPr>
            </a:br>
            <a:br>
              <a:rPr lang="en-US">
                <a:solidFill>
                  <a:srgbClr val="FFC000"/>
                </a:solidFill>
              </a:rPr>
            </a:br>
            <a:r>
              <a:rPr lang="en-US">
                <a:solidFill>
                  <a:srgbClr val="FFC000"/>
                </a:solidFill>
              </a:rPr>
              <a:t>Documenting your Implementation</a:t>
            </a:r>
            <a:br>
              <a:rPr lang="en-US">
                <a:solidFill>
                  <a:srgbClr val="FFC000"/>
                </a:solidFill>
              </a:rPr>
            </a:br>
            <a:br>
              <a:rPr lang="en-US">
                <a:solidFill>
                  <a:srgbClr val="FFC000"/>
                </a:solidFill>
              </a:rPr>
            </a:br>
            <a:br>
              <a:rPr lang="en-US">
                <a:solidFill>
                  <a:srgbClr val="FFC000"/>
                </a:solidFill>
              </a:rPr>
            </a:br>
            <a:endParaRPr lang="en-US">
              <a:solidFill>
                <a:srgbClr val="FFC000"/>
              </a:solidFill>
            </a:endParaRPr>
          </a:p>
        </p:txBody>
      </p:sp>
    </p:spTree>
    <p:extLst>
      <p:ext uri="{BB962C8B-B14F-4D97-AF65-F5344CB8AC3E}">
        <p14:creationId xmlns:p14="http://schemas.microsoft.com/office/powerpoint/2010/main" val="1712285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1664F1-8D34-5519-42CB-ED756A410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68A38-97B5-E225-4267-08AD75D12BBA}"/>
              </a:ext>
            </a:extLst>
          </p:cNvPr>
          <p:cNvSpPr>
            <a:spLocks noGrp="1"/>
          </p:cNvSpPr>
          <p:nvPr>
            <p:ph type="title"/>
          </p:nvPr>
        </p:nvSpPr>
        <p:spPr/>
        <p:txBody>
          <a:bodyPr vert="horz" lIns="91440" tIns="45720" rIns="91440" bIns="45720" rtlCol="0" anchor="b">
            <a:normAutofit/>
          </a:bodyPr>
          <a:lstStyle/>
          <a:p>
            <a:pPr>
              <a:spcBef>
                <a:spcPct val="0"/>
              </a:spcBef>
            </a:pPr>
            <a:r>
              <a:rPr lang="en-US" sz="3600">
                <a:solidFill>
                  <a:srgbClr val="FFC000"/>
                </a:solidFill>
              </a:rPr>
              <a:t>Next Steps: Connecting the Dots</a:t>
            </a:r>
            <a:endParaRPr lang="en-US" sz="3600" kern="1200">
              <a:solidFill>
                <a:srgbClr val="FFC000"/>
              </a:solidFill>
              <a:latin typeface="+mj-lt"/>
            </a:endParaRPr>
          </a:p>
        </p:txBody>
      </p:sp>
      <p:sp>
        <p:nvSpPr>
          <p:cNvPr id="8" name="Slide Number Placeholder 4">
            <a:extLst>
              <a:ext uri="{FF2B5EF4-FFF2-40B4-BE49-F238E27FC236}">
                <a16:creationId xmlns:a16="http://schemas.microsoft.com/office/drawing/2014/main" id="{594336A8-446C-4B9D-82AE-126F0028D50F}"/>
              </a:ext>
            </a:extLst>
          </p:cNvPr>
          <p:cNvSpPr txBox="1">
            <a:spLocks/>
          </p:cNvSpPr>
          <p:nvPr/>
        </p:nvSpPr>
        <p:spPr>
          <a:xfrm>
            <a:off x="8719457" y="6206513"/>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r>
              <a:rPr lang="en-US"/>
              <a:t>27</a:t>
            </a:r>
          </a:p>
        </p:txBody>
      </p:sp>
      <p:sp>
        <p:nvSpPr>
          <p:cNvPr id="4" name="TextBox 3">
            <a:extLst>
              <a:ext uri="{FF2B5EF4-FFF2-40B4-BE49-F238E27FC236}">
                <a16:creationId xmlns:a16="http://schemas.microsoft.com/office/drawing/2014/main" id="{51788911-6607-F07A-ECFF-2EA97801AD2D}"/>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graphicFrame>
        <p:nvGraphicFramePr>
          <p:cNvPr id="7" name="Table 6">
            <a:extLst>
              <a:ext uri="{FF2B5EF4-FFF2-40B4-BE49-F238E27FC236}">
                <a16:creationId xmlns:a16="http://schemas.microsoft.com/office/drawing/2014/main" id="{4AD55602-458E-C4B5-3FD8-CA35A956567D}"/>
              </a:ext>
            </a:extLst>
          </p:cNvPr>
          <p:cNvGraphicFramePr>
            <a:graphicFrameLocks noGrp="1"/>
          </p:cNvGraphicFramePr>
          <p:nvPr>
            <p:extLst>
              <p:ext uri="{D42A27DB-BD31-4B8C-83A1-F6EECF244321}">
                <p14:modId xmlns:p14="http://schemas.microsoft.com/office/powerpoint/2010/main" val="4236958011"/>
              </p:ext>
            </p:extLst>
          </p:nvPr>
        </p:nvGraphicFramePr>
        <p:xfrm>
          <a:off x="439422" y="1022936"/>
          <a:ext cx="11447778" cy="4987143"/>
        </p:xfrm>
        <a:graphic>
          <a:graphicData uri="http://schemas.openxmlformats.org/drawingml/2006/table">
            <a:tbl>
              <a:tblPr firstRow="1" bandRow="1"/>
              <a:tblGrid>
                <a:gridCol w="4999897">
                  <a:extLst>
                    <a:ext uri="{9D8B030D-6E8A-4147-A177-3AD203B41FA5}">
                      <a16:colId xmlns:a16="http://schemas.microsoft.com/office/drawing/2014/main" val="1404302846"/>
                    </a:ext>
                  </a:extLst>
                </a:gridCol>
                <a:gridCol w="6447881">
                  <a:extLst>
                    <a:ext uri="{9D8B030D-6E8A-4147-A177-3AD203B41FA5}">
                      <a16:colId xmlns:a16="http://schemas.microsoft.com/office/drawing/2014/main" val="2520167421"/>
                    </a:ext>
                  </a:extLst>
                </a:gridCol>
              </a:tblGrid>
              <a:tr h="311037">
                <a:tc>
                  <a:txBody>
                    <a:bodyPr/>
                    <a:lstStyle/>
                    <a:p>
                      <a:pPr marL="0" marR="0" algn="ctr">
                        <a:lnSpc>
                          <a:spcPct val="107000"/>
                        </a:lnSpc>
                        <a:spcBef>
                          <a:spcPts val="0"/>
                        </a:spcBef>
                        <a:spcAft>
                          <a:spcPts val="0"/>
                        </a:spcAft>
                      </a:pPr>
                      <a:r>
                        <a:rPr lang="en-US" sz="1800" kern="0">
                          <a:solidFill>
                            <a:srgbClr val="FFFFFF"/>
                          </a:solidFill>
                          <a:effectLst/>
                          <a:highlight>
                            <a:srgbClr val="1E497F"/>
                          </a:highlight>
                          <a:latin typeface="Arial"/>
                          <a:ea typeface="Calibri"/>
                          <a:cs typeface="Times New Roman"/>
                        </a:rPr>
                        <a:t>Missing Evidence/LEA Finding</a:t>
                      </a:r>
                      <a:endParaRPr lang="en-US" sz="1800" kern="100">
                        <a:effectLst/>
                        <a:highlight>
                          <a:srgbClr val="1E497F"/>
                        </a:highlight>
                        <a:latin typeface="Arial"/>
                        <a:ea typeface="Calibri" panose="020F0502020204030204" pitchFamily="34" charset="0"/>
                        <a:cs typeface="Times New Roman"/>
                      </a:endParaRP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solidFill>
                      <a:srgbClr val="1E497F"/>
                    </a:solidFill>
                  </a:tcPr>
                </a:tc>
                <a:tc>
                  <a:txBody>
                    <a:bodyPr/>
                    <a:lstStyle/>
                    <a:p>
                      <a:pPr marL="0" marR="0" algn="ctr">
                        <a:lnSpc>
                          <a:spcPct val="107000"/>
                        </a:lnSpc>
                        <a:spcBef>
                          <a:spcPts val="0"/>
                        </a:spcBef>
                        <a:spcAft>
                          <a:spcPts val="0"/>
                        </a:spcAft>
                      </a:pPr>
                      <a:r>
                        <a:rPr lang="en-US" sz="1800" kern="100">
                          <a:solidFill>
                            <a:schemeClr val="bg1"/>
                          </a:solidFill>
                          <a:effectLst/>
                          <a:highlight>
                            <a:srgbClr val="1E497F"/>
                          </a:highlight>
                          <a:latin typeface="Arial"/>
                          <a:ea typeface="Calibri" panose="020F0502020204030204" pitchFamily="34" charset="0"/>
                          <a:cs typeface="Times New Roman"/>
                        </a:rPr>
                        <a:t>Evidence Questions</a:t>
                      </a: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solidFill>
                      <a:srgbClr val="1E497F"/>
                    </a:solidFill>
                  </a:tcPr>
                </a:tc>
                <a:extLst>
                  <a:ext uri="{0D108BD9-81ED-4DB2-BD59-A6C34878D82A}">
                    <a16:rowId xmlns:a16="http://schemas.microsoft.com/office/drawing/2014/main" val="864814862"/>
                  </a:ext>
                </a:extLst>
              </a:tr>
              <a:tr h="1173980">
                <a:tc>
                  <a:txBody>
                    <a:bodyPr/>
                    <a:lstStyle/>
                    <a:p>
                      <a:pPr marL="0" marR="0" lvl="0">
                        <a:lnSpc>
                          <a:spcPct val="107000"/>
                        </a:lnSpc>
                        <a:spcBef>
                          <a:spcPts val="0"/>
                        </a:spcBef>
                        <a:spcAft>
                          <a:spcPts val="600"/>
                        </a:spcAft>
                        <a:buNone/>
                      </a:pPr>
                      <a:r>
                        <a:rPr lang="en-US" sz="2000" b="1" kern="100">
                          <a:solidFill>
                            <a:srgbClr val="000000"/>
                          </a:solidFill>
                          <a:effectLst/>
                          <a:highlight>
                            <a:srgbClr val="CCCFD8"/>
                          </a:highlight>
                          <a:latin typeface="Calibri" panose="020F0502020204030204" pitchFamily="34" charset="0"/>
                          <a:cs typeface="Calibri" panose="020F0502020204030204" pitchFamily="34" charset="0"/>
                        </a:rPr>
                        <a:t>1.  Policy review and update </a:t>
                      </a:r>
                    </a:p>
                    <a:p>
                      <a:pPr marL="0" marR="0" lvl="0">
                        <a:lnSpc>
                          <a:spcPct val="107000"/>
                        </a:lnSpc>
                        <a:spcBef>
                          <a:spcPts val="0"/>
                        </a:spcBef>
                        <a:spcAft>
                          <a:spcPts val="600"/>
                        </a:spcAft>
                        <a:buNone/>
                      </a:pPr>
                      <a:endParaRPr lang="en-US" sz="2000" b="1" i="0" u="none" strike="noStrike" kern="100" noProof="0">
                        <a:solidFill>
                          <a:srgbClr val="000000"/>
                        </a:solidFill>
                        <a:effectLst/>
                        <a:highlight>
                          <a:srgbClr val="CCCFD8"/>
                        </a:highlight>
                        <a:latin typeface="Calibri" panose="020F0502020204030204" pitchFamily="34" charset="0"/>
                        <a:cs typeface="Calibri" panose="020F0502020204030204" pitchFamily="34" charset="0"/>
                      </a:endParaRPr>
                    </a:p>
                    <a:p>
                      <a:pPr marL="0" marR="0" lvl="0">
                        <a:lnSpc>
                          <a:spcPct val="107000"/>
                        </a:lnSpc>
                        <a:spcBef>
                          <a:spcPts val="0"/>
                        </a:spcBef>
                        <a:spcAft>
                          <a:spcPts val="600"/>
                        </a:spcAft>
                        <a:buNone/>
                      </a:pPr>
                      <a:endParaRPr lang="en-US" sz="2000" b="1" kern="100">
                        <a:solidFill>
                          <a:srgbClr val="000000"/>
                        </a:solidFill>
                        <a:effectLst/>
                        <a:highlight>
                          <a:srgbClr val="CCCFD8"/>
                        </a:highlight>
                        <a:latin typeface="Calibri" panose="020F0502020204030204" pitchFamily="34" charset="0"/>
                        <a:ea typeface="Calibri" panose="020F0502020204030204" pitchFamily="34" charset="0"/>
                        <a:cs typeface="Calibri" panose="020F0502020204030204" pitchFamily="34" charset="0"/>
                      </a:endParaRPr>
                    </a:p>
                  </a:txBody>
                  <a:tcPr marL="48111" marR="48111" marT="24056" marB="24056">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CCCFD8"/>
                    </a:solidFill>
                  </a:tcPr>
                </a:tc>
                <a:tc>
                  <a:txBody>
                    <a:bodyPr/>
                    <a:lstStyle/>
                    <a:p>
                      <a:pPr marL="0" marR="0" lvl="0">
                        <a:lnSpc>
                          <a:spcPct val="107000"/>
                        </a:lnSpc>
                        <a:spcBef>
                          <a:spcPts val="0"/>
                        </a:spcBef>
                        <a:spcAft>
                          <a:spcPts val="1200"/>
                        </a:spcAft>
                        <a:buNone/>
                      </a:pPr>
                      <a:r>
                        <a:rPr lang="en-US" sz="2000" b="0" i="0" u="none" strike="noStrike" kern="100" noProof="0">
                          <a:solidFill>
                            <a:srgbClr val="000000"/>
                          </a:solidFill>
                          <a:effectLst/>
                          <a:highlight>
                            <a:srgbClr val="CCCFD8"/>
                          </a:highlight>
                          <a:latin typeface="Calibri" panose="020F0502020204030204" pitchFamily="34" charset="0"/>
                          <a:cs typeface="Calibri" panose="020F0502020204030204" pitchFamily="34" charset="0"/>
                        </a:rPr>
                        <a:t>Has the LEA maintained evidence to confirm how the school has involved parents in an organized, ongoing and timely way in the planning, review, and improvement of Title I-A programs, including the review of the policy?</a:t>
                      </a:r>
                      <a:endParaRPr lang="en-US" sz="2000">
                        <a:latin typeface="Calibri" panose="020F0502020204030204" pitchFamily="34" charset="0"/>
                        <a:cs typeface="Calibri" panose="020F0502020204030204" pitchFamily="34" charset="0"/>
                      </a:endParaRPr>
                    </a:p>
                  </a:txBody>
                  <a:tcPr marL="48111" marR="48111" marT="24056" marB="24056">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CCCFD8"/>
                    </a:solidFill>
                  </a:tcPr>
                </a:tc>
                <a:extLst>
                  <a:ext uri="{0D108BD9-81ED-4DB2-BD59-A6C34878D82A}">
                    <a16:rowId xmlns:a16="http://schemas.microsoft.com/office/drawing/2014/main" val="2065875828"/>
                  </a:ext>
                </a:extLst>
              </a:tr>
              <a:tr h="1173980">
                <a:tc>
                  <a:txBody>
                    <a:bodyPr/>
                    <a:lstStyle/>
                    <a:p>
                      <a:pPr marL="288925" lvl="0" indent="-288925">
                        <a:lnSpc>
                          <a:spcPct val="107000"/>
                        </a:lnSpc>
                        <a:spcAft>
                          <a:spcPts val="600"/>
                        </a:spcAft>
                        <a:buAutoNum type="arabicPeriod" startAt="2"/>
                      </a:pPr>
                      <a:r>
                        <a:rPr lang="en-US" sz="2000" b="1" kern="100">
                          <a:effectLst/>
                          <a:highlight>
                            <a:srgbClr val="E7E9EC"/>
                          </a:highlight>
                          <a:latin typeface="Calibri" panose="020F0502020204030204" pitchFamily="34" charset="0"/>
                          <a:cs typeface="Calibri" panose="020F0502020204030204" pitchFamily="34" charset="0"/>
                        </a:rPr>
                        <a:t>Building Parent Capacity </a:t>
                      </a:r>
                    </a:p>
                    <a:p>
                      <a:pPr marL="0" lvl="0" indent="0">
                        <a:lnSpc>
                          <a:spcPct val="107000"/>
                        </a:lnSpc>
                        <a:spcAft>
                          <a:spcPts val="600"/>
                        </a:spcAft>
                        <a:buNone/>
                      </a:pPr>
                      <a:endParaRPr lang="en-US" sz="2000" b="1">
                        <a:latin typeface="Calibri" panose="020F0502020204030204" pitchFamily="34" charset="0"/>
                        <a:cs typeface="Calibri" panose="020F0502020204030204" pitchFamily="34" charset="0"/>
                      </a:endParaRP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lvl="0">
                        <a:lnSpc>
                          <a:spcPct val="107000"/>
                        </a:lnSpc>
                        <a:spcAft>
                          <a:spcPts val="1200"/>
                        </a:spcAft>
                        <a:buNone/>
                      </a:pPr>
                      <a:r>
                        <a:rPr lang="en-US" sz="2000" b="0" i="0" u="none" strike="noStrike" baseline="0" noProof="0">
                          <a:solidFill>
                            <a:srgbClr val="000000"/>
                          </a:solidFill>
                          <a:latin typeface="Calibri" panose="020F0502020204030204" pitchFamily="34" charset="0"/>
                          <a:cs typeface="Calibri" panose="020F0502020204030204" pitchFamily="34" charset="0"/>
                        </a:rPr>
                        <a:t>Does the LEA have evidence on file describing how it has ensured the effective involvement of parents and how the LEA will support a partnership among the schools involved, parents, and the community to improve student academic achievement?</a:t>
                      </a:r>
                      <a:endParaRPr lang="en-US" sz="2000" b="0">
                        <a:latin typeface="Calibri" panose="020F0502020204030204" pitchFamily="34" charset="0"/>
                        <a:cs typeface="Calibri" panose="020F0502020204030204" pitchFamily="34" charset="0"/>
                      </a:endParaRP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extLst>
                  <a:ext uri="{0D108BD9-81ED-4DB2-BD59-A6C34878D82A}">
                    <a16:rowId xmlns:a16="http://schemas.microsoft.com/office/drawing/2014/main" val="1856067750"/>
                  </a:ext>
                </a:extLst>
              </a:tr>
              <a:tr h="1615761">
                <a:tc>
                  <a:txBody>
                    <a:bodyPr/>
                    <a:lstStyle/>
                    <a:p>
                      <a:pPr marL="231775" lvl="0" indent="-231775">
                        <a:lnSpc>
                          <a:spcPct val="107000"/>
                        </a:lnSpc>
                        <a:spcAft>
                          <a:spcPts val="600"/>
                        </a:spcAft>
                        <a:buNone/>
                      </a:pPr>
                      <a:r>
                        <a:rPr lang="en-US" sz="2000" b="1">
                          <a:latin typeface="Calibri" panose="020F0502020204030204" pitchFamily="34" charset="0"/>
                          <a:cs typeface="Calibri" panose="020F0502020204030204" pitchFamily="34" charset="0"/>
                        </a:rPr>
                        <a:t>3. Evidence of Data Collection to Determine   Effectiveness of Policy </a:t>
                      </a:r>
                    </a:p>
                  </a:txBody>
                  <a:tcPr marL="48111" marR="48111" marT="24056" marB="24056">
                    <a:lnL w="12700">
                      <a:solidFill>
                        <a:srgbClr val="FFFFFF"/>
                      </a:solidFill>
                    </a:lnL>
                    <a:lnR w="12700">
                      <a:solidFill>
                        <a:srgbClr val="FFFFFF"/>
                      </a:solidFill>
                    </a:lnR>
                    <a:lnT w="12700">
                      <a:solidFill>
                        <a:srgbClr val="FFFFFF"/>
                      </a:solidFill>
                    </a:lnT>
                    <a:lnB w="12700">
                      <a:solidFill>
                        <a:srgbClr val="FFFFFF"/>
                      </a:solidFill>
                    </a:lnB>
                    <a:solidFill>
                      <a:schemeClr val="bg2"/>
                    </a:solidFill>
                  </a:tcPr>
                </a:tc>
                <a:tc>
                  <a:txBody>
                    <a:bodyPr/>
                    <a:lstStyle/>
                    <a:p>
                      <a:pPr lvl="0">
                        <a:lnSpc>
                          <a:spcPct val="107000"/>
                        </a:lnSpc>
                        <a:spcAft>
                          <a:spcPts val="1200"/>
                        </a:spcAft>
                        <a:buNone/>
                      </a:pPr>
                      <a:r>
                        <a:rPr lang="en-US" sz="2000" b="0" i="0" u="none" strike="noStrike" baseline="0" noProof="0">
                          <a:solidFill>
                            <a:srgbClr val="000000"/>
                          </a:solidFill>
                          <a:latin typeface="Calibri" panose="020F0502020204030204" pitchFamily="34" charset="0"/>
                          <a:cs typeface="Calibri" panose="020F0502020204030204" pitchFamily="34" charset="0"/>
                        </a:rPr>
                        <a:t>Has the LEA retained evidence of the annual evaluation of the content and effectiveness of the parent and family engagement policy in improving the academic quality of its Title I schools, including evidence of how parents of Title I students have participated?</a:t>
                      </a:r>
                      <a:endParaRPr lang="en-US" sz="2000">
                        <a:latin typeface="Calibri" panose="020F0502020204030204" pitchFamily="34" charset="0"/>
                        <a:cs typeface="Calibri" panose="020F0502020204030204" pitchFamily="34" charset="0"/>
                      </a:endParaRPr>
                    </a:p>
                  </a:txBody>
                  <a:tcPr marL="48111" marR="48111" marT="24056" marB="24056">
                    <a:lnL w="12700">
                      <a:solidFill>
                        <a:srgbClr val="FFFFFF"/>
                      </a:solidFill>
                    </a:lnL>
                    <a:lnR w="12700">
                      <a:solidFill>
                        <a:srgbClr val="FFFFFF"/>
                      </a:solidFill>
                    </a:lnR>
                    <a:lnT w="12700">
                      <a:solidFill>
                        <a:srgbClr val="FFFFFF"/>
                      </a:solidFill>
                    </a:lnT>
                    <a:lnB w="12700">
                      <a:solidFill>
                        <a:srgbClr val="FFFFFF"/>
                      </a:solidFill>
                    </a:lnB>
                    <a:solidFill>
                      <a:schemeClr val="bg2"/>
                    </a:solidFill>
                  </a:tcPr>
                </a:tc>
                <a:extLst>
                  <a:ext uri="{0D108BD9-81ED-4DB2-BD59-A6C34878D82A}">
                    <a16:rowId xmlns:a16="http://schemas.microsoft.com/office/drawing/2014/main" val="253170697"/>
                  </a:ext>
                </a:extLst>
              </a:tr>
            </a:tbl>
          </a:graphicData>
        </a:graphic>
      </p:graphicFrame>
    </p:spTree>
    <p:extLst>
      <p:ext uri="{BB962C8B-B14F-4D97-AF65-F5344CB8AC3E}">
        <p14:creationId xmlns:p14="http://schemas.microsoft.com/office/powerpoint/2010/main" val="1255002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1664F1-8D34-5519-42CB-ED756A410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68A38-97B5-E225-4267-08AD75D12BBA}"/>
              </a:ext>
            </a:extLst>
          </p:cNvPr>
          <p:cNvSpPr>
            <a:spLocks noGrp="1"/>
          </p:cNvSpPr>
          <p:nvPr>
            <p:ph type="title"/>
          </p:nvPr>
        </p:nvSpPr>
        <p:spPr/>
        <p:txBody>
          <a:bodyPr vert="horz" lIns="91440" tIns="45720" rIns="91440" bIns="45720" rtlCol="0" anchor="b">
            <a:normAutofit/>
          </a:bodyPr>
          <a:lstStyle/>
          <a:p>
            <a:pPr>
              <a:spcBef>
                <a:spcPct val="0"/>
              </a:spcBef>
            </a:pPr>
            <a:r>
              <a:rPr lang="en-US" sz="3600">
                <a:solidFill>
                  <a:srgbClr val="FFC000"/>
                </a:solidFill>
              </a:rPr>
              <a:t>Next Steps: Connecting the Dots</a:t>
            </a:r>
            <a:endParaRPr lang="en-US" sz="3600" kern="1200">
              <a:solidFill>
                <a:srgbClr val="FFC000"/>
              </a:solidFill>
              <a:latin typeface="+mj-lt"/>
            </a:endParaRPr>
          </a:p>
        </p:txBody>
      </p:sp>
      <p:sp>
        <p:nvSpPr>
          <p:cNvPr id="3" name="Text Placeholder 2">
            <a:extLst>
              <a:ext uri="{FF2B5EF4-FFF2-40B4-BE49-F238E27FC236}">
                <a16:creationId xmlns:a16="http://schemas.microsoft.com/office/drawing/2014/main" id="{F6B850FF-230C-4949-0AB4-86385E1FFD8C}"/>
              </a:ext>
            </a:extLst>
          </p:cNvPr>
          <p:cNvSpPr>
            <a:spLocks noGrp="1"/>
          </p:cNvSpPr>
          <p:nvPr>
            <p:ph type="body" sz="quarter" idx="13"/>
          </p:nvPr>
        </p:nvSpPr>
        <p:spPr>
          <a:xfrm>
            <a:off x="701040" y="3886233"/>
            <a:ext cx="11186160" cy="622626"/>
          </a:xfrm>
        </p:spPr>
        <p:txBody>
          <a:bodyPr vert="horz" lIns="91440" tIns="45720" rIns="91440" bIns="45720" rtlCol="0" anchor="t">
            <a:normAutofit fontScale="25000" lnSpcReduction="20000"/>
          </a:bodyPr>
          <a:lstStyle/>
          <a:p>
            <a:r>
              <a:rPr lang="en-US" sz="2400">
                <a:solidFill>
                  <a:schemeClr val="tx1"/>
                </a:solidFill>
              </a:rPr>
              <a:t>Add list of </a:t>
            </a:r>
            <a:r>
              <a:rPr lang="en-US" sz="2400" err="1">
                <a:solidFill>
                  <a:schemeClr val="tx1"/>
                </a:solidFill>
              </a:rPr>
              <a:t>monitorings</a:t>
            </a:r>
            <a:r>
              <a:rPr lang="en-US" sz="2400">
                <a:solidFill>
                  <a:schemeClr val="tx1"/>
                </a:solidFill>
              </a:rPr>
              <a:t> findings</a:t>
            </a:r>
          </a:p>
          <a:p>
            <a:r>
              <a:rPr lang="en-US" sz="2400">
                <a:solidFill>
                  <a:schemeClr val="tx1"/>
                </a:solidFill>
              </a:rPr>
              <a:t>Insert key question</a:t>
            </a:r>
          </a:p>
          <a:p>
            <a:r>
              <a:rPr lang="en-US" sz="2400">
                <a:solidFill>
                  <a:schemeClr val="tx1"/>
                </a:solidFill>
              </a:rPr>
              <a:t>Samples of documentation</a:t>
            </a:r>
          </a:p>
        </p:txBody>
      </p:sp>
      <p:sp>
        <p:nvSpPr>
          <p:cNvPr id="8" name="Slide Number Placeholder 4">
            <a:extLst>
              <a:ext uri="{FF2B5EF4-FFF2-40B4-BE49-F238E27FC236}">
                <a16:creationId xmlns:a16="http://schemas.microsoft.com/office/drawing/2014/main" id="{594336A8-446C-4B9D-82AE-126F0028D50F}"/>
              </a:ext>
            </a:extLst>
          </p:cNvPr>
          <p:cNvSpPr txBox="1">
            <a:spLocks/>
          </p:cNvSpPr>
          <p:nvPr/>
        </p:nvSpPr>
        <p:spPr>
          <a:xfrm>
            <a:off x="8719457" y="6206513"/>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r>
              <a:rPr lang="en-US"/>
              <a:t>28</a:t>
            </a:r>
          </a:p>
        </p:txBody>
      </p:sp>
      <p:sp>
        <p:nvSpPr>
          <p:cNvPr id="4" name="TextBox 3">
            <a:extLst>
              <a:ext uri="{FF2B5EF4-FFF2-40B4-BE49-F238E27FC236}">
                <a16:creationId xmlns:a16="http://schemas.microsoft.com/office/drawing/2014/main" id="{51788911-6607-F07A-ECFF-2EA97801AD2D}"/>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graphicFrame>
        <p:nvGraphicFramePr>
          <p:cNvPr id="7" name="Table 6">
            <a:extLst>
              <a:ext uri="{FF2B5EF4-FFF2-40B4-BE49-F238E27FC236}">
                <a16:creationId xmlns:a16="http://schemas.microsoft.com/office/drawing/2014/main" id="{4AD55602-458E-C4B5-3FD8-CA35A956567D}"/>
              </a:ext>
            </a:extLst>
          </p:cNvPr>
          <p:cNvGraphicFramePr>
            <a:graphicFrameLocks noGrp="1"/>
          </p:cNvGraphicFramePr>
          <p:nvPr>
            <p:extLst>
              <p:ext uri="{D42A27DB-BD31-4B8C-83A1-F6EECF244321}">
                <p14:modId xmlns:p14="http://schemas.microsoft.com/office/powerpoint/2010/main" val="1253570422"/>
              </p:ext>
            </p:extLst>
          </p:nvPr>
        </p:nvGraphicFramePr>
        <p:xfrm>
          <a:off x="410557" y="1173165"/>
          <a:ext cx="11370886" cy="4704575"/>
        </p:xfrm>
        <a:graphic>
          <a:graphicData uri="http://schemas.openxmlformats.org/drawingml/2006/table">
            <a:tbl>
              <a:tblPr firstRow="1" bandRow="1"/>
              <a:tblGrid>
                <a:gridCol w="4873712">
                  <a:extLst>
                    <a:ext uri="{9D8B030D-6E8A-4147-A177-3AD203B41FA5}">
                      <a16:colId xmlns:a16="http://schemas.microsoft.com/office/drawing/2014/main" val="1404302846"/>
                    </a:ext>
                  </a:extLst>
                </a:gridCol>
                <a:gridCol w="6497174">
                  <a:extLst>
                    <a:ext uri="{9D8B030D-6E8A-4147-A177-3AD203B41FA5}">
                      <a16:colId xmlns:a16="http://schemas.microsoft.com/office/drawing/2014/main" val="2520167421"/>
                    </a:ext>
                  </a:extLst>
                </a:gridCol>
              </a:tblGrid>
              <a:tr h="419308">
                <a:tc>
                  <a:txBody>
                    <a:bodyPr/>
                    <a:lstStyle/>
                    <a:p>
                      <a:pPr marL="0" marR="0" algn="ctr">
                        <a:lnSpc>
                          <a:spcPct val="107000"/>
                        </a:lnSpc>
                        <a:spcBef>
                          <a:spcPts val="0"/>
                        </a:spcBef>
                        <a:spcAft>
                          <a:spcPts val="0"/>
                        </a:spcAft>
                      </a:pPr>
                      <a:r>
                        <a:rPr lang="en-US" sz="1800" kern="0">
                          <a:solidFill>
                            <a:srgbClr val="FFFFFF"/>
                          </a:solidFill>
                          <a:effectLst/>
                          <a:highlight>
                            <a:srgbClr val="1E497F"/>
                          </a:highlight>
                          <a:latin typeface="Arial"/>
                          <a:ea typeface="Calibri"/>
                          <a:cs typeface="Times New Roman"/>
                        </a:rPr>
                        <a:t>Missing Evidence/LEA Finding</a:t>
                      </a:r>
                      <a:endParaRPr lang="en-US" sz="1800" kern="100">
                        <a:effectLst/>
                        <a:highlight>
                          <a:srgbClr val="1E497F"/>
                        </a:highlight>
                        <a:latin typeface="Arial"/>
                        <a:ea typeface="Calibri" panose="020F0502020204030204" pitchFamily="34" charset="0"/>
                        <a:cs typeface="Times New Roman"/>
                      </a:endParaRP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solidFill>
                      <a:srgbClr val="1E497F"/>
                    </a:solidFill>
                  </a:tcPr>
                </a:tc>
                <a:tc>
                  <a:txBody>
                    <a:bodyPr/>
                    <a:lstStyle/>
                    <a:p>
                      <a:pPr marL="0" marR="0" algn="ctr">
                        <a:lnSpc>
                          <a:spcPct val="107000"/>
                        </a:lnSpc>
                        <a:spcBef>
                          <a:spcPts val="0"/>
                        </a:spcBef>
                        <a:spcAft>
                          <a:spcPts val="0"/>
                        </a:spcAft>
                      </a:pPr>
                      <a:r>
                        <a:rPr lang="en-US" sz="1800" kern="100">
                          <a:solidFill>
                            <a:schemeClr val="bg1"/>
                          </a:solidFill>
                          <a:effectLst/>
                          <a:highlight>
                            <a:srgbClr val="1E497F"/>
                          </a:highlight>
                          <a:latin typeface="Arial"/>
                          <a:ea typeface="Calibri" panose="020F0502020204030204" pitchFamily="34" charset="0"/>
                          <a:cs typeface="Times New Roman"/>
                        </a:rPr>
                        <a:t>Evidence Questions</a:t>
                      </a: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solidFill>
                      <a:srgbClr val="1E497F"/>
                    </a:solidFill>
                  </a:tcPr>
                </a:tc>
                <a:extLst>
                  <a:ext uri="{0D108BD9-81ED-4DB2-BD59-A6C34878D82A}">
                    <a16:rowId xmlns:a16="http://schemas.microsoft.com/office/drawing/2014/main" val="864814862"/>
                  </a:ext>
                </a:extLst>
              </a:tr>
              <a:tr h="2232862">
                <a:tc>
                  <a:txBody>
                    <a:bodyPr/>
                    <a:lstStyle/>
                    <a:p>
                      <a:pPr>
                        <a:lnSpc>
                          <a:spcPct val="107000"/>
                        </a:lnSpc>
                      </a:pPr>
                      <a:r>
                        <a:rPr lang="en-US" sz="2000" b="1" kern="100">
                          <a:effectLst/>
                          <a:highlight>
                            <a:srgbClr val="E7E9EC"/>
                          </a:highlight>
                          <a:latin typeface="Calibri" panose="020F0502020204030204" pitchFamily="34" charset="0"/>
                          <a:cs typeface="Calibri" panose="020F0502020204030204" pitchFamily="34" charset="0"/>
                        </a:rPr>
                        <a:t>4.  Evidence of Annual Title I Meeting </a:t>
                      </a:r>
                    </a:p>
                    <a:p>
                      <a:pPr lvl="0">
                        <a:lnSpc>
                          <a:spcPct val="107000"/>
                        </a:lnSpc>
                        <a:buNone/>
                      </a:pPr>
                      <a:endParaRPr lang="en-US" sz="2000" b="1" i="0" u="none" strike="noStrike" kern="100" noProof="0">
                        <a:solidFill>
                          <a:srgbClr val="000000"/>
                        </a:solidFill>
                        <a:effectLst/>
                        <a:highlight>
                          <a:srgbClr val="E7E9EC"/>
                        </a:highlight>
                        <a:latin typeface="Calibri" panose="020F0502020204030204" pitchFamily="34" charset="0"/>
                        <a:cs typeface="Calibri" panose="020F0502020204030204" pitchFamily="34" charset="0"/>
                      </a:endParaRP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tc>
                  <a:txBody>
                    <a:bodyPr/>
                    <a:lstStyle/>
                    <a:p>
                      <a:pPr lvl="0">
                        <a:lnSpc>
                          <a:spcPct val="107000"/>
                        </a:lnSpc>
                        <a:buNone/>
                      </a:pPr>
                      <a:r>
                        <a:rPr lang="en-US" sz="2000" b="0" i="0" u="none" strike="noStrike" kern="100" baseline="0" noProof="0">
                          <a:solidFill>
                            <a:srgbClr val="000000"/>
                          </a:solidFill>
                          <a:effectLst/>
                          <a:highlight>
                            <a:srgbClr val="E7E9EC"/>
                          </a:highlight>
                          <a:latin typeface="Calibri" panose="020F0502020204030204" pitchFamily="34" charset="0"/>
                          <a:cs typeface="Calibri" panose="020F0502020204030204" pitchFamily="34" charset="0"/>
                        </a:rPr>
                        <a:t>Does the LEA/school have evidence of convening an annual meeting, at a convenient time, to which parents of all participating children are invited and encouraged to attend, and how it has informed parents of their school's participation in Title I-A, explained the program requirements and informed parents of their right to be involved?</a:t>
                      </a:r>
                    </a:p>
                    <a:p>
                      <a:pPr lvl="0">
                        <a:lnSpc>
                          <a:spcPct val="107000"/>
                        </a:lnSpc>
                        <a:buNone/>
                      </a:pPr>
                      <a:endParaRPr lang="en-US" sz="1000" b="0">
                        <a:latin typeface="Calibri" panose="020F0502020204030204" pitchFamily="34" charset="0"/>
                        <a:cs typeface="Calibri" panose="020F0502020204030204" pitchFamily="34" charset="0"/>
                      </a:endParaRP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extLst>
                  <a:ext uri="{0D108BD9-81ED-4DB2-BD59-A6C34878D82A}">
                    <a16:rowId xmlns:a16="http://schemas.microsoft.com/office/drawing/2014/main" val="1812124860"/>
                  </a:ext>
                </a:extLst>
              </a:tr>
              <a:tr h="2052405">
                <a:tc>
                  <a:txBody>
                    <a:bodyPr/>
                    <a:lstStyle/>
                    <a:p>
                      <a:pPr>
                        <a:lnSpc>
                          <a:spcPct val="107000"/>
                        </a:lnSpc>
                      </a:pPr>
                      <a:r>
                        <a:rPr lang="en-US" sz="2000" b="1" kern="100">
                          <a:effectLst/>
                          <a:highlight>
                            <a:srgbClr val="CCCFD8"/>
                          </a:highlight>
                          <a:latin typeface="Calibri" panose="020F0502020204030204" pitchFamily="34" charset="0"/>
                          <a:cs typeface="Calibri" panose="020F0502020204030204" pitchFamily="34" charset="0"/>
                        </a:rPr>
                        <a:t>5.  Evidence of Annual Parent Notifications</a:t>
                      </a: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FD8"/>
                    </a:solidFill>
                  </a:tcPr>
                </a:tc>
                <a:tc>
                  <a:txBody>
                    <a:bodyPr/>
                    <a:lstStyle/>
                    <a:p>
                      <a:pPr lvl="0">
                        <a:lnSpc>
                          <a:spcPct val="107000"/>
                        </a:lnSpc>
                        <a:buNone/>
                      </a:pPr>
                      <a:r>
                        <a:rPr lang="en-US" sz="2000" b="0" i="0" u="none" strike="noStrike" kern="100" baseline="0" noProof="0">
                          <a:solidFill>
                            <a:srgbClr val="000000"/>
                          </a:solidFill>
                          <a:effectLst/>
                          <a:highlight>
                            <a:srgbClr val="CCCFD8"/>
                          </a:highlight>
                          <a:latin typeface="Calibri" panose="020F0502020204030204" pitchFamily="34" charset="0"/>
                          <a:cs typeface="Calibri" panose="020F0502020204030204" pitchFamily="34" charset="0"/>
                        </a:rPr>
                        <a:t>Does the LEA maintain evidence of the parent notification process and timelines for responding? </a:t>
                      </a:r>
                    </a:p>
                    <a:p>
                      <a:pPr lvl="0">
                        <a:lnSpc>
                          <a:spcPct val="107000"/>
                        </a:lnSpc>
                        <a:buNone/>
                      </a:pPr>
                      <a:endParaRPr lang="en-US" sz="1200" b="0" i="0" u="none" strike="noStrike" kern="100" baseline="0" noProof="0">
                        <a:solidFill>
                          <a:srgbClr val="000000"/>
                        </a:solidFill>
                        <a:effectLst/>
                        <a:highlight>
                          <a:srgbClr val="CCCFD8"/>
                        </a:highlight>
                        <a:latin typeface="Calibri" panose="020F0502020204030204" pitchFamily="34" charset="0"/>
                        <a:cs typeface="Calibri" panose="020F0502020204030204" pitchFamily="34" charset="0"/>
                      </a:endParaRPr>
                    </a:p>
                    <a:p>
                      <a:pPr lvl="0">
                        <a:lnSpc>
                          <a:spcPct val="107000"/>
                        </a:lnSpc>
                        <a:buNone/>
                      </a:pPr>
                      <a:r>
                        <a:rPr lang="en-US" sz="2000" b="0" i="0" u="none" strike="noStrike" kern="100" baseline="0" noProof="0">
                          <a:solidFill>
                            <a:srgbClr val="000000"/>
                          </a:solidFill>
                          <a:effectLst/>
                          <a:highlight>
                            <a:srgbClr val="CCCFD8"/>
                          </a:highlight>
                          <a:latin typeface="Calibri" panose="020F0502020204030204" pitchFamily="34" charset="0"/>
                          <a:cs typeface="Calibri" panose="020F0502020204030204" pitchFamily="34" charset="0"/>
                        </a:rPr>
                        <a:t>Does the LEA maintain evidence that the notifications were distributed to all parents in every Title I participating school each year?</a:t>
                      </a:r>
                      <a:endParaRPr lang="en-US" sz="2000" b="0">
                        <a:latin typeface="Calibri" panose="020F0502020204030204" pitchFamily="34" charset="0"/>
                        <a:cs typeface="Calibri" panose="020F0502020204030204" pitchFamily="34" charset="0"/>
                      </a:endParaRP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FD8"/>
                    </a:solidFill>
                  </a:tcPr>
                </a:tc>
                <a:extLst>
                  <a:ext uri="{0D108BD9-81ED-4DB2-BD59-A6C34878D82A}">
                    <a16:rowId xmlns:a16="http://schemas.microsoft.com/office/drawing/2014/main" val="3165089542"/>
                  </a:ext>
                </a:extLst>
              </a:tr>
            </a:tbl>
          </a:graphicData>
        </a:graphic>
      </p:graphicFrame>
    </p:spTree>
    <p:extLst>
      <p:ext uri="{BB962C8B-B14F-4D97-AF65-F5344CB8AC3E}">
        <p14:creationId xmlns:p14="http://schemas.microsoft.com/office/powerpoint/2010/main" val="539990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1664F1-8D34-5519-42CB-ED756A410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68A38-97B5-E225-4267-08AD75D12BBA}"/>
              </a:ext>
            </a:extLst>
          </p:cNvPr>
          <p:cNvSpPr>
            <a:spLocks noGrp="1"/>
          </p:cNvSpPr>
          <p:nvPr>
            <p:ph type="title"/>
          </p:nvPr>
        </p:nvSpPr>
        <p:spPr>
          <a:xfrm>
            <a:off x="215186" y="186574"/>
            <a:ext cx="11582400" cy="701731"/>
          </a:xfrm>
        </p:spPr>
        <p:txBody>
          <a:bodyPr vert="horz" lIns="91440" tIns="45720" rIns="91440" bIns="45720" rtlCol="0" anchor="b">
            <a:normAutofit/>
          </a:bodyPr>
          <a:lstStyle/>
          <a:p>
            <a:r>
              <a:rPr lang="en-US" sz="3600">
                <a:solidFill>
                  <a:srgbClr val="FFC000"/>
                </a:solidFill>
              </a:rPr>
              <a:t> Examples of Documentation</a:t>
            </a:r>
            <a:endParaRPr lang="en-US" sz="3600" kern="1200">
              <a:solidFill>
                <a:srgbClr val="FFC000"/>
              </a:solidFill>
              <a:latin typeface="+mj-lt"/>
            </a:endParaRPr>
          </a:p>
        </p:txBody>
      </p:sp>
      <p:sp>
        <p:nvSpPr>
          <p:cNvPr id="8" name="Slide Number Placeholder 4">
            <a:extLst>
              <a:ext uri="{FF2B5EF4-FFF2-40B4-BE49-F238E27FC236}">
                <a16:creationId xmlns:a16="http://schemas.microsoft.com/office/drawing/2014/main" id="{594336A8-446C-4B9D-82AE-126F0028D50F}"/>
              </a:ext>
            </a:extLst>
          </p:cNvPr>
          <p:cNvSpPr txBox="1">
            <a:spLocks/>
          </p:cNvSpPr>
          <p:nvPr/>
        </p:nvSpPr>
        <p:spPr>
          <a:xfrm>
            <a:off x="8719457" y="6206513"/>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r>
              <a:rPr lang="en-US"/>
              <a:t>29</a:t>
            </a:r>
          </a:p>
        </p:txBody>
      </p:sp>
      <p:sp>
        <p:nvSpPr>
          <p:cNvPr id="4" name="TextBox 3">
            <a:extLst>
              <a:ext uri="{FF2B5EF4-FFF2-40B4-BE49-F238E27FC236}">
                <a16:creationId xmlns:a16="http://schemas.microsoft.com/office/drawing/2014/main" id="{51788911-6607-F07A-ECFF-2EA97801AD2D}"/>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graphicFrame>
        <p:nvGraphicFramePr>
          <p:cNvPr id="6" name="Table 5">
            <a:extLst>
              <a:ext uri="{FF2B5EF4-FFF2-40B4-BE49-F238E27FC236}">
                <a16:creationId xmlns:a16="http://schemas.microsoft.com/office/drawing/2014/main" id="{2844D09A-CF67-D6D1-F9AF-567259742F24}"/>
              </a:ext>
            </a:extLst>
          </p:cNvPr>
          <p:cNvGraphicFramePr>
            <a:graphicFrameLocks noGrp="1"/>
          </p:cNvGraphicFramePr>
          <p:nvPr>
            <p:extLst>
              <p:ext uri="{D42A27DB-BD31-4B8C-83A1-F6EECF244321}">
                <p14:modId xmlns:p14="http://schemas.microsoft.com/office/powerpoint/2010/main" val="1633111472"/>
              </p:ext>
            </p:extLst>
          </p:nvPr>
        </p:nvGraphicFramePr>
        <p:xfrm>
          <a:off x="678692" y="1232779"/>
          <a:ext cx="10655387" cy="4629260"/>
        </p:xfrm>
        <a:graphic>
          <a:graphicData uri="http://schemas.openxmlformats.org/drawingml/2006/table">
            <a:tbl>
              <a:tblPr firstRow="1" firstCol="1" bandRow="1">
                <a:tableStyleId>{5C22544A-7EE6-4342-B048-85BDC9FD1C3A}</a:tableStyleId>
              </a:tblPr>
              <a:tblGrid>
                <a:gridCol w="5145973">
                  <a:extLst>
                    <a:ext uri="{9D8B030D-6E8A-4147-A177-3AD203B41FA5}">
                      <a16:colId xmlns:a16="http://schemas.microsoft.com/office/drawing/2014/main" val="1276080211"/>
                    </a:ext>
                  </a:extLst>
                </a:gridCol>
                <a:gridCol w="5509414">
                  <a:extLst>
                    <a:ext uri="{9D8B030D-6E8A-4147-A177-3AD203B41FA5}">
                      <a16:colId xmlns:a16="http://schemas.microsoft.com/office/drawing/2014/main" val="3816660692"/>
                    </a:ext>
                  </a:extLst>
                </a:gridCol>
              </a:tblGrid>
              <a:tr h="4629260">
                <a:tc>
                  <a:txBody>
                    <a:bodyPr/>
                    <a:lstStyle/>
                    <a:p>
                      <a:pPr marL="342900" lvl="0" indent="-342900">
                        <a:buFont typeface="Arial"/>
                        <a:buChar char="•"/>
                      </a:pPr>
                      <a:endParaRPr lang="en-US" sz="1000">
                        <a:solidFill>
                          <a:schemeClr val="tx1"/>
                        </a:solidFill>
                        <a:effectLst/>
                        <a:latin typeface="Calibri" panose="020F0502020204030204" pitchFamily="34" charset="0"/>
                        <a:cs typeface="Calibri" panose="020F0502020204030204" pitchFamily="34" charset="0"/>
                      </a:endParaRPr>
                    </a:p>
                    <a:p>
                      <a:pPr marL="342900" lvl="0" indent="-227013">
                        <a:lnSpc>
                          <a:spcPct val="120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Dated meeting agendas</a:t>
                      </a:r>
                    </a:p>
                    <a:p>
                      <a:pPr marL="342900" lvl="0" indent="-227013">
                        <a:lnSpc>
                          <a:spcPct val="120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Dated meeting minutes</a:t>
                      </a:r>
                    </a:p>
                    <a:p>
                      <a:pPr marL="342900" lvl="0" indent="-227013">
                        <a:lnSpc>
                          <a:spcPct val="120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Dated sign in sheets</a:t>
                      </a:r>
                    </a:p>
                    <a:p>
                      <a:pPr marL="342900" lvl="0" indent="-227013">
                        <a:lnSpc>
                          <a:spcPct val="120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Written procedures</a:t>
                      </a:r>
                    </a:p>
                    <a:p>
                      <a:pPr marL="342900" lvl="0" indent="-227013">
                        <a:lnSpc>
                          <a:spcPct val="120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Newsletters, flyers, invitation</a:t>
                      </a:r>
                    </a:p>
                    <a:p>
                      <a:pPr marL="342900" lvl="0" indent="-227013">
                        <a:lnSpc>
                          <a:spcPct val="120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Website announcements</a:t>
                      </a:r>
                    </a:p>
                    <a:p>
                      <a:pPr marL="342900" lvl="0" indent="-227013">
                        <a:lnSpc>
                          <a:spcPct val="120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Handouts, brochures</a:t>
                      </a:r>
                    </a:p>
                    <a:p>
                      <a:pPr marL="342900" lvl="0" indent="-227013">
                        <a:lnSpc>
                          <a:spcPct val="120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Letter</a:t>
                      </a:r>
                    </a:p>
                    <a:p>
                      <a:pPr marL="342900" lvl="0" indent="-227013">
                        <a:lnSpc>
                          <a:spcPct val="120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Translated documents and correspondence</a:t>
                      </a:r>
                    </a:p>
                    <a:p>
                      <a:pPr marL="342900" lvl="0" indent="-227013">
                        <a:lnSpc>
                          <a:spcPct val="120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Student handbook</a:t>
                      </a:r>
                    </a:p>
                    <a:p>
                      <a:pPr marL="342900" lvl="0" indent="-227013">
                        <a:lnSpc>
                          <a:spcPct val="120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Phone logs</a:t>
                      </a:r>
                      <a:endParaRPr lang="en-US" sz="2000">
                        <a:solidFill>
                          <a:schemeClr val="tx1"/>
                        </a:solidFill>
                        <a:effectLst/>
                        <a:latin typeface="Calibri" panose="020F0502020204030204" pitchFamily="34" charset="0"/>
                        <a:cs typeface="Calibri" panose="020F0502020204030204" pitchFamily="34" charset="0"/>
                      </a:endParaRPr>
                    </a:p>
                  </a:txBody>
                  <a:tcPr marL="68580" marR="68580" marT="0" marB="0">
                    <a:lnL w="76200" cap="flat" cmpd="sng" algn="ctr">
                      <a:solidFill>
                        <a:schemeClr val="accent6"/>
                      </a:solidFill>
                      <a:prstDash val="solid"/>
                      <a:round/>
                      <a:headEnd type="none" w="med" len="med"/>
                      <a:tailEnd type="none" w="med" len="med"/>
                    </a:lnL>
                    <a:lnR w="76200" cap="flat" cmpd="sng" algn="ctr">
                      <a:solidFill>
                        <a:schemeClr val="accent6"/>
                      </a:solidFill>
                      <a:prstDash val="solid"/>
                      <a:round/>
                      <a:headEnd type="none" w="med" len="med"/>
                      <a:tailEnd type="none" w="med" len="med"/>
                    </a:lnR>
                    <a:lnT w="76200" cap="flat" cmpd="sng" algn="ctr">
                      <a:solidFill>
                        <a:schemeClr val="accent6"/>
                      </a:solidFill>
                      <a:prstDash val="solid"/>
                      <a:round/>
                      <a:headEnd type="none" w="med" len="med"/>
                      <a:tailEnd type="none" w="med" len="med"/>
                    </a:lnT>
                    <a:lnB w="76200" cap="flat" cmpd="sng" algn="ctr">
                      <a:solidFill>
                        <a:schemeClr val="accent6"/>
                      </a:solidFill>
                      <a:prstDash val="solid"/>
                      <a:round/>
                      <a:headEnd type="none" w="med" len="med"/>
                      <a:tailEnd type="none" w="med" len="med"/>
                    </a:lnB>
                    <a:solidFill>
                      <a:schemeClr val="accent2">
                        <a:lumMod val="40000"/>
                        <a:lumOff val="60000"/>
                      </a:schemeClr>
                    </a:solidFill>
                  </a:tcPr>
                </a:tc>
                <a:tc>
                  <a:txBody>
                    <a:bodyPr/>
                    <a:lstStyle/>
                    <a:p>
                      <a:pPr marL="285750" lvl="0" indent="-285750" algn="l">
                        <a:lnSpc>
                          <a:spcPct val="100000"/>
                        </a:lnSpc>
                        <a:buFont typeface="Arial"/>
                        <a:buChar char="•"/>
                      </a:pPr>
                      <a:endParaRPr lang="en-US" sz="1000">
                        <a:solidFill>
                          <a:schemeClr val="tx1"/>
                        </a:solidFill>
                        <a:effectLst/>
                        <a:latin typeface="Calibri" panose="020F0502020204030204" pitchFamily="34" charset="0"/>
                        <a:cs typeface="Calibri" panose="020F0502020204030204" pitchFamily="34" charset="0"/>
                      </a:endParaRPr>
                    </a:p>
                    <a:p>
                      <a:pPr marL="285750" lvl="0" indent="-169863" algn="l">
                        <a:lnSpc>
                          <a:spcPct val="100000"/>
                        </a:lnSpc>
                        <a:spcBef>
                          <a:spcPts val="0"/>
                        </a:spcBef>
                        <a:buFont typeface="Arial"/>
                        <a:buChar char="•"/>
                      </a:pPr>
                      <a:r>
                        <a:rPr lang="en-US" sz="2000" b="0">
                          <a:solidFill>
                            <a:schemeClr val="tx1"/>
                          </a:solidFill>
                          <a:effectLst/>
                          <a:latin typeface="Calibri" panose="020F0502020204030204" pitchFamily="34" charset="0"/>
                          <a:cs typeface="Calibri" panose="020F0502020204030204" pitchFamily="34" charset="0"/>
                        </a:rPr>
                        <a:t>Calendars or schedule of parent education activities, classes, workshops, meetings</a:t>
                      </a:r>
                    </a:p>
                    <a:p>
                      <a:pPr marL="285750" lvl="0" indent="-169863" algn="l">
                        <a:lnSpc>
                          <a:spcPct val="138000"/>
                        </a:lnSpc>
                        <a:spcBef>
                          <a:spcPts val="0"/>
                        </a:spcBef>
                        <a:spcAft>
                          <a:spcPts val="0"/>
                        </a:spcAft>
                        <a:buFont typeface="Arial"/>
                        <a:buChar char="•"/>
                      </a:pPr>
                      <a:r>
                        <a:rPr lang="en-US" sz="2000" b="0" i="0" u="none" strike="noStrike" baseline="0" noProof="0">
                          <a:solidFill>
                            <a:schemeClr val="tx1"/>
                          </a:solidFill>
                          <a:effectLst/>
                          <a:latin typeface="Calibri" panose="020F0502020204030204" pitchFamily="34" charset="0"/>
                          <a:cs typeface="Calibri" panose="020F0502020204030204" pitchFamily="34" charset="0"/>
                        </a:rPr>
                        <a:t>Record of parent feedback collected</a:t>
                      </a:r>
                      <a:endParaRPr lang="en-US" sz="2000" b="0">
                        <a:solidFill>
                          <a:schemeClr val="tx1"/>
                        </a:solidFill>
                        <a:latin typeface="Calibri" panose="020F0502020204030204" pitchFamily="34" charset="0"/>
                        <a:cs typeface="Calibri" panose="020F0502020204030204" pitchFamily="34" charset="0"/>
                      </a:endParaRPr>
                    </a:p>
                    <a:p>
                      <a:pPr marL="285750" lvl="0" indent="-169863" algn="l">
                        <a:lnSpc>
                          <a:spcPct val="100000"/>
                        </a:lnSpc>
                        <a:spcBef>
                          <a:spcPts val="0"/>
                        </a:spcBef>
                        <a:spcAft>
                          <a:spcPts val="0"/>
                        </a:spcAft>
                        <a:buFont typeface="Arial"/>
                        <a:buChar char="•"/>
                      </a:pPr>
                      <a:r>
                        <a:rPr lang="en-US" sz="2000" b="0" i="0" u="none" strike="noStrike" baseline="0" noProof="0">
                          <a:solidFill>
                            <a:schemeClr val="tx1"/>
                          </a:solidFill>
                          <a:effectLst/>
                          <a:latin typeface="Calibri" panose="020F0502020204030204" pitchFamily="34" charset="0"/>
                          <a:cs typeface="Calibri" panose="020F0502020204030204" pitchFamily="34" charset="0"/>
                        </a:rPr>
                        <a:t>Copies of professional development materials, presentations, handouts</a:t>
                      </a:r>
                      <a:endParaRPr lang="en-US" sz="2000" b="0">
                        <a:solidFill>
                          <a:schemeClr val="tx1"/>
                        </a:solidFill>
                        <a:latin typeface="Calibri" panose="020F0502020204030204" pitchFamily="34" charset="0"/>
                        <a:cs typeface="Calibri" panose="020F0502020204030204" pitchFamily="34" charset="0"/>
                      </a:endParaRPr>
                    </a:p>
                    <a:p>
                      <a:pPr marL="285750" lvl="0" indent="-169863" algn="l">
                        <a:lnSpc>
                          <a:spcPct val="138000"/>
                        </a:lnSpc>
                        <a:spcBef>
                          <a:spcPts val="0"/>
                        </a:spcBef>
                        <a:spcAft>
                          <a:spcPts val="0"/>
                        </a:spcAft>
                        <a:buFont typeface="Arial"/>
                        <a:buChar char="•"/>
                      </a:pPr>
                      <a:r>
                        <a:rPr lang="en-US" sz="2000" b="0" i="0" u="none" strike="noStrike" baseline="0" noProof="0">
                          <a:solidFill>
                            <a:schemeClr val="tx1"/>
                          </a:solidFill>
                          <a:effectLst/>
                          <a:latin typeface="Calibri" panose="020F0502020204030204" pitchFamily="34" charset="0"/>
                          <a:cs typeface="Calibri" panose="020F0502020204030204" pitchFamily="34" charset="0"/>
                        </a:rPr>
                        <a:t>Emails and memorandums</a:t>
                      </a:r>
                      <a:endParaRPr lang="en-US" sz="2000" b="0">
                        <a:solidFill>
                          <a:schemeClr val="tx1"/>
                        </a:solidFill>
                        <a:latin typeface="Calibri" panose="020F0502020204030204" pitchFamily="34" charset="0"/>
                        <a:cs typeface="Calibri" panose="020F0502020204030204" pitchFamily="34" charset="0"/>
                      </a:endParaRPr>
                    </a:p>
                    <a:p>
                      <a:pPr marL="285750" lvl="0" indent="-169863" algn="l">
                        <a:lnSpc>
                          <a:spcPct val="138000"/>
                        </a:lnSpc>
                        <a:spcBef>
                          <a:spcPts val="0"/>
                        </a:spcBef>
                        <a:spcAft>
                          <a:spcPts val="0"/>
                        </a:spcAft>
                        <a:buFont typeface="Arial"/>
                        <a:buChar char="•"/>
                      </a:pPr>
                      <a:r>
                        <a:rPr lang="en-US" sz="2000" b="0" i="0" u="none" strike="noStrike" baseline="0" noProof="0">
                          <a:solidFill>
                            <a:schemeClr val="tx1"/>
                          </a:solidFill>
                          <a:effectLst/>
                          <a:latin typeface="Calibri" panose="020F0502020204030204" pitchFamily="34" charset="0"/>
                          <a:cs typeface="Calibri" panose="020F0502020204030204" pitchFamily="34" charset="0"/>
                        </a:rPr>
                        <a:t>Parent surveys and evaluations</a:t>
                      </a:r>
                      <a:endParaRPr lang="en-US" sz="2000" b="0">
                        <a:solidFill>
                          <a:schemeClr val="tx1"/>
                        </a:solidFill>
                        <a:latin typeface="Calibri" panose="020F0502020204030204" pitchFamily="34" charset="0"/>
                        <a:cs typeface="Calibri" panose="020F0502020204030204" pitchFamily="34" charset="0"/>
                      </a:endParaRPr>
                    </a:p>
                    <a:p>
                      <a:pPr marL="285750" lvl="0" indent="-169863" algn="l">
                        <a:lnSpc>
                          <a:spcPct val="138000"/>
                        </a:lnSpc>
                        <a:spcBef>
                          <a:spcPts val="0"/>
                        </a:spcBef>
                        <a:spcAft>
                          <a:spcPts val="0"/>
                        </a:spcAft>
                        <a:buFont typeface="Arial"/>
                        <a:buChar char="•"/>
                      </a:pPr>
                      <a:r>
                        <a:rPr lang="en-US" sz="2000" b="0" i="0" u="none" strike="noStrike" baseline="0" noProof="0">
                          <a:solidFill>
                            <a:schemeClr val="tx1"/>
                          </a:solidFill>
                          <a:effectLst/>
                          <a:latin typeface="Calibri" panose="020F0502020204030204" pitchFamily="34" charset="0"/>
                          <a:cs typeface="Calibri" panose="020F0502020204030204" pitchFamily="34" charset="0"/>
                        </a:rPr>
                        <a:t>Staff evaluations and feedback</a:t>
                      </a:r>
                      <a:r>
                        <a:rPr lang="en-US" sz="2000" b="0">
                          <a:solidFill>
                            <a:schemeClr val="tx1"/>
                          </a:solidFill>
                          <a:effectLst/>
                          <a:latin typeface="Calibri" panose="020F0502020204030204" pitchFamily="34" charset="0"/>
                          <a:cs typeface="Calibri" panose="020F0502020204030204" pitchFamily="34" charset="0"/>
                        </a:rPr>
                        <a:t>s, handouts</a:t>
                      </a:r>
                      <a:endParaRPr lang="en-US" sz="2000" b="0">
                        <a:latin typeface="Calibri" panose="020F0502020204030204" pitchFamily="34" charset="0"/>
                        <a:cs typeface="Calibri" panose="020F0502020204030204" pitchFamily="34" charset="0"/>
                      </a:endParaRPr>
                    </a:p>
                    <a:p>
                      <a:pPr marL="285750" lvl="0" indent="-169863" algn="l">
                        <a:lnSpc>
                          <a:spcPct val="138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Emails and memorandums</a:t>
                      </a:r>
                      <a:endParaRPr lang="en-US" sz="2000" b="0">
                        <a:latin typeface="Calibri" panose="020F0502020204030204" pitchFamily="34" charset="0"/>
                        <a:cs typeface="Calibri" panose="020F0502020204030204" pitchFamily="34" charset="0"/>
                      </a:endParaRPr>
                    </a:p>
                    <a:p>
                      <a:pPr marL="285750" lvl="0" indent="-169863" algn="l">
                        <a:lnSpc>
                          <a:spcPct val="138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Parent surveys and evaluations</a:t>
                      </a:r>
                      <a:endParaRPr lang="en-US" sz="2000" b="0">
                        <a:latin typeface="Calibri" panose="020F0502020204030204" pitchFamily="34" charset="0"/>
                        <a:cs typeface="Calibri" panose="020F0502020204030204" pitchFamily="34" charset="0"/>
                      </a:endParaRPr>
                    </a:p>
                    <a:p>
                      <a:pPr marL="285750" lvl="0" indent="-169863" algn="l">
                        <a:lnSpc>
                          <a:spcPct val="138000"/>
                        </a:lnSpc>
                        <a:spcBef>
                          <a:spcPts val="0"/>
                        </a:spcBef>
                        <a:spcAft>
                          <a:spcPts val="0"/>
                        </a:spcAft>
                        <a:buFont typeface="Arial"/>
                        <a:buChar char="•"/>
                      </a:pPr>
                      <a:r>
                        <a:rPr lang="en-US" sz="2000" b="0">
                          <a:solidFill>
                            <a:schemeClr val="tx1"/>
                          </a:solidFill>
                          <a:effectLst/>
                          <a:latin typeface="Calibri" panose="020F0502020204030204" pitchFamily="34" charset="0"/>
                          <a:cs typeface="Calibri" panose="020F0502020204030204" pitchFamily="34" charset="0"/>
                        </a:rPr>
                        <a:t>Staff evaluations and feedback</a:t>
                      </a:r>
                      <a:endParaRPr lang="en-US" sz="2000" b="0">
                        <a:latin typeface="Calibri" panose="020F0502020204030204" pitchFamily="34" charset="0"/>
                        <a:cs typeface="Calibri" panose="020F0502020204030204" pitchFamily="34" charset="0"/>
                      </a:endParaRPr>
                    </a:p>
                  </a:txBody>
                  <a:tcPr marL="68580" marR="68580" marT="0" marB="0">
                    <a:lnL w="76200" cap="flat" cmpd="sng" algn="ctr">
                      <a:solidFill>
                        <a:schemeClr val="accent6"/>
                      </a:solidFill>
                      <a:prstDash val="solid"/>
                      <a:round/>
                      <a:headEnd type="none" w="med" len="med"/>
                      <a:tailEnd type="none" w="med" len="med"/>
                    </a:lnL>
                    <a:lnR w="76200" cap="flat" cmpd="sng" algn="ctr">
                      <a:solidFill>
                        <a:schemeClr val="accent6"/>
                      </a:solidFill>
                      <a:prstDash val="solid"/>
                      <a:round/>
                      <a:headEnd type="none" w="med" len="med"/>
                      <a:tailEnd type="none" w="med" len="med"/>
                    </a:lnR>
                    <a:lnT w="76200" cap="flat" cmpd="sng" algn="ctr">
                      <a:solidFill>
                        <a:schemeClr val="accent6"/>
                      </a:solidFill>
                      <a:prstDash val="solid"/>
                      <a:round/>
                      <a:headEnd type="none" w="med" len="med"/>
                      <a:tailEnd type="none" w="med" len="med"/>
                    </a:lnT>
                    <a:lnB w="76200" cap="flat" cmpd="sng" algn="ctr">
                      <a:solidFill>
                        <a:schemeClr val="accent6"/>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824624546"/>
                  </a:ext>
                </a:extLst>
              </a:tr>
            </a:tbl>
          </a:graphicData>
        </a:graphic>
      </p:graphicFrame>
      <p:pic>
        <p:nvPicPr>
          <p:cNvPr id="5" name="Picture 4" descr="A file cabinet with a drawer&#10;&#10;Description automatically generated">
            <a:extLst>
              <a:ext uri="{FF2B5EF4-FFF2-40B4-BE49-F238E27FC236}">
                <a16:creationId xmlns:a16="http://schemas.microsoft.com/office/drawing/2014/main" id="{F31E18DC-13E8-77E0-C837-02504C134118}"/>
              </a:ext>
            </a:extLst>
          </p:cNvPr>
          <p:cNvPicPr>
            <a:picLocks noChangeAspect="1"/>
          </p:cNvPicPr>
          <p:nvPr/>
        </p:nvPicPr>
        <p:blipFill>
          <a:blip r:embed="rId3" cstate="print">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19691" y="186574"/>
            <a:ext cx="926877" cy="1322694"/>
          </a:xfrm>
          <a:prstGeom prst="rect">
            <a:avLst/>
          </a:prstGeom>
        </p:spPr>
      </p:pic>
    </p:spTree>
    <p:extLst>
      <p:ext uri="{BB962C8B-B14F-4D97-AF65-F5344CB8AC3E}">
        <p14:creationId xmlns:p14="http://schemas.microsoft.com/office/powerpoint/2010/main" val="2728560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1664F1-8D34-5519-42CB-ED756A4103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3C6479-9B26-6841-8D45-0AB2FB3B2397}"/>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sp>
        <p:nvSpPr>
          <p:cNvPr id="2" name="Title 1">
            <a:extLst>
              <a:ext uri="{FF2B5EF4-FFF2-40B4-BE49-F238E27FC236}">
                <a16:creationId xmlns:a16="http://schemas.microsoft.com/office/drawing/2014/main" id="{07568A38-97B5-E225-4267-08AD75D12BBA}"/>
              </a:ext>
            </a:extLst>
          </p:cNvPr>
          <p:cNvSpPr>
            <a:spLocks noGrp="1"/>
          </p:cNvSpPr>
          <p:nvPr>
            <p:ph type="title"/>
          </p:nvPr>
        </p:nvSpPr>
        <p:spPr>
          <a:xfrm>
            <a:off x="304800" y="221972"/>
            <a:ext cx="11552546" cy="625947"/>
          </a:xfrm>
        </p:spPr>
        <p:txBody>
          <a:bodyPr vert="horz" lIns="91440" tIns="45720" rIns="91440" bIns="45720" rtlCol="0" anchor="b">
            <a:noAutofit/>
          </a:bodyPr>
          <a:lstStyle/>
          <a:p>
            <a:pPr>
              <a:spcBef>
                <a:spcPct val="0"/>
              </a:spcBef>
            </a:pPr>
            <a:r>
              <a:rPr lang="en-US">
                <a:solidFill>
                  <a:srgbClr val="FFC000"/>
                </a:solidFill>
              </a:rPr>
              <a:t>Documentation and Evidence Resources  </a:t>
            </a:r>
            <a:endParaRPr lang="en-US" kern="1200">
              <a:solidFill>
                <a:srgbClr val="FFC000"/>
              </a:solidFill>
              <a:latin typeface="+mj-lt"/>
            </a:endParaRPr>
          </a:p>
        </p:txBody>
      </p:sp>
      <p:sp>
        <p:nvSpPr>
          <p:cNvPr id="3" name="Text Placeholder 2">
            <a:extLst>
              <a:ext uri="{FF2B5EF4-FFF2-40B4-BE49-F238E27FC236}">
                <a16:creationId xmlns:a16="http://schemas.microsoft.com/office/drawing/2014/main" id="{F6B850FF-230C-4949-0AB4-86385E1FFD8C}"/>
              </a:ext>
            </a:extLst>
          </p:cNvPr>
          <p:cNvSpPr>
            <a:spLocks noGrp="1"/>
          </p:cNvSpPr>
          <p:nvPr>
            <p:ph type="body" idx="1"/>
          </p:nvPr>
        </p:nvSpPr>
        <p:spPr>
          <a:xfrm>
            <a:off x="440791" y="1145426"/>
            <a:ext cx="6542395" cy="4527332"/>
          </a:xfrm>
        </p:spPr>
        <p:txBody>
          <a:bodyPr vert="horz" lIns="91440" tIns="45720" rIns="91440" bIns="45720" rtlCol="0" anchor="t">
            <a:normAutofit lnSpcReduction="10000"/>
          </a:bodyPr>
          <a:lstStyle/>
          <a:p>
            <a:pPr marL="0" indent="0">
              <a:buClr>
                <a:srgbClr val="000000"/>
              </a:buClr>
              <a:buNone/>
            </a:pPr>
            <a:r>
              <a:rPr lang="en-US" sz="2800" b="1">
                <a:solidFill>
                  <a:schemeClr val="tx1"/>
                </a:solidFill>
                <a:latin typeface="Calibri" panose="020F0502020204030204" pitchFamily="34" charset="0"/>
                <a:cs typeface="Calibri" panose="020F0502020204030204" pitchFamily="34" charset="0"/>
              </a:rPr>
              <a:t>Let's take a look inside the </a:t>
            </a:r>
            <a:endParaRPr lang="en-US">
              <a:solidFill>
                <a:schemeClr val="tx1"/>
              </a:solidFill>
              <a:latin typeface="Calibri" panose="020F0502020204030204" pitchFamily="34" charset="0"/>
              <a:cs typeface="Calibri" panose="020F0502020204030204" pitchFamily="34" charset="0"/>
            </a:endParaRPr>
          </a:p>
          <a:p>
            <a:pPr marL="0" indent="0">
              <a:buNone/>
            </a:pPr>
            <a:r>
              <a:rPr lang="en-US" sz="2800" b="1">
                <a:solidFill>
                  <a:schemeClr val="tx1"/>
                </a:solidFill>
                <a:latin typeface="Calibri" panose="020F0502020204030204" pitchFamily="34" charset="0"/>
                <a:cs typeface="Calibri" panose="020F0502020204030204" pitchFamily="34" charset="0"/>
                <a:hlinkClick r:id="rId3"/>
              </a:rPr>
              <a:t>Parent and Family Engagement Toolkit</a:t>
            </a:r>
            <a:r>
              <a:rPr lang="en-US" sz="2800" b="1" u="sng">
                <a:solidFill>
                  <a:schemeClr val="tx1"/>
                </a:solidFill>
                <a:latin typeface="Calibri" panose="020F0502020204030204" pitchFamily="34" charset="0"/>
                <a:cs typeface="Calibri" panose="020F0502020204030204" pitchFamily="34" charset="0"/>
                <a:hlinkClick r:id="rId3"/>
              </a:rPr>
              <a:t> </a:t>
            </a:r>
            <a:r>
              <a:rPr lang="en-US" sz="2400">
                <a:solidFill>
                  <a:schemeClr val="tx1"/>
                </a:solidFill>
                <a:latin typeface="Calibri" panose="020F0502020204030204" pitchFamily="34" charset="0"/>
                <a:cs typeface="Calibri" panose="020F0502020204030204" pitchFamily="34" charset="0"/>
                <a:hlinkClick r:id="rId3"/>
              </a:rPr>
              <a:t> </a:t>
            </a:r>
            <a:endParaRPr lang="en-US">
              <a:solidFill>
                <a:schemeClr val="tx1"/>
              </a:solidFill>
              <a:latin typeface="Calibri" panose="020F0502020204030204" pitchFamily="34" charset="0"/>
              <a:cs typeface="Calibri" panose="020F0502020204030204" pitchFamily="34" charset="0"/>
            </a:endParaRPr>
          </a:p>
          <a:p>
            <a:pPr marL="0" indent="0">
              <a:buClr>
                <a:srgbClr val="000000"/>
              </a:buClr>
              <a:buNone/>
            </a:pPr>
            <a:endParaRPr lang="en-US" sz="2200">
              <a:solidFill>
                <a:schemeClr val="tx1"/>
              </a:solidFill>
              <a:latin typeface="Calibri" panose="020F0502020204030204" pitchFamily="34" charset="0"/>
              <a:cs typeface="Calibri" panose="020F0502020204030204" pitchFamily="34" charset="0"/>
            </a:endParaRPr>
          </a:p>
          <a:p>
            <a:pPr marL="0" indent="0">
              <a:buClr>
                <a:srgbClr val="000000"/>
              </a:buClr>
              <a:buNone/>
            </a:pPr>
            <a:r>
              <a:rPr lang="en-US" sz="2200">
                <a:solidFill>
                  <a:schemeClr val="tx1"/>
                </a:solidFill>
                <a:latin typeface="Calibri" panose="020F0502020204030204" pitchFamily="34" charset="0"/>
                <a:cs typeface="Calibri" panose="020F0502020204030204" pitchFamily="34" charset="0"/>
              </a:rPr>
              <a:t>Refer to the sections below to help you meet documentation requirements:</a:t>
            </a:r>
          </a:p>
          <a:p>
            <a:pPr marL="0" indent="0">
              <a:buNone/>
            </a:pPr>
            <a:endParaRPr lang="en-US" sz="2200">
              <a:solidFill>
                <a:schemeClr val="tx1"/>
              </a:solidFill>
              <a:latin typeface="Calibri" panose="020F0502020204030204" pitchFamily="34" charset="0"/>
              <a:cs typeface="Calibri" panose="020F0502020204030204" pitchFamily="34" charset="0"/>
            </a:endParaRPr>
          </a:p>
          <a:p>
            <a:pPr marL="571500" indent="-455613">
              <a:buClr>
                <a:srgbClr val="000000"/>
              </a:buClr>
              <a:buFont typeface="Wingdings" panose="05000000000000000000" pitchFamily="2" charset="2"/>
              <a:buChar char="q"/>
            </a:pPr>
            <a:r>
              <a:rPr lang="en-US" sz="2200">
                <a:solidFill>
                  <a:schemeClr val="tx1"/>
                </a:solidFill>
                <a:latin typeface="Calibri" panose="020F0502020204030204" pitchFamily="34" charset="0"/>
                <a:cs typeface="Calibri" panose="020F0502020204030204" pitchFamily="34" charset="0"/>
              </a:rPr>
              <a:t>Year at-a-Glance Activities pp 7-9</a:t>
            </a:r>
          </a:p>
          <a:p>
            <a:pPr marL="571500" indent="-455613">
              <a:buClr>
                <a:srgbClr val="000000"/>
              </a:buClr>
              <a:buFont typeface="Wingdings" panose="05000000000000000000" pitchFamily="2" charset="2"/>
              <a:buChar char="q"/>
            </a:pPr>
            <a:r>
              <a:rPr lang="en-US" sz="2200">
                <a:solidFill>
                  <a:schemeClr val="tx1"/>
                </a:solidFill>
                <a:latin typeface="Calibri" panose="020F0502020204030204" pitchFamily="34" charset="0"/>
                <a:cs typeface="Calibri" panose="020F0502020204030204" pitchFamily="34" charset="0"/>
              </a:rPr>
              <a:t>Ideas for Measuring Parent and Family Engagement Outcomes pp 14</a:t>
            </a:r>
          </a:p>
          <a:p>
            <a:pPr marL="571500" indent="-455613">
              <a:buClr>
                <a:srgbClr val="000000"/>
              </a:buClr>
              <a:buFont typeface="Wingdings" panose="05000000000000000000" pitchFamily="2" charset="2"/>
              <a:buChar char="q"/>
            </a:pPr>
            <a:r>
              <a:rPr lang="en-US" sz="2200">
                <a:solidFill>
                  <a:schemeClr val="tx1"/>
                </a:solidFill>
                <a:latin typeface="Calibri" panose="020F0502020204030204" pitchFamily="34" charset="0"/>
                <a:cs typeface="Calibri" panose="020F0502020204030204" pitchFamily="34" charset="0"/>
              </a:rPr>
              <a:t>Evidence and Documentation Tips and Examples pp 15-16</a:t>
            </a:r>
          </a:p>
          <a:p>
            <a:pPr marL="0" indent="0">
              <a:buClr>
                <a:srgbClr val="000000"/>
              </a:buClr>
              <a:buNone/>
            </a:pPr>
            <a:endParaRPr lang="en-US" sz="2400">
              <a:solidFill>
                <a:schemeClr val="tx1"/>
              </a:solidFill>
              <a:highlight>
                <a:srgbClr val="FFFF00"/>
              </a:highlight>
              <a:latin typeface="Calibri" panose="020F0502020204030204" pitchFamily="34" charset="0"/>
              <a:cs typeface="Calibri" panose="020F0502020204030204" pitchFamily="34" charset="0"/>
            </a:endParaRPr>
          </a:p>
          <a:p>
            <a:pPr marL="571500" indent="-571500">
              <a:buClr>
                <a:srgbClr val="000000"/>
              </a:buClr>
              <a:buFont typeface="Wingdings" panose="05000000000000000000" pitchFamily="2" charset="2"/>
              <a:buChar char="q"/>
            </a:pPr>
            <a:endParaRPr lang="en-US" sz="2400">
              <a:solidFill>
                <a:schemeClr val="tx1"/>
              </a:solidFill>
            </a:endParaRPr>
          </a:p>
          <a:p>
            <a:pPr marL="0" indent="0">
              <a:buClr>
                <a:srgbClr val="000000"/>
              </a:buClr>
              <a:buNone/>
            </a:pPr>
            <a:endParaRPr lang="en-US" sz="2400">
              <a:solidFill>
                <a:schemeClr val="tx1"/>
              </a:solidFill>
            </a:endParaRPr>
          </a:p>
        </p:txBody>
      </p:sp>
      <p:grpSp>
        <p:nvGrpSpPr>
          <p:cNvPr id="61" name="Group 60">
            <a:extLst>
              <a:ext uri="{FF2B5EF4-FFF2-40B4-BE49-F238E27FC236}">
                <a16:creationId xmlns:a16="http://schemas.microsoft.com/office/drawing/2014/main" id="{8955F0E6-6D7D-F65A-A6DC-8FAFEEADD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62" name="Rectangle 61">
              <a:extLst>
                <a:ext uri="{FF2B5EF4-FFF2-40B4-BE49-F238E27FC236}">
                  <a16:creationId xmlns:a16="http://schemas.microsoft.com/office/drawing/2014/main" id="{6B18A423-3875-9056-00E3-F66A8E2AB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B761D7A-6B43-4913-332F-5150CF4F33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4">
            <a:extLst>
              <a:ext uri="{FF2B5EF4-FFF2-40B4-BE49-F238E27FC236}">
                <a16:creationId xmlns:a16="http://schemas.microsoft.com/office/drawing/2014/main" id="{594336A8-446C-4B9D-82AE-126F0028D50F}"/>
              </a:ext>
            </a:extLst>
          </p:cNvPr>
          <p:cNvSpPr txBox="1">
            <a:spLocks/>
          </p:cNvSpPr>
          <p:nvPr/>
        </p:nvSpPr>
        <p:spPr>
          <a:xfrm>
            <a:off x="8709561" y="6176825"/>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r>
              <a:rPr lang="en-US"/>
              <a:t>30</a:t>
            </a:r>
          </a:p>
        </p:txBody>
      </p:sp>
      <p:pic>
        <p:nvPicPr>
          <p:cNvPr id="5" name="Picture 4" descr="A blue box with yellow circles and icons">
            <a:extLst>
              <a:ext uri="{FF2B5EF4-FFF2-40B4-BE49-F238E27FC236}">
                <a16:creationId xmlns:a16="http://schemas.microsoft.com/office/drawing/2014/main" id="{BF437FA0-98AD-48C3-CBC4-8FF1EF9F1D0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30" t="-2667" r="-230" b="2967"/>
          <a:stretch/>
        </p:blipFill>
        <p:spPr>
          <a:xfrm>
            <a:off x="6983186" y="1178087"/>
            <a:ext cx="5006114" cy="3782194"/>
          </a:xfrm>
          <a:prstGeom prst="rect">
            <a:avLst/>
          </a:prstGeom>
        </p:spPr>
      </p:pic>
    </p:spTree>
    <p:extLst>
      <p:ext uri="{BB962C8B-B14F-4D97-AF65-F5344CB8AC3E}">
        <p14:creationId xmlns:p14="http://schemas.microsoft.com/office/powerpoint/2010/main" val="3360129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1FF2B6-0399-67BB-2DA1-ACC22B740F7A}"/>
              </a:ext>
            </a:extLst>
          </p:cNvPr>
          <p:cNvSpPr>
            <a:spLocks noGrp="1"/>
          </p:cNvSpPr>
          <p:nvPr>
            <p:ph type="sldNum" sz="quarter" idx="12"/>
          </p:nvPr>
        </p:nvSpPr>
        <p:spPr/>
        <p:txBody>
          <a:bodyPr/>
          <a:lstStyle/>
          <a:p>
            <a:r>
              <a:rPr lang="en-US"/>
              <a:t>31</a:t>
            </a:r>
          </a:p>
        </p:txBody>
      </p:sp>
      <p:sp>
        <p:nvSpPr>
          <p:cNvPr id="2" name="Title 1">
            <a:extLst>
              <a:ext uri="{FF2B5EF4-FFF2-40B4-BE49-F238E27FC236}">
                <a16:creationId xmlns:a16="http://schemas.microsoft.com/office/drawing/2014/main" id="{7FDE3AD0-8C2A-0E63-F4A6-F4A5EB6D950E}"/>
              </a:ext>
            </a:extLst>
          </p:cNvPr>
          <p:cNvSpPr>
            <a:spLocks noGrp="1"/>
          </p:cNvSpPr>
          <p:nvPr>
            <p:ph type="title" idx="4294967295"/>
          </p:nvPr>
        </p:nvSpPr>
        <p:spPr>
          <a:xfrm>
            <a:off x="247613" y="1830856"/>
            <a:ext cx="11381509" cy="2257169"/>
          </a:xfrm>
        </p:spPr>
        <p:txBody>
          <a:bodyPr>
            <a:normAutofit fontScale="90000"/>
          </a:bodyPr>
          <a:lstStyle/>
          <a:p>
            <a:pPr algn="ctr"/>
            <a:br>
              <a:rPr lang="en-US"/>
            </a:br>
            <a:r>
              <a:rPr lang="en-US">
                <a:solidFill>
                  <a:srgbClr val="FFC000"/>
                </a:solidFill>
              </a:rPr>
              <a:t>We Want Your Feedback </a:t>
            </a:r>
            <a:br>
              <a:rPr lang="en-US"/>
            </a:br>
            <a:r>
              <a:rPr lang="en-US">
                <a:solidFill>
                  <a:srgbClr val="FFC000"/>
                </a:solidFill>
              </a:rPr>
              <a:t> Important Reminders</a:t>
            </a:r>
            <a:br>
              <a:rPr lang="en-US"/>
            </a:br>
            <a:br>
              <a:rPr lang="en-US"/>
            </a:br>
            <a:br>
              <a:rPr lang="en-US"/>
            </a:br>
            <a:br>
              <a:rPr lang="en-US"/>
            </a:br>
            <a:endParaRPr lang="en-US">
              <a:solidFill>
                <a:srgbClr val="FFC000"/>
              </a:solidFill>
            </a:endParaRPr>
          </a:p>
        </p:txBody>
      </p:sp>
    </p:spTree>
    <p:extLst>
      <p:ext uri="{BB962C8B-B14F-4D97-AF65-F5344CB8AC3E}">
        <p14:creationId xmlns:p14="http://schemas.microsoft.com/office/powerpoint/2010/main" val="3204653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64F1-8D34-5519-42CB-ED756A410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68A38-97B5-E225-4267-08AD75D12BBA}"/>
              </a:ext>
            </a:extLst>
          </p:cNvPr>
          <p:cNvSpPr>
            <a:spLocks noGrp="1"/>
          </p:cNvSpPr>
          <p:nvPr>
            <p:ph type="title"/>
          </p:nvPr>
        </p:nvSpPr>
        <p:spPr>
          <a:xfrm>
            <a:off x="435956" y="160589"/>
            <a:ext cx="7652375" cy="779943"/>
          </a:xfrm>
        </p:spPr>
        <p:txBody>
          <a:bodyPr vert="horz" lIns="91440" tIns="45720" rIns="91440" bIns="45720" rtlCol="0" anchor="b">
            <a:noAutofit/>
          </a:bodyPr>
          <a:lstStyle/>
          <a:p>
            <a:pPr>
              <a:spcBef>
                <a:spcPct val="0"/>
              </a:spcBef>
            </a:pPr>
            <a:r>
              <a:rPr lang="en-US" kern="1200">
                <a:solidFill>
                  <a:srgbClr val="FFC000"/>
                </a:solidFill>
                <a:latin typeface="+mj-lt"/>
                <a:ea typeface="+mj-ea"/>
                <a:cs typeface="+mj-cs"/>
              </a:rPr>
              <a:t>Tips for Written Communication to Parents</a:t>
            </a:r>
          </a:p>
        </p:txBody>
      </p:sp>
      <p:sp>
        <p:nvSpPr>
          <p:cNvPr id="3" name="Text Placeholder 2">
            <a:extLst>
              <a:ext uri="{FF2B5EF4-FFF2-40B4-BE49-F238E27FC236}">
                <a16:creationId xmlns:a16="http://schemas.microsoft.com/office/drawing/2014/main" id="{F6B850FF-230C-4949-0AB4-86385E1FFD8C}"/>
              </a:ext>
            </a:extLst>
          </p:cNvPr>
          <p:cNvSpPr>
            <a:spLocks noGrp="1"/>
          </p:cNvSpPr>
          <p:nvPr>
            <p:ph type="body" idx="1"/>
          </p:nvPr>
        </p:nvSpPr>
        <p:spPr>
          <a:xfrm>
            <a:off x="522583" y="1028786"/>
            <a:ext cx="8423172" cy="4527332"/>
          </a:xfrm>
        </p:spPr>
        <p:txBody>
          <a:bodyPr vert="horz" lIns="91440" tIns="45720" rIns="91440" bIns="45720" rtlCol="0" anchor="t">
            <a:normAutofit fontScale="92500" lnSpcReduction="10000"/>
          </a:bodyPr>
          <a:lstStyle/>
          <a:p>
            <a:pPr marL="76200" indent="0">
              <a:buNone/>
            </a:pPr>
            <a:r>
              <a:rPr lang="en-US" sz="2400" b="1">
                <a:solidFill>
                  <a:schemeClr val="tx1"/>
                </a:solidFill>
                <a:latin typeface="Calibri" panose="020F0502020204030204" pitchFamily="34" charset="0"/>
                <a:cs typeface="Calibri" panose="020F0502020204030204" pitchFamily="34" charset="0"/>
              </a:rPr>
              <a:t>Section</a:t>
            </a:r>
            <a:r>
              <a:rPr lang="en-US" sz="2400" b="1" baseline="0">
                <a:solidFill>
                  <a:schemeClr val="tx1"/>
                </a:solidFill>
                <a:latin typeface="Calibri" panose="020F0502020204030204" pitchFamily="34" charset="0"/>
                <a:cs typeface="Calibri" panose="020F0502020204030204" pitchFamily="34" charset="0"/>
              </a:rPr>
              <a:t> 1116 requires that LEAs provide parents with information that is a language and format that families can easily understand. </a:t>
            </a:r>
            <a:endParaRPr lang="en-US" sz="2400" b="1">
              <a:latin typeface="Calibri" panose="020F0502020204030204" pitchFamily="34" charset="0"/>
              <a:cs typeface="Calibri" panose="020F0502020204030204" pitchFamily="34" charset="0"/>
            </a:endParaRPr>
          </a:p>
          <a:p>
            <a:pPr marL="76200" indent="0">
              <a:buClr>
                <a:schemeClr val="tx1"/>
              </a:buClr>
              <a:buNone/>
            </a:pPr>
            <a:endParaRPr lang="en-US" sz="900">
              <a:solidFill>
                <a:schemeClr val="tx1"/>
              </a:solidFill>
              <a:latin typeface="Calibri" panose="020F0502020204030204" pitchFamily="34" charset="0"/>
              <a:cs typeface="Calibri" panose="020F0502020204030204" pitchFamily="34" charset="0"/>
            </a:endParaRPr>
          </a:p>
          <a:p>
            <a:pPr marL="76200" indent="0">
              <a:buClr>
                <a:schemeClr val="tx1"/>
              </a:buClr>
              <a:buNone/>
            </a:pPr>
            <a:r>
              <a:rPr lang="en-US" sz="2400">
                <a:solidFill>
                  <a:schemeClr val="tx1"/>
                </a:solidFill>
                <a:latin typeface="Calibri" panose="020F0502020204030204" pitchFamily="34" charset="0"/>
                <a:cs typeface="Calibri" panose="020F0502020204030204" pitchFamily="34" charset="0"/>
              </a:rPr>
              <a:t>Create clear, concise content by: </a:t>
            </a:r>
          </a:p>
          <a:p>
            <a:pPr lvl="0">
              <a:buClr>
                <a:schemeClr val="tx1"/>
              </a:buClr>
              <a:buFont typeface="Wingdings" panose="05000000000000000000" pitchFamily="2" charset="2"/>
              <a:buChar char="§"/>
            </a:pPr>
            <a:r>
              <a:rPr lang="en-US" sz="2400">
                <a:solidFill>
                  <a:schemeClr val="tx1"/>
                </a:solidFill>
                <a:latin typeface="Calibri" panose="020F0502020204030204" pitchFamily="34" charset="0"/>
                <a:cs typeface="Calibri" panose="020F0502020204030204" pitchFamily="34" charset="0"/>
              </a:rPr>
              <a:t>Using short and simple sentences. </a:t>
            </a:r>
          </a:p>
          <a:p>
            <a:pPr lvl="0">
              <a:buClr>
                <a:schemeClr val="tx1"/>
              </a:buClr>
              <a:buFont typeface="Wingdings" panose="05000000000000000000" pitchFamily="2" charset="2"/>
              <a:buChar char="§"/>
            </a:pPr>
            <a:r>
              <a:rPr lang="en-US" sz="2400">
                <a:solidFill>
                  <a:schemeClr val="tx1"/>
                </a:solidFill>
                <a:latin typeface="Calibri" panose="020F0502020204030204" pitchFamily="34" charset="0"/>
                <a:cs typeface="Calibri" panose="020F0502020204030204" pitchFamily="34" charset="0"/>
              </a:rPr>
              <a:t>Using common, everyday words (that translate easily).</a:t>
            </a:r>
          </a:p>
          <a:p>
            <a:pPr lvl="0">
              <a:buClr>
                <a:schemeClr val="tx1"/>
              </a:buClr>
              <a:buFont typeface="Wingdings" panose="05000000000000000000" pitchFamily="2" charset="2"/>
              <a:buChar char="§"/>
            </a:pPr>
            <a:r>
              <a:rPr lang="en-US" sz="2400">
                <a:solidFill>
                  <a:schemeClr val="tx1"/>
                </a:solidFill>
                <a:latin typeface="Calibri" panose="020F0502020204030204" pitchFamily="34" charset="0"/>
                <a:cs typeface="Calibri" panose="020F0502020204030204" pitchFamily="34" charset="0"/>
              </a:rPr>
              <a:t>Avoiding jargons/idioms (and slashes). </a:t>
            </a:r>
          </a:p>
          <a:p>
            <a:pPr lvl="0">
              <a:buClr>
                <a:schemeClr val="tx1"/>
              </a:buClr>
              <a:buFont typeface="Wingdings" panose="05000000000000000000" pitchFamily="2" charset="2"/>
              <a:buChar char="§"/>
            </a:pPr>
            <a:r>
              <a:rPr lang="en-US" sz="2400">
                <a:solidFill>
                  <a:schemeClr val="tx1"/>
                </a:solidFill>
                <a:latin typeface="Calibri" panose="020F0502020204030204" pitchFamily="34" charset="0"/>
                <a:cs typeface="Calibri" panose="020F0502020204030204" pitchFamily="34" charset="0"/>
              </a:rPr>
              <a:t>Designing clear pages with logical organization:</a:t>
            </a:r>
          </a:p>
          <a:p>
            <a:pPr lvl="1">
              <a:buClr>
                <a:schemeClr val="tx1"/>
              </a:buClr>
            </a:pPr>
            <a:r>
              <a:rPr lang="en-US" sz="2400">
                <a:solidFill>
                  <a:schemeClr val="tx1"/>
                </a:solidFill>
                <a:latin typeface="Calibri" panose="020F0502020204030204" pitchFamily="34" charset="0"/>
                <a:cs typeface="Calibri" panose="020F0502020204030204" pitchFamily="34" charset="0"/>
              </a:rPr>
              <a:t>Use tables, lists and illustrations to help readers understand your points and highlight key ideas</a:t>
            </a:r>
          </a:p>
          <a:p>
            <a:pPr lvl="1">
              <a:buClr>
                <a:schemeClr val="tx1"/>
              </a:buClr>
            </a:pPr>
            <a:r>
              <a:rPr lang="en-US" sz="2400">
                <a:solidFill>
                  <a:schemeClr val="tx1"/>
                </a:solidFill>
                <a:latin typeface="Calibri" panose="020F0502020204030204" pitchFamily="34" charset="0"/>
                <a:cs typeface="Calibri" panose="020F0502020204030204" pitchFamily="34" charset="0"/>
              </a:rPr>
              <a:t>Use bold and italics </a:t>
            </a:r>
          </a:p>
          <a:p>
            <a:pPr lvl="1">
              <a:buClr>
                <a:schemeClr val="tx1"/>
              </a:buClr>
            </a:pPr>
            <a:r>
              <a:rPr lang="en-US" sz="2400">
                <a:solidFill>
                  <a:schemeClr val="tx1"/>
                </a:solidFill>
                <a:latin typeface="Calibri" panose="020F0502020204030204" pitchFamily="34" charset="0"/>
                <a:cs typeface="Calibri" panose="020F0502020204030204" pitchFamily="34" charset="0"/>
              </a:rPr>
              <a:t>Do not overload the page – families scan more than they read</a:t>
            </a:r>
          </a:p>
          <a:p>
            <a:pPr lvl="0">
              <a:buClr>
                <a:schemeClr val="tx1"/>
              </a:buClr>
              <a:buFont typeface="Wingdings" panose="05000000000000000000" pitchFamily="2" charset="2"/>
              <a:buChar char="§"/>
            </a:pPr>
            <a:r>
              <a:rPr lang="en-US" sz="2400">
                <a:solidFill>
                  <a:schemeClr val="tx1"/>
                </a:solidFill>
                <a:latin typeface="Calibri" panose="020F0502020204030204" pitchFamily="34" charset="0"/>
                <a:cs typeface="Calibri" panose="020F0502020204030204" pitchFamily="34" charset="0"/>
              </a:rPr>
              <a:t>Testing out your assumptions. </a:t>
            </a:r>
          </a:p>
          <a:p>
            <a:pPr marL="0" indent="0">
              <a:buNone/>
            </a:pPr>
            <a:endParaRPr lang="en-US" sz="2400">
              <a:solidFill>
                <a:schemeClr val="tx1"/>
              </a:solidFill>
            </a:endParaRPr>
          </a:p>
        </p:txBody>
      </p:sp>
      <p:sp>
        <p:nvSpPr>
          <p:cNvPr id="8" name="Slide Number Placeholder 4">
            <a:extLst>
              <a:ext uri="{FF2B5EF4-FFF2-40B4-BE49-F238E27FC236}">
                <a16:creationId xmlns:a16="http://schemas.microsoft.com/office/drawing/2014/main" id="{594336A8-446C-4B9D-82AE-126F0028D50F}"/>
              </a:ext>
            </a:extLst>
          </p:cNvPr>
          <p:cNvSpPr txBox="1">
            <a:spLocks/>
          </p:cNvSpPr>
          <p:nvPr/>
        </p:nvSpPr>
        <p:spPr>
          <a:xfrm>
            <a:off x="8709561" y="6176825"/>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r>
              <a:rPr lang="en-US"/>
              <a:t>33</a:t>
            </a:r>
          </a:p>
        </p:txBody>
      </p:sp>
      <p:pic>
        <p:nvPicPr>
          <p:cNvPr id="10" name="Picture 9" descr="A hand holding a pen">
            <a:extLst>
              <a:ext uri="{FF2B5EF4-FFF2-40B4-BE49-F238E27FC236}">
                <a16:creationId xmlns:a16="http://schemas.microsoft.com/office/drawing/2014/main" id="{7DDDB222-1DA2-2CDF-A43F-4767EBAF73F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45755" y="1483605"/>
            <a:ext cx="2720839" cy="1716795"/>
          </a:xfrm>
          <a:prstGeom prst="rect">
            <a:avLst/>
          </a:prstGeom>
        </p:spPr>
      </p:pic>
      <p:sp>
        <p:nvSpPr>
          <p:cNvPr id="4" name="TextBox 3">
            <a:extLst>
              <a:ext uri="{FF2B5EF4-FFF2-40B4-BE49-F238E27FC236}">
                <a16:creationId xmlns:a16="http://schemas.microsoft.com/office/drawing/2014/main" id="{19B4CAD9-B73E-25CB-5C50-EC0D5269A886}"/>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spTree>
    <p:extLst>
      <p:ext uri="{BB962C8B-B14F-4D97-AF65-F5344CB8AC3E}">
        <p14:creationId xmlns:p14="http://schemas.microsoft.com/office/powerpoint/2010/main" val="199564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1FF2B6-0399-67BB-2DA1-ACC22B740F7A}"/>
              </a:ext>
            </a:extLst>
          </p:cNvPr>
          <p:cNvSpPr>
            <a:spLocks noGrp="1"/>
          </p:cNvSpPr>
          <p:nvPr>
            <p:ph type="sldNum" sz="quarter" idx="12"/>
          </p:nvPr>
        </p:nvSpPr>
        <p:spPr/>
        <p:txBody>
          <a:bodyPr/>
          <a:lstStyle/>
          <a:p>
            <a:r>
              <a:rPr lang="en-US"/>
              <a:t>4</a:t>
            </a:r>
          </a:p>
        </p:txBody>
      </p:sp>
      <p:sp>
        <p:nvSpPr>
          <p:cNvPr id="2" name="Title 1">
            <a:extLst>
              <a:ext uri="{FF2B5EF4-FFF2-40B4-BE49-F238E27FC236}">
                <a16:creationId xmlns:a16="http://schemas.microsoft.com/office/drawing/2014/main" id="{7FDE3AD0-8C2A-0E63-F4A6-F4A5EB6D950E}"/>
              </a:ext>
            </a:extLst>
          </p:cNvPr>
          <p:cNvSpPr>
            <a:spLocks noGrp="1"/>
          </p:cNvSpPr>
          <p:nvPr>
            <p:ph type="title" idx="4294967295"/>
          </p:nvPr>
        </p:nvSpPr>
        <p:spPr>
          <a:xfrm>
            <a:off x="405246" y="2092037"/>
            <a:ext cx="11381509" cy="1192213"/>
          </a:xfrm>
        </p:spPr>
        <p:txBody>
          <a:bodyPr>
            <a:normAutofit fontScale="90000"/>
          </a:bodyPr>
          <a:lstStyle/>
          <a:p>
            <a:pPr algn="ctr"/>
            <a:r>
              <a:rPr lang="en-US">
                <a:solidFill>
                  <a:srgbClr val="FFC000"/>
                </a:solidFill>
              </a:rPr>
              <a:t>Overview of Title I-A Parent and Family Engagement</a:t>
            </a:r>
            <a:br>
              <a:rPr lang="en-US">
                <a:solidFill>
                  <a:srgbClr val="FFC000"/>
                </a:solidFill>
              </a:rPr>
            </a:br>
            <a:br>
              <a:rPr lang="en-US"/>
            </a:br>
            <a:r>
              <a:rPr lang="en-US">
                <a:solidFill>
                  <a:srgbClr val="FFC000"/>
                </a:solidFill>
              </a:rPr>
              <a:t>What did we learn from the Title I-A FY23 Monitoring? </a:t>
            </a:r>
          </a:p>
        </p:txBody>
      </p:sp>
    </p:spTree>
    <p:extLst>
      <p:ext uri="{BB962C8B-B14F-4D97-AF65-F5344CB8AC3E}">
        <p14:creationId xmlns:p14="http://schemas.microsoft.com/office/powerpoint/2010/main" val="2682124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64F1-8D34-5519-42CB-ED756A410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68A38-97B5-E225-4267-08AD75D12BBA}"/>
              </a:ext>
            </a:extLst>
          </p:cNvPr>
          <p:cNvSpPr>
            <a:spLocks noGrp="1"/>
          </p:cNvSpPr>
          <p:nvPr>
            <p:ph type="title"/>
          </p:nvPr>
        </p:nvSpPr>
        <p:spPr>
          <a:xfrm>
            <a:off x="361325" y="167951"/>
            <a:ext cx="6742132" cy="779943"/>
          </a:xfrm>
        </p:spPr>
        <p:txBody>
          <a:bodyPr vert="horz" lIns="91440" tIns="45720" rIns="91440" bIns="45720" rtlCol="0" anchor="b">
            <a:normAutofit/>
          </a:bodyPr>
          <a:lstStyle/>
          <a:p>
            <a:pPr>
              <a:spcBef>
                <a:spcPct val="0"/>
              </a:spcBef>
            </a:pPr>
            <a:r>
              <a:rPr lang="en-US" kern="1200">
                <a:solidFill>
                  <a:srgbClr val="FFC000"/>
                </a:solidFill>
                <a:latin typeface="+mj-lt"/>
                <a:ea typeface="+mj-ea"/>
                <a:cs typeface="+mj-cs"/>
              </a:rPr>
              <a:t>Tips for Quality Translations</a:t>
            </a:r>
          </a:p>
        </p:txBody>
      </p:sp>
      <p:sp>
        <p:nvSpPr>
          <p:cNvPr id="3" name="Text Placeholder 2">
            <a:extLst>
              <a:ext uri="{FF2B5EF4-FFF2-40B4-BE49-F238E27FC236}">
                <a16:creationId xmlns:a16="http://schemas.microsoft.com/office/drawing/2014/main" id="{F6B850FF-230C-4949-0AB4-86385E1FFD8C}"/>
              </a:ext>
            </a:extLst>
          </p:cNvPr>
          <p:cNvSpPr>
            <a:spLocks noGrp="1"/>
          </p:cNvSpPr>
          <p:nvPr>
            <p:ph type="body" idx="1"/>
          </p:nvPr>
        </p:nvSpPr>
        <p:spPr>
          <a:xfrm>
            <a:off x="520966" y="1048037"/>
            <a:ext cx="6069032" cy="4527332"/>
          </a:xfrm>
        </p:spPr>
        <p:txBody>
          <a:bodyPr vert="horz" lIns="91440" tIns="45720" rIns="91440" bIns="45720" rtlCol="0" anchor="t">
            <a:normAutofit fontScale="85000" lnSpcReduction="20000"/>
          </a:bodyPr>
          <a:lstStyle/>
          <a:p>
            <a:pPr lvl="0">
              <a:lnSpc>
                <a:spcPct val="110000"/>
              </a:lnSpc>
              <a:spcBef>
                <a:spcPts val="1800"/>
              </a:spcBef>
              <a:spcAft>
                <a:spcPts val="600"/>
              </a:spcAft>
              <a:buClr>
                <a:schemeClr val="tx1"/>
              </a:buClr>
              <a:buFont typeface="Wingdings" panose="05000000000000000000" pitchFamily="2" charset="2"/>
              <a:buChar char="§"/>
            </a:pPr>
            <a:r>
              <a:rPr lang="en-US" sz="2600">
                <a:solidFill>
                  <a:schemeClr val="tx1"/>
                </a:solidFill>
                <a:latin typeface="Calibri"/>
                <a:cs typeface="Calibri"/>
              </a:rPr>
              <a:t>Convey meaning rather than doing a word-for-word translation.</a:t>
            </a:r>
          </a:p>
          <a:p>
            <a:pPr lvl="0">
              <a:lnSpc>
                <a:spcPct val="110000"/>
              </a:lnSpc>
              <a:spcBef>
                <a:spcPts val="1800"/>
              </a:spcBef>
              <a:spcAft>
                <a:spcPts val="600"/>
              </a:spcAft>
              <a:buClr>
                <a:schemeClr val="tx1"/>
              </a:buClr>
              <a:buFont typeface="Wingdings" panose="05000000000000000000" pitchFamily="2" charset="2"/>
              <a:buChar char="§"/>
            </a:pPr>
            <a:r>
              <a:rPr lang="en-US" sz="2600">
                <a:solidFill>
                  <a:schemeClr val="tx1"/>
                </a:solidFill>
                <a:latin typeface="Calibri"/>
                <a:cs typeface="Calibri"/>
              </a:rPr>
              <a:t>Ensure the translator is certified if the material to be translated is a legal document.</a:t>
            </a:r>
          </a:p>
          <a:p>
            <a:pPr>
              <a:lnSpc>
                <a:spcPct val="110000"/>
              </a:lnSpc>
              <a:spcBef>
                <a:spcPts val="1800"/>
              </a:spcBef>
              <a:spcAft>
                <a:spcPts val="600"/>
              </a:spcAft>
              <a:buClr>
                <a:schemeClr val="tx1"/>
              </a:buClr>
              <a:buFont typeface="Wingdings" panose="05000000000000000000" pitchFamily="2" charset="2"/>
              <a:buChar char="§"/>
            </a:pPr>
            <a:r>
              <a:rPr lang="en-US" sz="2600">
                <a:solidFill>
                  <a:schemeClr val="tx1"/>
                </a:solidFill>
                <a:latin typeface="Calibri"/>
                <a:cs typeface="Calibri"/>
              </a:rPr>
              <a:t>Ensure translations support multilingual families.</a:t>
            </a:r>
          </a:p>
          <a:p>
            <a:pPr lvl="0">
              <a:lnSpc>
                <a:spcPct val="110000"/>
              </a:lnSpc>
              <a:spcBef>
                <a:spcPts val="1800"/>
              </a:spcBef>
              <a:spcAft>
                <a:spcPts val="600"/>
              </a:spcAft>
              <a:buClr>
                <a:schemeClr val="tx1"/>
              </a:buClr>
              <a:buFont typeface="Wingdings" panose="05000000000000000000" pitchFamily="2" charset="2"/>
              <a:buChar char="§"/>
            </a:pPr>
            <a:r>
              <a:rPr lang="en-US" sz="2600">
                <a:solidFill>
                  <a:schemeClr val="tx1"/>
                </a:solidFill>
                <a:latin typeface="Calibri"/>
                <a:cs typeface="Calibri"/>
              </a:rPr>
              <a:t>Ask families for feedback about the document’s readability.</a:t>
            </a:r>
          </a:p>
          <a:p>
            <a:pPr lvl="0">
              <a:lnSpc>
                <a:spcPct val="110000"/>
              </a:lnSpc>
              <a:spcBef>
                <a:spcPts val="1800"/>
              </a:spcBef>
              <a:spcAft>
                <a:spcPts val="600"/>
              </a:spcAft>
              <a:buClr>
                <a:schemeClr val="tx1"/>
              </a:buClr>
              <a:buFont typeface="Wingdings" panose="05000000000000000000" pitchFamily="2" charset="2"/>
              <a:buChar char="§"/>
            </a:pPr>
            <a:r>
              <a:rPr lang="en-US" sz="2600">
                <a:solidFill>
                  <a:schemeClr val="tx1"/>
                </a:solidFill>
                <a:latin typeface="Calibri"/>
                <a:cs typeface="Calibri"/>
              </a:rPr>
              <a:t>Use short, digestible sentences and words instead of bureaucratic jargon. </a:t>
            </a:r>
          </a:p>
          <a:p>
            <a:pPr marL="0" indent="0">
              <a:buNone/>
            </a:pPr>
            <a:endParaRPr lang="en-US" sz="2400">
              <a:solidFill>
                <a:schemeClr val="tx1"/>
              </a:solidFill>
            </a:endParaRPr>
          </a:p>
        </p:txBody>
      </p:sp>
      <p:sp>
        <p:nvSpPr>
          <p:cNvPr id="8" name="Slide Number Placeholder 4">
            <a:extLst>
              <a:ext uri="{FF2B5EF4-FFF2-40B4-BE49-F238E27FC236}">
                <a16:creationId xmlns:a16="http://schemas.microsoft.com/office/drawing/2014/main" id="{594336A8-446C-4B9D-82AE-126F0028D50F}"/>
              </a:ext>
            </a:extLst>
          </p:cNvPr>
          <p:cNvSpPr txBox="1">
            <a:spLocks/>
          </p:cNvSpPr>
          <p:nvPr/>
        </p:nvSpPr>
        <p:spPr>
          <a:xfrm>
            <a:off x="8729353" y="6186721"/>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r>
              <a:rPr lang="en-US"/>
              <a:t>34</a:t>
            </a:r>
          </a:p>
        </p:txBody>
      </p:sp>
      <p:pic>
        <p:nvPicPr>
          <p:cNvPr id="4" name="Picture 3" descr="A close-up of words">
            <a:extLst>
              <a:ext uri="{FF2B5EF4-FFF2-40B4-BE49-F238E27FC236}">
                <a16:creationId xmlns:a16="http://schemas.microsoft.com/office/drawing/2014/main" id="{EC77794E-E032-C1F7-AEA9-0579D28A278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53947" y="1574595"/>
            <a:ext cx="4717087" cy="3111331"/>
          </a:xfrm>
          <a:prstGeom prst="rect">
            <a:avLst/>
          </a:prstGeom>
          <a:ln w="57150">
            <a:solidFill>
              <a:schemeClr val="accent2">
                <a:lumMod val="90000"/>
                <a:lumOff val="10000"/>
              </a:schemeClr>
            </a:solidFill>
          </a:ln>
        </p:spPr>
      </p:pic>
      <p:sp>
        <p:nvSpPr>
          <p:cNvPr id="5" name="TextBox 4">
            <a:extLst>
              <a:ext uri="{FF2B5EF4-FFF2-40B4-BE49-F238E27FC236}">
                <a16:creationId xmlns:a16="http://schemas.microsoft.com/office/drawing/2014/main" id="{74600A42-1CFB-0898-3538-BBB63C87F2D4}"/>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spTree>
    <p:extLst>
      <p:ext uri="{BB962C8B-B14F-4D97-AF65-F5344CB8AC3E}">
        <p14:creationId xmlns:p14="http://schemas.microsoft.com/office/powerpoint/2010/main" val="3642605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193724-D7DF-DFDB-2790-EF9C1C347E8F}"/>
              </a:ext>
            </a:extLst>
          </p:cNvPr>
          <p:cNvSpPr>
            <a:spLocks noGrp="1"/>
          </p:cNvSpPr>
          <p:nvPr>
            <p:ph type="sldNum" sz="quarter" idx="12"/>
          </p:nvPr>
        </p:nvSpPr>
        <p:spPr>
          <a:xfrm>
            <a:off x="9719988" y="6170673"/>
            <a:ext cx="586986" cy="338328"/>
          </a:xfrm>
        </p:spPr>
        <p:txBody>
          <a:bodyPr anchor="ctr">
            <a:normAutofit/>
          </a:bodyPr>
          <a:lstStyle/>
          <a:p>
            <a:pPr>
              <a:spcAft>
                <a:spcPts val="600"/>
              </a:spcAft>
            </a:pPr>
            <a:fld id="{C4123639-1C2D-46FA-AA18-EAECCABC5660}" type="slidenum">
              <a:rPr lang="en-US" smtClean="0">
                <a:solidFill>
                  <a:prstClr val="white"/>
                </a:solidFill>
              </a:rPr>
              <a:pPr>
                <a:spcAft>
                  <a:spcPts val="600"/>
                </a:spcAft>
              </a:pPr>
              <a:t>31</a:t>
            </a:fld>
            <a:endParaRPr lang="en-US">
              <a:solidFill>
                <a:prstClr val="white"/>
              </a:solidFill>
            </a:endParaRPr>
          </a:p>
        </p:txBody>
      </p:sp>
      <p:sp>
        <p:nvSpPr>
          <p:cNvPr id="1031" name="Text Placeholder 2">
            <a:extLst>
              <a:ext uri="{FF2B5EF4-FFF2-40B4-BE49-F238E27FC236}">
                <a16:creationId xmlns:a16="http://schemas.microsoft.com/office/drawing/2014/main" id="{0CF60D80-B709-57EF-3106-0B08440DBD59}"/>
              </a:ext>
            </a:extLst>
          </p:cNvPr>
          <p:cNvSpPr>
            <a:spLocks noGrp="1"/>
          </p:cNvSpPr>
          <p:nvPr>
            <p:ph type="body" sz="quarter" idx="13"/>
          </p:nvPr>
        </p:nvSpPr>
        <p:spPr>
          <a:xfrm>
            <a:off x="360623" y="307076"/>
            <a:ext cx="5639996" cy="5352975"/>
          </a:xfrm>
        </p:spPr>
        <p:txBody>
          <a:bodyPr vert="horz" lIns="91440" tIns="45720" rIns="91440" bIns="45720" rtlCol="0" anchor="t">
            <a:noAutofit/>
          </a:bodyPr>
          <a:lstStyle/>
          <a:p>
            <a:r>
              <a:rPr lang="en-US" sz="1800"/>
              <a:t>Resources</a:t>
            </a:r>
          </a:p>
          <a:p>
            <a:r>
              <a:rPr lang="en-US" sz="1800">
                <a:solidFill>
                  <a:schemeClr val="accent4"/>
                </a:solidFill>
                <a:latin typeface="Calibri"/>
                <a:cs typeface="Calibri"/>
                <a:hlinkClick r:id="rId3">
                  <a:extLst>
                    <a:ext uri="{A12FA001-AC4F-418D-AE19-62706E023703}">
                      <ahyp:hlinkClr xmlns:ahyp="http://schemas.microsoft.com/office/drawing/2018/hyperlinkcolor" val="tx"/>
                    </a:ext>
                  </a:extLst>
                </a:hlinkClick>
              </a:rPr>
              <a:t>Parent and Family Engagement Toolkit  </a:t>
            </a:r>
            <a:endParaRPr lang="en-US" sz="1800">
              <a:solidFill>
                <a:schemeClr val="accent4"/>
              </a:solidFill>
              <a:hlinkClick r:id="" action="ppaction://noaction">
                <a:extLst>
                  <a:ext uri="{A12FA001-AC4F-418D-AE19-62706E023703}">
                    <ahyp:hlinkClr xmlns:ahyp="http://schemas.microsoft.com/office/drawing/2018/hyperlinkcolor" val="tx"/>
                  </a:ext>
                </a:extLst>
              </a:hlinkClick>
            </a:endParaRPr>
          </a:p>
          <a:p>
            <a:r>
              <a:rPr lang="en-US" sz="1800">
                <a:solidFill>
                  <a:schemeClr val="accent4"/>
                </a:solidFill>
                <a:latin typeface="Calibri"/>
                <a:ea typeface="Calibri"/>
                <a:cs typeface="Calibri"/>
                <a:hlinkClick r:id="rId4">
                  <a:extLst>
                    <a:ext uri="{A12FA001-AC4F-418D-AE19-62706E023703}">
                      <ahyp:hlinkClr xmlns:ahyp="http://schemas.microsoft.com/office/drawing/2018/hyperlinkcolor" val="tx"/>
                    </a:ext>
                  </a:extLst>
                </a:hlinkClick>
              </a:rPr>
              <a:t>National PTA Standards for Family Engagement</a:t>
            </a:r>
            <a:endParaRPr lang="en-US" sz="1800">
              <a:solidFill>
                <a:schemeClr val="accent4"/>
              </a:solidFill>
              <a:latin typeface="Calibri"/>
              <a:ea typeface="Calibri"/>
              <a:cs typeface="Calibri"/>
            </a:endParaRPr>
          </a:p>
          <a:p>
            <a:r>
              <a:rPr lang="en-US" sz="1800">
                <a:solidFill>
                  <a:schemeClr val="accent4"/>
                </a:solidFill>
                <a:latin typeface="Calibri"/>
                <a:ea typeface="Calibri"/>
                <a:cs typeface="Calibri"/>
                <a:hlinkClick r:id="rId5">
                  <a:extLst>
                    <a:ext uri="{A12FA001-AC4F-418D-AE19-62706E023703}">
                      <ahyp:hlinkClr xmlns:ahyp="http://schemas.microsoft.com/office/drawing/2018/hyperlinkcolor" val="tx"/>
                    </a:ext>
                  </a:extLst>
                </a:hlinkClick>
              </a:rPr>
              <a:t>Parent and Family Engagement Policy Self Assessment</a:t>
            </a:r>
            <a:endParaRPr lang="en-US" sz="1800">
              <a:solidFill>
                <a:schemeClr val="accent4"/>
              </a:solidFill>
              <a:latin typeface="Calibri"/>
              <a:ea typeface="Calibri"/>
              <a:cs typeface="Calibri"/>
            </a:endParaRPr>
          </a:p>
          <a:p>
            <a:endParaRPr lang="en-US" sz="1800"/>
          </a:p>
          <a:p>
            <a:endParaRPr lang="en-US" sz="1800"/>
          </a:p>
          <a:p>
            <a:r>
              <a:rPr lang="en-US" sz="1800"/>
              <a:t>Questions?</a:t>
            </a:r>
            <a:endParaRPr lang="en-US"/>
          </a:p>
          <a:p>
            <a:pPr>
              <a:lnSpc>
                <a:spcPct val="100000"/>
              </a:lnSpc>
            </a:pPr>
            <a:r>
              <a:rPr lang="en-US" sz="1800">
                <a:latin typeface="Calibri"/>
                <a:cs typeface="Calibri"/>
                <a:hlinkClick r:id="rId6">
                  <a:extLst>
                    <a:ext uri="{A12FA001-AC4F-418D-AE19-62706E023703}">
                      <ahyp:hlinkClr xmlns:ahyp="http://schemas.microsoft.com/office/drawing/2018/hyperlinkcolor" val="tx"/>
                    </a:ext>
                  </a:extLst>
                </a:hlinkClick>
              </a:rPr>
              <a:t>Kim.Chouinard@ride.ri.gov</a:t>
            </a:r>
            <a:endParaRPr lang="en-US" sz="1800">
              <a:latin typeface="Calibri"/>
              <a:ea typeface="Calibri"/>
              <a:cs typeface="Calibri"/>
              <a:hlinkClick r:id="" action="ppaction://noaction">
                <a:extLst>
                  <a:ext uri="{A12FA001-AC4F-418D-AE19-62706E023703}">
                    <ahyp:hlinkClr xmlns:ahyp="http://schemas.microsoft.com/office/drawing/2018/hyperlinkcolor" val="tx"/>
                  </a:ext>
                </a:extLst>
              </a:hlinkClick>
            </a:endParaRPr>
          </a:p>
          <a:p>
            <a:pPr>
              <a:lnSpc>
                <a:spcPct val="100000"/>
              </a:lnSpc>
            </a:pPr>
            <a:r>
              <a:rPr lang="en-US" sz="1800">
                <a:latin typeface="Calibri"/>
                <a:cs typeface="Calibri"/>
                <a:hlinkClick r:id="rId7">
                  <a:extLst>
                    <a:ext uri="{A12FA001-AC4F-418D-AE19-62706E023703}">
                      <ahyp:hlinkClr xmlns:ahyp="http://schemas.microsoft.com/office/drawing/2018/hyperlinkcolor" val="tx"/>
                    </a:ext>
                  </a:extLst>
                </a:hlinkClick>
              </a:rPr>
              <a:t>Ann.Hampson@ride.ri.gov</a:t>
            </a:r>
            <a:endParaRPr lang="en-US" sz="1800">
              <a:latin typeface="Franklin Gothic Demi Cond"/>
              <a:cs typeface="Calibri"/>
            </a:endParaRPr>
          </a:p>
          <a:p>
            <a:pPr>
              <a:lnSpc>
                <a:spcPct val="100000"/>
              </a:lnSpc>
            </a:pPr>
            <a:r>
              <a:rPr lang="en-US" sz="1800">
                <a:latin typeface="Calibri"/>
                <a:cs typeface="Calibri"/>
                <a:hlinkClick r:id="rId8">
                  <a:extLst>
                    <a:ext uri="{A12FA001-AC4F-418D-AE19-62706E023703}">
                      <ahyp:hlinkClr xmlns:ahyp="http://schemas.microsoft.com/office/drawing/2018/hyperlinkcolor" val="tx"/>
                    </a:ext>
                  </a:extLst>
                </a:hlinkClick>
              </a:rPr>
              <a:t>Stephanie.Enos@ride.ri.gov</a:t>
            </a:r>
            <a:r>
              <a:rPr lang="en-US" sz="1800">
                <a:latin typeface="Calibri"/>
                <a:cs typeface="Calibri"/>
              </a:rPr>
              <a:t> </a:t>
            </a:r>
            <a:endParaRPr lang="en-US" sz="1800"/>
          </a:p>
          <a:p>
            <a:pPr>
              <a:lnSpc>
                <a:spcPct val="100000"/>
              </a:lnSpc>
            </a:pPr>
            <a:r>
              <a:rPr lang="en-US" sz="1800">
                <a:latin typeface="Calibri"/>
                <a:cs typeface="Calibri"/>
                <a:hlinkClick r:id="rId9">
                  <a:extLst>
                    <a:ext uri="{A12FA001-AC4F-418D-AE19-62706E023703}">
                      <ahyp:hlinkClr xmlns:ahyp="http://schemas.microsoft.com/office/drawing/2018/hyperlinkcolor" val="tx"/>
                    </a:ext>
                  </a:extLst>
                </a:hlinkClick>
              </a:rPr>
              <a:t>Eileen.Botelho@ride.ri.gov</a:t>
            </a:r>
            <a:r>
              <a:rPr lang="en-US" sz="1800">
                <a:latin typeface="Calibri"/>
                <a:cs typeface="Calibri"/>
              </a:rPr>
              <a:t> </a:t>
            </a:r>
            <a:endParaRPr lang="en-US" sz="1800"/>
          </a:p>
          <a:p>
            <a:endParaRPr lang="en-US" sz="2600">
              <a:solidFill>
                <a:srgbClr val="000000"/>
              </a:solidFill>
              <a:latin typeface="Calibri"/>
              <a:cs typeface="Calibri"/>
            </a:endParaRPr>
          </a:p>
          <a:p>
            <a:endParaRPr lang="en-US" sz="3600"/>
          </a:p>
        </p:txBody>
      </p:sp>
      <p:pic>
        <p:nvPicPr>
          <p:cNvPr id="1026" name="Picture 2">
            <a:extLst>
              <a:ext uri="{FF2B5EF4-FFF2-40B4-BE49-F238E27FC236}">
                <a16:creationId xmlns:a16="http://schemas.microsoft.com/office/drawing/2014/main" id="{F6FA3B86-C01E-EB5F-1009-C33C0382A5ED}"/>
              </a:ext>
            </a:extLst>
          </p:cNvPr>
          <p:cNvPicPr>
            <a:picLocks noChangeAspect="1" noChangeArrowheads="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1312" r="1312"/>
          <a:stretch/>
        </p:blipFill>
        <p:spPr bwMode="auto">
          <a:xfrm>
            <a:off x="6099048" y="304800"/>
            <a:ext cx="5788152" cy="5486397"/>
          </a:xfrm>
          <a:prstGeom prst="rect">
            <a:avLst/>
          </a:prstGeom>
          <a:solidFill>
            <a:srgbClr val="FFFFFF"/>
          </a:solidFill>
          <a:ln>
            <a:noFill/>
          </a:ln>
        </p:spPr>
      </p:pic>
    </p:spTree>
    <p:extLst>
      <p:ext uri="{BB962C8B-B14F-4D97-AF65-F5344CB8AC3E}">
        <p14:creationId xmlns:p14="http://schemas.microsoft.com/office/powerpoint/2010/main" val="188751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2397-D4B7-5E21-D8ED-C15AF2E97C1B}"/>
              </a:ext>
            </a:extLst>
          </p:cNvPr>
          <p:cNvSpPr>
            <a:spLocks noGrp="1"/>
          </p:cNvSpPr>
          <p:nvPr>
            <p:ph type="title"/>
          </p:nvPr>
        </p:nvSpPr>
        <p:spPr>
          <a:xfrm>
            <a:off x="304800" y="284829"/>
            <a:ext cx="11582400" cy="701731"/>
          </a:xfrm>
        </p:spPr>
        <p:txBody>
          <a:bodyPr>
            <a:normAutofit/>
          </a:bodyPr>
          <a:lstStyle/>
          <a:p>
            <a:r>
              <a:rPr lang="en-US" sz="3600">
                <a:solidFill>
                  <a:srgbClr val="FFC000"/>
                </a:solidFill>
              </a:rPr>
              <a:t>ESSA-Section 1116 Title I-A Parent and Family Engagement</a:t>
            </a:r>
          </a:p>
        </p:txBody>
      </p:sp>
      <p:sp>
        <p:nvSpPr>
          <p:cNvPr id="5" name="Slide Number Placeholder 4">
            <a:extLst>
              <a:ext uri="{FF2B5EF4-FFF2-40B4-BE49-F238E27FC236}">
                <a16:creationId xmlns:a16="http://schemas.microsoft.com/office/drawing/2014/main" id="{0E9D5DE7-260A-E3EB-9D37-9828C91A22AF}"/>
              </a:ext>
            </a:extLst>
          </p:cNvPr>
          <p:cNvSpPr>
            <a:spLocks noGrp="1"/>
          </p:cNvSpPr>
          <p:nvPr>
            <p:ph type="sldNum" sz="quarter" idx="12"/>
          </p:nvPr>
        </p:nvSpPr>
        <p:spPr/>
        <p:txBody>
          <a:bodyPr/>
          <a:lstStyle/>
          <a:p>
            <a:r>
              <a:rPr lang="en-US"/>
              <a:t>5</a:t>
            </a:r>
          </a:p>
        </p:txBody>
      </p:sp>
      <p:sp>
        <p:nvSpPr>
          <p:cNvPr id="3" name="Text Placeholder 2">
            <a:extLst>
              <a:ext uri="{FF2B5EF4-FFF2-40B4-BE49-F238E27FC236}">
                <a16:creationId xmlns:a16="http://schemas.microsoft.com/office/drawing/2014/main" id="{B5A786C2-CE8A-F3B4-FBCC-A8D92E8E77F0}"/>
              </a:ext>
            </a:extLst>
          </p:cNvPr>
          <p:cNvSpPr>
            <a:spLocks noGrp="1"/>
          </p:cNvSpPr>
          <p:nvPr>
            <p:ph type="body" sz="quarter" idx="13"/>
          </p:nvPr>
        </p:nvSpPr>
        <p:spPr/>
        <p:txBody>
          <a:bodyPr/>
          <a:lstStyle/>
          <a:p>
            <a:pPr marL="76200" indent="0">
              <a:buNone/>
            </a:pPr>
            <a:endParaRPr lang="en-US" sz="2800">
              <a:solidFill>
                <a:schemeClr val="tx1"/>
              </a:solidFill>
              <a:latin typeface="Franklin Gothic Book"/>
            </a:endParaRPr>
          </a:p>
          <a:p>
            <a:pPr marL="533400" lvl="1" indent="0">
              <a:buNone/>
            </a:pPr>
            <a:endParaRPr lang="en-US"/>
          </a:p>
        </p:txBody>
      </p:sp>
      <p:sp>
        <p:nvSpPr>
          <p:cNvPr id="6" name="Content Placeholder 1">
            <a:extLst>
              <a:ext uri="{FF2B5EF4-FFF2-40B4-BE49-F238E27FC236}">
                <a16:creationId xmlns:a16="http://schemas.microsoft.com/office/drawing/2014/main" id="{5D7E3BEE-BE54-1E3D-C6B2-87EB7FBDC85B}"/>
              </a:ext>
            </a:extLst>
          </p:cNvPr>
          <p:cNvSpPr txBox="1">
            <a:spLocks/>
          </p:cNvSpPr>
          <p:nvPr/>
        </p:nvSpPr>
        <p:spPr bwMode="auto">
          <a:xfrm>
            <a:off x="696227" y="1158533"/>
            <a:ext cx="10797978" cy="4668194"/>
          </a:xfrm>
          <a:prstGeom prst="rect">
            <a:avLst/>
          </a:prstGeom>
          <a:solidFill>
            <a:schemeClr val="bg2">
              <a:lumMod val="20000"/>
              <a:lumOff val="80000"/>
            </a:schemeClr>
          </a:solidFill>
          <a:ln w="76200">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8F23B3"/>
              </a:buClr>
              <a:buChar char="•"/>
              <a:defRPr sz="2400">
                <a:solidFill>
                  <a:schemeClr val="tx1"/>
                </a:solidFill>
                <a:latin typeface="+mn-lt"/>
                <a:ea typeface="+mn-ea"/>
                <a:cs typeface="+mn-cs"/>
              </a:defRPr>
            </a:lvl1pPr>
            <a:lvl2pPr marL="571500" indent="-228600" algn="l" rtl="0" eaLnBrk="1" fontAlgn="base" hangingPunct="1">
              <a:spcBef>
                <a:spcPct val="20000"/>
              </a:spcBef>
              <a:spcAft>
                <a:spcPct val="0"/>
              </a:spcAft>
              <a:buClr>
                <a:srgbClr val="8F23B3"/>
              </a:buClr>
              <a:buChar char="o"/>
              <a:defRPr sz="2200">
                <a:solidFill>
                  <a:schemeClr val="tx1"/>
                </a:solidFill>
                <a:latin typeface="+mn-lt"/>
                <a:cs typeface="+mn-cs"/>
              </a:defRPr>
            </a:lvl2pPr>
            <a:lvl3pPr marL="1371600" indent="-457200" algn="l" rtl="0" eaLnBrk="1" fontAlgn="base" hangingPunct="1">
              <a:spcBef>
                <a:spcPct val="20000"/>
              </a:spcBef>
              <a:spcAft>
                <a:spcPct val="0"/>
              </a:spcAft>
              <a:buClr>
                <a:srgbClr val="8F23B3"/>
              </a:buClr>
              <a:buFont typeface="Courier New" pitchFamily="49" charset="0"/>
              <a:buChar char="o"/>
              <a:defRPr sz="2000">
                <a:solidFill>
                  <a:schemeClr val="tx1"/>
                </a:solidFill>
                <a:latin typeface="+mn-lt"/>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a:lstStyle>
          <a:p>
            <a:pPr marL="0" indent="0">
              <a:buNone/>
              <a:defRPr/>
            </a:pPr>
            <a:endParaRPr lang="en-US" sz="2000" kern="0">
              <a:solidFill>
                <a:srgbClr val="000000"/>
              </a:solidFill>
              <a:latin typeface="Calibri"/>
              <a:ea typeface="Calibri"/>
              <a:cs typeface="Calibri"/>
            </a:endParaRPr>
          </a:p>
          <a:p>
            <a:pPr marL="0" marR="0" lvl="0" indent="0" algn="l" defTabSz="914400">
              <a:lnSpc>
                <a:spcPct val="100000"/>
              </a:lnSpc>
              <a:spcBef>
                <a:spcPct val="20000"/>
              </a:spcBef>
              <a:spcAft>
                <a:spcPct val="0"/>
              </a:spcAft>
              <a:buSzTx/>
              <a:buFontTx/>
              <a:buNone/>
              <a:tabLst/>
              <a:defRPr/>
            </a:pPr>
            <a:r>
              <a:rPr lang="en-US" sz="2200" b="1" kern="0">
                <a:solidFill>
                  <a:srgbClr val="000000"/>
                </a:solidFill>
                <a:latin typeface="Calibri"/>
                <a:ea typeface="Calibri"/>
                <a:cs typeface="Calibri"/>
              </a:rPr>
              <a:t>ESSA</a:t>
            </a:r>
            <a:r>
              <a:rPr kumimoji="0" lang="en-US" sz="2200" b="1" i="0" u="none" strike="noStrike" kern="0" cap="none" spc="0" normalizeH="0" baseline="0" noProof="0">
                <a:ln>
                  <a:noFill/>
                </a:ln>
                <a:solidFill>
                  <a:srgbClr val="000000"/>
                </a:solidFill>
                <a:effectLst/>
                <a:uLnTx/>
                <a:uFillTx/>
                <a:latin typeface="Calibri"/>
                <a:ea typeface="Calibri"/>
                <a:cs typeface="Calibri"/>
              </a:rPr>
              <a:t> defines parent and family engagement as the “participation of parents in </a:t>
            </a:r>
            <a:r>
              <a:rPr kumimoji="0" lang="en-US" sz="2200" b="1" i="0" u="none" strike="noStrike" kern="0" cap="none" spc="0" normalizeH="0" baseline="0" noProof="0">
                <a:ln>
                  <a:noFill/>
                </a:ln>
                <a:solidFill>
                  <a:srgbClr val="0432FF"/>
                </a:solidFill>
                <a:effectLst/>
                <a:uLnTx/>
                <a:uFillTx/>
                <a:latin typeface="Calibri"/>
                <a:ea typeface="Calibri"/>
                <a:cs typeface="Calibri"/>
              </a:rPr>
              <a:t>regular, two-way, and meaningful </a:t>
            </a:r>
            <a:r>
              <a:rPr kumimoji="0" lang="en-US" sz="2200" b="1" i="0" u="none" strike="noStrike" kern="0" cap="none" spc="0" normalizeH="0" baseline="0" noProof="0">
                <a:ln>
                  <a:noFill/>
                </a:ln>
                <a:solidFill>
                  <a:srgbClr val="000000"/>
                </a:solidFill>
                <a:effectLst/>
                <a:uLnTx/>
                <a:uFillTx/>
                <a:latin typeface="Calibri"/>
                <a:ea typeface="Calibri"/>
                <a:cs typeface="Calibri"/>
              </a:rPr>
              <a:t>communication involving student academic learning and other school activities, including ensuring—</a:t>
            </a:r>
            <a:endParaRPr lang="en-US" sz="2200" b="1"/>
          </a:p>
          <a:p>
            <a:pPr marL="0" indent="0">
              <a:buNone/>
              <a:defRPr/>
            </a:pPr>
            <a:endParaRPr lang="en-US" sz="2000" kern="0">
              <a:solidFill>
                <a:srgbClr val="000000"/>
              </a:solidFill>
              <a:latin typeface="Calibri"/>
              <a:ea typeface="Calibri"/>
              <a:cs typeface="Calibri"/>
            </a:endParaRPr>
          </a:p>
          <a:p>
            <a:pPr marL="288925" marR="0" lvl="0" indent="-231775" algn="l" defTabSz="914400" rtl="0" eaLnBrk="1" fontAlgn="base" latinLnBrk="0" hangingPunct="1">
              <a:lnSpc>
                <a:spcPct val="100000"/>
              </a:lnSpc>
              <a:spcBef>
                <a:spcPct val="20000"/>
              </a:spcBef>
              <a:spcAft>
                <a:spcPct val="0"/>
              </a:spcAft>
              <a:buClr>
                <a:srgbClr val="000000"/>
              </a:buClr>
              <a:buSzTx/>
              <a:buFont typeface="Wingdings" panose="05000000000000000000" pitchFamily="2" charset="2"/>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rPr>
              <a:t>that parents play an integral role in assisting their child’s learning;</a:t>
            </a:r>
            <a:endParaRPr lang="en-US" sz="2200" b="0" i="0" u="none" strike="noStrike" kern="0" cap="none" spc="0" normalizeH="0" baseline="0" noProof="0">
              <a:ln>
                <a:noFill/>
              </a:ln>
              <a:solidFill>
                <a:srgbClr val="000000"/>
              </a:solidFill>
              <a:effectLst/>
              <a:uLnTx/>
              <a:uFillTx/>
              <a:latin typeface="Calibri"/>
              <a:ea typeface="Calibri"/>
              <a:cs typeface="Calibri"/>
            </a:endParaRPr>
          </a:p>
          <a:p>
            <a:pPr marL="288925" marR="0" lvl="0" indent="-231775" algn="l" defTabSz="914400" rtl="0" eaLnBrk="1" fontAlgn="base" latinLnBrk="0" hangingPunct="1">
              <a:lnSpc>
                <a:spcPct val="100000"/>
              </a:lnSpc>
              <a:spcBef>
                <a:spcPct val="20000"/>
              </a:spcBef>
              <a:spcAft>
                <a:spcPct val="0"/>
              </a:spcAft>
              <a:buClr>
                <a:srgbClr val="000000"/>
              </a:buClr>
              <a:buSzTx/>
              <a:buFont typeface="Wingdings" panose="05000000000000000000" pitchFamily="2" charset="2"/>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rPr>
              <a:t>that parents are encouraged to be actively involved in their child’s education at school;</a:t>
            </a:r>
            <a:endParaRPr lang="en-US" sz="2200" b="0" i="0" u="none" strike="noStrike" kern="0" cap="none" spc="0" normalizeH="0" baseline="0" noProof="0">
              <a:ln>
                <a:noFill/>
              </a:ln>
              <a:solidFill>
                <a:srgbClr val="000000"/>
              </a:solidFill>
              <a:effectLst/>
              <a:uLnTx/>
              <a:uFillTx/>
              <a:latin typeface="Calibri"/>
              <a:ea typeface="Calibri"/>
              <a:cs typeface="Calibri"/>
            </a:endParaRPr>
          </a:p>
          <a:p>
            <a:pPr marL="288925" marR="0" lvl="0" indent="-231775" algn="l" defTabSz="914400" rtl="0" eaLnBrk="1" fontAlgn="base" latinLnBrk="0" hangingPunct="1">
              <a:lnSpc>
                <a:spcPct val="100000"/>
              </a:lnSpc>
              <a:spcBef>
                <a:spcPct val="20000"/>
              </a:spcBef>
              <a:spcAft>
                <a:spcPct val="0"/>
              </a:spcAft>
              <a:buClr>
                <a:srgbClr val="000000"/>
              </a:buClr>
              <a:buSzTx/>
              <a:buFont typeface="Wingdings" panose="05000000000000000000" pitchFamily="2" charset="2"/>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rPr>
              <a:t>that parents are</a:t>
            </a:r>
            <a:r>
              <a:rPr kumimoji="0" lang="en-US" sz="2200" b="1" i="0" u="none" strike="noStrike" kern="0" cap="none" spc="0" normalizeH="0" baseline="0" noProof="0">
                <a:ln>
                  <a:noFill/>
                </a:ln>
                <a:solidFill>
                  <a:srgbClr val="0432FF"/>
                </a:solidFill>
                <a:effectLst/>
                <a:uLnTx/>
                <a:uFillTx/>
                <a:latin typeface="Calibri"/>
                <a:ea typeface="Calibri"/>
                <a:cs typeface="Calibri"/>
              </a:rPr>
              <a:t> full partners</a:t>
            </a:r>
            <a:r>
              <a:rPr kumimoji="0" lang="en-US" sz="2200" b="0" i="0" u="none" strike="noStrike" kern="0" cap="none" spc="0" normalizeH="0" baseline="0" noProof="0">
                <a:ln>
                  <a:noFill/>
                </a:ln>
                <a:solidFill>
                  <a:srgbClr val="000000"/>
                </a:solidFill>
                <a:effectLst/>
                <a:uLnTx/>
                <a:uFillTx/>
                <a:latin typeface="Calibri"/>
                <a:ea typeface="Calibri"/>
                <a:cs typeface="Calibri"/>
              </a:rPr>
              <a:t> in their child’s education and are included, as appropriate, in  decision-making and on advisory committees to assist in the education of their child; and</a:t>
            </a:r>
            <a:endParaRPr lang="en-US" sz="2200" b="0" i="0" u="none" strike="noStrike" kern="0" cap="none" spc="0" normalizeH="0" baseline="0" noProof="0">
              <a:ln>
                <a:noFill/>
              </a:ln>
              <a:solidFill>
                <a:srgbClr val="000000"/>
              </a:solidFill>
              <a:effectLst/>
              <a:uLnTx/>
              <a:uFillTx/>
              <a:latin typeface="Calibri"/>
              <a:ea typeface="Calibri"/>
              <a:cs typeface="Calibri"/>
            </a:endParaRPr>
          </a:p>
          <a:p>
            <a:pPr marL="288925" marR="0" lvl="0" indent="-231775" algn="l" defTabSz="914400" rtl="0" eaLnBrk="1" fontAlgn="base" latinLnBrk="0" hangingPunct="1">
              <a:lnSpc>
                <a:spcPct val="100000"/>
              </a:lnSpc>
              <a:spcBef>
                <a:spcPct val="20000"/>
              </a:spcBef>
              <a:spcAft>
                <a:spcPct val="0"/>
              </a:spcAft>
              <a:buClr>
                <a:srgbClr val="000000"/>
              </a:buClr>
              <a:buSzTx/>
              <a:buFont typeface="Wingdings" panose="05000000000000000000" pitchFamily="2" charset="2"/>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rPr>
              <a:t>that other activities are carried out, such as those described in section 1116 of ESSA.</a:t>
            </a:r>
            <a:endParaRPr lang="en-US" sz="2200" b="0" i="0" u="none" strike="noStrike" kern="0" cap="none" spc="0" normalizeH="0" baseline="0" noProof="0">
              <a:ln>
                <a:noFill/>
              </a:ln>
              <a:solidFill>
                <a:srgbClr val="000000"/>
              </a:solidFill>
              <a:effectLst/>
              <a:uLnTx/>
              <a:uFillTx/>
              <a:latin typeface="Calibri"/>
              <a:ea typeface="Calibri"/>
              <a:cs typeface="Calibri"/>
            </a:endParaRPr>
          </a:p>
          <a:p>
            <a:pPr marL="0" indent="0">
              <a:buClr>
                <a:srgbClr val="000000"/>
              </a:buClr>
              <a:buNone/>
              <a:defRPr/>
            </a:pPr>
            <a:endParaRPr lang="en-US" sz="2200" kern="0">
              <a:solidFill>
                <a:srgbClr val="000000"/>
              </a:solidFill>
              <a:latin typeface="Calibri"/>
              <a:ea typeface="Calibri"/>
              <a:cs typeface="Calibri"/>
            </a:endParaRPr>
          </a:p>
          <a:p>
            <a:pPr marL="0" indent="0">
              <a:buNone/>
              <a:defRPr/>
            </a:pPr>
            <a:endParaRPr lang="en-US" sz="1600" kern="0">
              <a:latin typeface="Calibri"/>
              <a:cs typeface="Calibri"/>
            </a:endParaRPr>
          </a:p>
        </p:txBody>
      </p:sp>
      <p:sp>
        <p:nvSpPr>
          <p:cNvPr id="4" name="TextBox 3">
            <a:extLst>
              <a:ext uri="{FF2B5EF4-FFF2-40B4-BE49-F238E27FC236}">
                <a16:creationId xmlns:a16="http://schemas.microsoft.com/office/drawing/2014/main" id="{F93BFED4-2BB7-8FBE-BB07-24B6D74A60C0}"/>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sp>
        <p:nvSpPr>
          <p:cNvPr id="8" name="TextBox 7">
            <a:extLst>
              <a:ext uri="{FF2B5EF4-FFF2-40B4-BE49-F238E27FC236}">
                <a16:creationId xmlns:a16="http://schemas.microsoft.com/office/drawing/2014/main" id="{7FF44833-C0DA-9AD5-9BC8-2CA8B087899C}"/>
              </a:ext>
            </a:extLst>
          </p:cNvPr>
          <p:cNvSpPr txBox="1"/>
          <p:nvPr/>
        </p:nvSpPr>
        <p:spPr>
          <a:xfrm>
            <a:off x="2623128" y="6109855"/>
            <a:ext cx="2004291" cy="4010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i="1">
                <a:solidFill>
                  <a:schemeClr val="bg1"/>
                </a:solidFill>
                <a:hlinkClick r:id="rId3">
                  <a:extLst>
                    <a:ext uri="{A12FA001-AC4F-418D-AE19-62706E023703}">
                      <ahyp:hlinkClr xmlns:ahyp="http://schemas.microsoft.com/office/drawing/2018/hyperlinkcolor" val="tx"/>
                    </a:ext>
                  </a:extLst>
                </a:hlinkClick>
              </a:rPr>
              <a:t>ESSA, Sec. 1116</a:t>
            </a:r>
            <a:endParaRPr lang="en-US" i="1">
              <a:solidFill>
                <a:schemeClr val="bg1"/>
              </a:solidFill>
            </a:endParaRPr>
          </a:p>
        </p:txBody>
      </p:sp>
    </p:spTree>
    <p:extLst>
      <p:ext uri="{BB962C8B-B14F-4D97-AF65-F5344CB8AC3E}">
        <p14:creationId xmlns:p14="http://schemas.microsoft.com/office/powerpoint/2010/main" val="347362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404DAFF5-06E5-A448-BA77-AD1744F5380B}"/>
              </a:ext>
            </a:extLst>
          </p:cNvPr>
          <p:cNvSpPr txBox="1"/>
          <p:nvPr/>
        </p:nvSpPr>
        <p:spPr>
          <a:xfrm>
            <a:off x="383272" y="856694"/>
            <a:ext cx="782855" cy="22955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3000"/>
              </a:lnSpc>
              <a:spcBef>
                <a:spcPts val="600"/>
              </a:spcBef>
              <a:spcAft>
                <a:spcPts val="600"/>
              </a:spcAft>
            </a:pPr>
            <a:endParaRPr lang="en-US" sz="800">
              <a:solidFill>
                <a:srgbClr val="656666"/>
              </a:solidFill>
            </a:endParaRPr>
          </a:p>
        </p:txBody>
      </p:sp>
      <p:sp>
        <p:nvSpPr>
          <p:cNvPr id="2" name="Title 1">
            <a:extLst>
              <a:ext uri="{FF2B5EF4-FFF2-40B4-BE49-F238E27FC236}">
                <a16:creationId xmlns:a16="http://schemas.microsoft.com/office/drawing/2014/main" id="{319F2397-D4B7-5E21-D8ED-C15AF2E97C1B}"/>
              </a:ext>
            </a:extLst>
          </p:cNvPr>
          <p:cNvSpPr>
            <a:spLocks noGrp="1"/>
          </p:cNvSpPr>
          <p:nvPr>
            <p:ph type="title"/>
          </p:nvPr>
        </p:nvSpPr>
        <p:spPr>
          <a:xfrm>
            <a:off x="304800" y="258837"/>
            <a:ext cx="11582400" cy="701731"/>
          </a:xfrm>
        </p:spPr>
        <p:txBody>
          <a:bodyPr>
            <a:normAutofit/>
          </a:bodyPr>
          <a:lstStyle/>
          <a:p>
            <a:r>
              <a:rPr lang="en-US" sz="3600">
                <a:solidFill>
                  <a:srgbClr val="FFC000"/>
                </a:solidFill>
              </a:rPr>
              <a:t>The Requirements</a:t>
            </a:r>
          </a:p>
        </p:txBody>
      </p:sp>
      <p:sp>
        <p:nvSpPr>
          <p:cNvPr id="5" name="Slide Number Placeholder 4">
            <a:extLst>
              <a:ext uri="{FF2B5EF4-FFF2-40B4-BE49-F238E27FC236}">
                <a16:creationId xmlns:a16="http://schemas.microsoft.com/office/drawing/2014/main" id="{0E9D5DE7-260A-E3EB-9D37-9828C91A22AF}"/>
              </a:ext>
            </a:extLst>
          </p:cNvPr>
          <p:cNvSpPr>
            <a:spLocks noGrp="1"/>
          </p:cNvSpPr>
          <p:nvPr>
            <p:ph type="sldNum" sz="quarter" idx="12"/>
          </p:nvPr>
        </p:nvSpPr>
        <p:spPr/>
        <p:txBody>
          <a:bodyPr/>
          <a:lstStyle/>
          <a:p>
            <a:r>
              <a:rPr lang="en-US"/>
              <a:t>6</a:t>
            </a:r>
          </a:p>
        </p:txBody>
      </p:sp>
      <p:sp>
        <p:nvSpPr>
          <p:cNvPr id="3" name="Text Placeholder 2">
            <a:extLst>
              <a:ext uri="{FF2B5EF4-FFF2-40B4-BE49-F238E27FC236}">
                <a16:creationId xmlns:a16="http://schemas.microsoft.com/office/drawing/2014/main" id="{B5A786C2-CE8A-F3B4-FBCC-A8D92E8E77F0}"/>
              </a:ext>
            </a:extLst>
          </p:cNvPr>
          <p:cNvSpPr>
            <a:spLocks noGrp="1"/>
          </p:cNvSpPr>
          <p:nvPr>
            <p:ph type="body" sz="quarter" idx="13"/>
          </p:nvPr>
        </p:nvSpPr>
        <p:spPr/>
        <p:txBody>
          <a:bodyPr/>
          <a:lstStyle/>
          <a:p>
            <a:pPr marL="76200" indent="0">
              <a:buNone/>
            </a:pPr>
            <a:endParaRPr lang="en-US" sz="2800">
              <a:solidFill>
                <a:schemeClr val="tx1"/>
              </a:solidFill>
              <a:latin typeface="Franklin Gothic Book"/>
            </a:endParaRPr>
          </a:p>
          <a:p>
            <a:pPr marL="533400" lvl="1" indent="0">
              <a:buNone/>
            </a:pPr>
            <a:endParaRPr lang="en-US"/>
          </a:p>
        </p:txBody>
      </p:sp>
      <p:sp>
        <p:nvSpPr>
          <p:cNvPr id="4" name="Content Placeholder 1">
            <a:extLst>
              <a:ext uri="{FF2B5EF4-FFF2-40B4-BE49-F238E27FC236}">
                <a16:creationId xmlns:a16="http://schemas.microsoft.com/office/drawing/2014/main" id="{D58F456E-5ABD-D3F5-A47E-F65635446C8D}"/>
              </a:ext>
            </a:extLst>
          </p:cNvPr>
          <p:cNvSpPr txBox="1">
            <a:spLocks/>
          </p:cNvSpPr>
          <p:nvPr/>
        </p:nvSpPr>
        <p:spPr bwMode="auto">
          <a:xfrm>
            <a:off x="482490" y="1002262"/>
            <a:ext cx="11176831" cy="4669778"/>
          </a:xfrm>
          <a:prstGeom prst="rect">
            <a:avLst/>
          </a:prstGeom>
          <a:solidFill>
            <a:schemeClr val="bg2">
              <a:lumMod val="20000"/>
              <a:lumOff val="80000"/>
            </a:schemeClr>
          </a:solidFill>
          <a:ln w="76200">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8F23B3"/>
              </a:buClr>
              <a:buChar char="•"/>
              <a:defRPr sz="2400">
                <a:solidFill>
                  <a:schemeClr val="tx1"/>
                </a:solidFill>
                <a:latin typeface="+mn-lt"/>
                <a:ea typeface="+mn-ea"/>
                <a:cs typeface="+mn-cs"/>
              </a:defRPr>
            </a:lvl1pPr>
            <a:lvl2pPr marL="571500" indent="-228600" algn="l" rtl="0" eaLnBrk="1" fontAlgn="base" hangingPunct="1">
              <a:spcBef>
                <a:spcPct val="20000"/>
              </a:spcBef>
              <a:spcAft>
                <a:spcPct val="0"/>
              </a:spcAft>
              <a:buClr>
                <a:srgbClr val="8F23B3"/>
              </a:buClr>
              <a:buChar char="o"/>
              <a:defRPr sz="2200">
                <a:solidFill>
                  <a:schemeClr val="tx1"/>
                </a:solidFill>
                <a:latin typeface="+mn-lt"/>
                <a:cs typeface="+mn-cs"/>
              </a:defRPr>
            </a:lvl2pPr>
            <a:lvl3pPr marL="1371600" indent="-457200" algn="l" rtl="0" eaLnBrk="1" fontAlgn="base" hangingPunct="1">
              <a:spcBef>
                <a:spcPct val="20000"/>
              </a:spcBef>
              <a:spcAft>
                <a:spcPct val="0"/>
              </a:spcAft>
              <a:buClr>
                <a:srgbClr val="8F23B3"/>
              </a:buClr>
              <a:buFont typeface="Courier New" pitchFamily="49" charset="0"/>
              <a:buChar char="o"/>
              <a:defRPr sz="2000">
                <a:solidFill>
                  <a:schemeClr val="tx1"/>
                </a:solidFill>
                <a:latin typeface="+mn-lt"/>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ts val="600"/>
              </a:spcAft>
              <a:buClr>
                <a:srgbClr val="8F23B3"/>
              </a:buClr>
              <a:buSzTx/>
              <a:buFontTx/>
              <a:buNone/>
              <a:tabLst/>
              <a:defRPr/>
            </a:pPr>
            <a:endParaRPr kumimoji="0" lang="en-US" altLang="en-US" sz="2200" b="1" i="0" u="none" strike="noStrike" kern="0" cap="none" spc="0" normalizeH="0" baseline="0" noProof="0">
              <a:ln>
                <a:noFill/>
              </a:ln>
              <a:solidFill>
                <a:srgbClr val="000000"/>
              </a:solidFill>
              <a:effectLst/>
              <a:uLnTx/>
              <a:uFillTx/>
              <a:latin typeface="Calibri"/>
              <a:ea typeface="Calibri"/>
              <a:cs typeface="Arial"/>
            </a:endParaRPr>
          </a:p>
          <a:p>
            <a:pPr marL="0" marR="0" lvl="0" indent="0" algn="l" defTabSz="914400" rtl="0" eaLnBrk="1" fontAlgn="base" latinLnBrk="0" hangingPunct="1">
              <a:lnSpc>
                <a:spcPct val="100000"/>
              </a:lnSpc>
              <a:spcBef>
                <a:spcPct val="20000"/>
              </a:spcBef>
              <a:spcAft>
                <a:spcPts val="600"/>
              </a:spcAft>
              <a:buClr>
                <a:srgbClr val="8F23B3"/>
              </a:buClr>
              <a:buSzTx/>
              <a:buFontTx/>
              <a:buNone/>
              <a:tabLst/>
              <a:defRPr/>
            </a:pPr>
            <a:r>
              <a:rPr kumimoji="0" lang="en-US" altLang="en-US" sz="2200" b="1" i="0" u="none" strike="noStrike" kern="0" cap="none" spc="0" normalizeH="0" baseline="0" noProof="0">
                <a:ln>
                  <a:noFill/>
                </a:ln>
                <a:solidFill>
                  <a:srgbClr val="000000"/>
                </a:solidFill>
                <a:effectLst/>
                <a:uLnTx/>
                <a:uFillTx/>
                <a:latin typeface="Calibri"/>
                <a:ea typeface="Calibri"/>
                <a:cs typeface="Arial"/>
              </a:rPr>
              <a:t>In order to receive Title I-A funds, all LEAs must</a:t>
            </a:r>
            <a:r>
              <a:rPr lang="en-US" altLang="en-US" sz="2200" b="1" kern="0">
                <a:solidFill>
                  <a:srgbClr val="000000"/>
                </a:solidFill>
                <a:latin typeface="Calibri"/>
                <a:ea typeface="Calibri"/>
                <a:cs typeface="Arial"/>
              </a:rPr>
              <a:t>6</a:t>
            </a:r>
          </a:p>
          <a:p>
            <a:pPr marL="0" marR="0" lvl="0" indent="0" algn="l" defTabSz="914400" rtl="0" eaLnBrk="1" fontAlgn="base" latinLnBrk="0" hangingPunct="1">
              <a:lnSpc>
                <a:spcPct val="100000"/>
              </a:lnSpc>
              <a:spcBef>
                <a:spcPct val="20000"/>
              </a:spcBef>
              <a:spcAft>
                <a:spcPts val="600"/>
              </a:spcAft>
              <a:buClr>
                <a:srgbClr val="8F23B3"/>
              </a:buClr>
              <a:buSzTx/>
              <a:buFontTx/>
              <a:buNone/>
              <a:tabLst/>
              <a:defRPr/>
            </a:pPr>
            <a:endParaRPr lang="en-US" altLang="en-US" sz="1000" b="1" i="0" u="none" strike="noStrike" kern="0" cap="none" spc="0" normalizeH="0" baseline="0" noProof="0">
              <a:ln>
                <a:noFill/>
              </a:ln>
              <a:solidFill>
                <a:srgbClr val="000000"/>
              </a:solidFill>
              <a:effectLst/>
              <a:uLnTx/>
              <a:uFillTx/>
              <a:latin typeface="Calibri"/>
              <a:ea typeface="Calibri"/>
              <a:cs typeface="Arial"/>
            </a:endParaRPr>
          </a:p>
          <a:p>
            <a:pPr marL="288925" marR="0" lvl="0" indent="-231775" algn="l" defTabSz="914400" rtl="0" eaLnBrk="1" fontAlgn="base" latinLnBrk="0" hangingPunct="1">
              <a:lnSpc>
                <a:spcPct val="100000"/>
              </a:lnSpc>
              <a:spcBef>
                <a:spcPct val="20000"/>
              </a:spcBef>
              <a:spcAft>
                <a:spcPts val="600"/>
              </a:spcAft>
              <a:buClr>
                <a:srgbClr val="000000"/>
              </a:buClr>
              <a:buSzTx/>
              <a:buFont typeface="Wingdings" panose="05000000000000000000" pitchFamily="2" charset="2"/>
              <a:buChar char="§"/>
              <a:tabLst/>
              <a:defRPr/>
            </a:pPr>
            <a:r>
              <a:rPr kumimoji="0" lang="en-US" altLang="en-US" sz="2200" b="0" i="0" u="none" strike="noStrike" kern="0" cap="none" spc="0" normalizeH="0" baseline="0" noProof="0">
                <a:ln>
                  <a:noFill/>
                </a:ln>
                <a:solidFill>
                  <a:srgbClr val="000000"/>
                </a:solidFill>
                <a:effectLst/>
                <a:uLnTx/>
                <a:uFillTx/>
                <a:latin typeface="Calibri"/>
                <a:ea typeface="Calibri"/>
                <a:cs typeface="Arial"/>
              </a:rPr>
              <a:t>Have an </a:t>
            </a:r>
            <a:r>
              <a:rPr kumimoji="0" lang="en-US" altLang="en-US" sz="2200" b="1" i="0" u="none" strike="noStrike" kern="0" cap="none" spc="0" normalizeH="0" baseline="0" noProof="0">
                <a:ln>
                  <a:noFill/>
                </a:ln>
                <a:solidFill>
                  <a:srgbClr val="0432FF"/>
                </a:solidFill>
                <a:effectLst/>
                <a:uLnTx/>
                <a:uFillTx/>
                <a:latin typeface="Calibri"/>
                <a:ea typeface="Calibri"/>
                <a:cs typeface="Arial"/>
              </a:rPr>
              <a:t>LEA Parent and Family Engagement Policy</a:t>
            </a:r>
            <a:endParaRPr lang="en-US" altLang="en-US" sz="2200" b="1" i="0" u="none" strike="noStrike" kern="0" cap="none" spc="0" normalizeH="0" baseline="0" noProof="0">
              <a:ln>
                <a:noFill/>
              </a:ln>
              <a:solidFill>
                <a:srgbClr val="0432FF"/>
              </a:solidFill>
              <a:effectLst/>
              <a:uLnTx/>
              <a:uFillTx/>
              <a:latin typeface="Calibri"/>
              <a:ea typeface="Calibri"/>
              <a:cs typeface="Arial"/>
            </a:endParaRPr>
          </a:p>
          <a:p>
            <a:pPr marL="288925" marR="0" lvl="0" indent="-231775" algn="l" defTabSz="914400" rtl="0" eaLnBrk="1" fontAlgn="base" latinLnBrk="0" hangingPunct="1">
              <a:lnSpc>
                <a:spcPct val="100000"/>
              </a:lnSpc>
              <a:spcBef>
                <a:spcPct val="20000"/>
              </a:spcBef>
              <a:spcAft>
                <a:spcPts val="600"/>
              </a:spcAft>
              <a:buClr>
                <a:srgbClr val="000000"/>
              </a:buClr>
              <a:buSzTx/>
              <a:buFont typeface="Wingdings" panose="05000000000000000000" pitchFamily="2" charset="2"/>
              <a:buChar char="§"/>
              <a:tabLst/>
              <a:defRPr/>
            </a:pPr>
            <a:r>
              <a:rPr kumimoji="0" lang="en-US" altLang="en-US" sz="2200" b="0" i="0" u="none" strike="noStrike" kern="0" cap="none" spc="0" normalizeH="0" baseline="0" noProof="0">
                <a:ln>
                  <a:noFill/>
                </a:ln>
                <a:solidFill>
                  <a:srgbClr val="000000"/>
                </a:solidFill>
                <a:effectLst/>
                <a:uLnTx/>
                <a:uFillTx/>
                <a:latin typeface="Calibri"/>
                <a:ea typeface="Calibri"/>
                <a:cs typeface="Arial"/>
              </a:rPr>
              <a:t>Have a </a:t>
            </a:r>
            <a:r>
              <a:rPr kumimoji="0" lang="en-US" altLang="en-US" sz="2200" b="1" i="0" u="none" strike="noStrike" kern="0" cap="none" spc="0" normalizeH="0" baseline="0" noProof="0">
                <a:ln>
                  <a:noFill/>
                </a:ln>
                <a:solidFill>
                  <a:srgbClr val="0432FF"/>
                </a:solidFill>
                <a:effectLst/>
                <a:uLnTx/>
                <a:uFillTx/>
                <a:latin typeface="Calibri"/>
                <a:ea typeface="Calibri"/>
                <a:cs typeface="Arial"/>
              </a:rPr>
              <a:t>School Parent and Family Engagement Policy </a:t>
            </a:r>
            <a:r>
              <a:rPr kumimoji="0" lang="en-US" altLang="en-US" sz="2200" b="0" i="0" u="none" strike="noStrike" kern="0" cap="none" spc="0" normalizeH="0" baseline="0" noProof="0">
                <a:ln>
                  <a:noFill/>
                </a:ln>
                <a:solidFill>
                  <a:srgbClr val="000000"/>
                </a:solidFill>
                <a:effectLst/>
                <a:uLnTx/>
                <a:uFillTx/>
                <a:latin typeface="Calibri"/>
                <a:ea typeface="Calibri"/>
                <a:cs typeface="Arial"/>
              </a:rPr>
              <a:t>for any school receiving Title I-A funds</a:t>
            </a:r>
            <a:endParaRPr lang="en-US" altLang="en-US" sz="2200" b="0" i="0" u="none" strike="noStrike" kern="0" cap="none" spc="0" normalizeH="0" baseline="0" noProof="0">
              <a:ln>
                <a:noFill/>
              </a:ln>
              <a:solidFill>
                <a:srgbClr val="000000"/>
              </a:solidFill>
              <a:effectLst/>
              <a:uLnTx/>
              <a:uFillTx/>
              <a:latin typeface="Calibri"/>
              <a:ea typeface="Calibri"/>
              <a:cs typeface="Arial"/>
            </a:endParaRPr>
          </a:p>
          <a:p>
            <a:pPr marL="288925" marR="0" lvl="0" indent="-231775" algn="l" defTabSz="914400" rtl="0" eaLnBrk="1" fontAlgn="base" latinLnBrk="0" hangingPunct="1">
              <a:lnSpc>
                <a:spcPct val="100000"/>
              </a:lnSpc>
              <a:spcBef>
                <a:spcPct val="20000"/>
              </a:spcBef>
              <a:spcAft>
                <a:spcPts val="600"/>
              </a:spcAft>
              <a:buClr>
                <a:srgbClr val="000000"/>
              </a:buClr>
              <a:buSzTx/>
              <a:buFont typeface="Wingdings" panose="05000000000000000000" pitchFamily="2" charset="2"/>
              <a:buChar char="§"/>
              <a:tabLst/>
              <a:defRPr/>
            </a:pPr>
            <a:r>
              <a:rPr kumimoji="0" lang="en-US" altLang="en-US" sz="2200" b="0" i="0" u="none" strike="noStrike" kern="0" cap="none" spc="0" normalizeH="0" baseline="0" noProof="0">
                <a:ln>
                  <a:noFill/>
                </a:ln>
                <a:solidFill>
                  <a:srgbClr val="000000"/>
                </a:solidFill>
                <a:effectLst/>
                <a:uLnTx/>
                <a:uFillTx/>
                <a:latin typeface="Calibri"/>
                <a:ea typeface="Calibri"/>
                <a:cs typeface="Arial"/>
              </a:rPr>
              <a:t>Have a </a:t>
            </a:r>
            <a:r>
              <a:rPr kumimoji="0" lang="en-US" altLang="en-US" sz="2200" b="1" i="0" u="none" strike="noStrike" kern="0" cap="none" spc="0" normalizeH="0" baseline="0" noProof="0">
                <a:ln>
                  <a:noFill/>
                </a:ln>
                <a:solidFill>
                  <a:srgbClr val="0432FF"/>
                </a:solidFill>
                <a:effectLst/>
                <a:uLnTx/>
                <a:uFillTx/>
                <a:latin typeface="Calibri"/>
                <a:ea typeface="Calibri"/>
                <a:cs typeface="Arial"/>
              </a:rPr>
              <a:t>School-Parent Compact </a:t>
            </a:r>
            <a:r>
              <a:rPr kumimoji="0" lang="en-US" altLang="en-US" sz="2200" b="0" i="0" u="none" strike="noStrike" kern="0" cap="none" spc="0" normalizeH="0" baseline="0" noProof="0">
                <a:ln>
                  <a:noFill/>
                </a:ln>
                <a:solidFill>
                  <a:srgbClr val="000000"/>
                </a:solidFill>
                <a:effectLst/>
                <a:uLnTx/>
                <a:uFillTx/>
                <a:latin typeface="Calibri"/>
                <a:ea typeface="Calibri"/>
                <a:cs typeface="Arial"/>
              </a:rPr>
              <a:t>for any school receiving Title I-A funds</a:t>
            </a:r>
            <a:endParaRPr lang="en-US" altLang="en-US" sz="2200" b="0" i="0" u="none" strike="noStrike" kern="0" cap="none" spc="0" normalizeH="0" baseline="0" noProof="0">
              <a:ln>
                <a:noFill/>
              </a:ln>
              <a:solidFill>
                <a:srgbClr val="000000"/>
              </a:solidFill>
              <a:effectLst/>
              <a:uLnTx/>
              <a:uFillTx/>
              <a:latin typeface="Calibri"/>
              <a:ea typeface="Calibri"/>
              <a:cs typeface="Arial"/>
            </a:endParaRPr>
          </a:p>
          <a:p>
            <a:pPr marL="288925" marR="0" lvl="0" indent="-231775" algn="l" defTabSz="914400" rtl="0" eaLnBrk="1" fontAlgn="base" latinLnBrk="0" hangingPunct="1">
              <a:lnSpc>
                <a:spcPct val="100000"/>
              </a:lnSpc>
              <a:spcBef>
                <a:spcPct val="20000"/>
              </a:spcBef>
              <a:spcAft>
                <a:spcPts val="600"/>
              </a:spcAft>
              <a:buClr>
                <a:srgbClr val="000000"/>
              </a:buClr>
              <a:buSzTx/>
              <a:buFont typeface="Wingdings" panose="05000000000000000000" pitchFamily="2" charset="2"/>
              <a:buChar char="§"/>
              <a:tabLst/>
              <a:defRPr/>
            </a:pPr>
            <a:r>
              <a:rPr kumimoji="0" lang="en-US" altLang="en-US" sz="2200" i="0" u="none" strike="noStrike" kern="0" cap="none" spc="0" normalizeH="0" baseline="0" noProof="0">
                <a:ln>
                  <a:noFill/>
                </a:ln>
                <a:effectLst/>
                <a:uLnTx/>
                <a:uFillTx/>
                <a:latin typeface="Calibri"/>
                <a:ea typeface="Calibri"/>
                <a:cs typeface="Arial"/>
              </a:rPr>
              <a:t>If the LEA’s allocation is more than $500,000, </a:t>
            </a:r>
            <a:r>
              <a:rPr kumimoji="0" lang="en-US" altLang="en-US" sz="2200" b="1" i="0" u="none" strike="noStrike" kern="0" cap="none" spc="0" normalizeH="0" baseline="0" noProof="0">
                <a:ln>
                  <a:noFill/>
                </a:ln>
                <a:solidFill>
                  <a:srgbClr val="0432FF"/>
                </a:solidFill>
                <a:effectLst/>
                <a:uLnTx/>
                <a:uFillTx/>
                <a:latin typeface="Calibri"/>
                <a:ea typeface="Calibri"/>
                <a:cs typeface="Arial"/>
              </a:rPr>
              <a:t>reserve 1% of its Title I-A </a:t>
            </a:r>
            <a:r>
              <a:rPr kumimoji="0" lang="en-US" altLang="en-US" sz="2200" b="0" i="0" u="none" strike="noStrike" kern="0" cap="none" spc="0" normalizeH="0" baseline="0" noProof="0">
                <a:ln>
                  <a:noFill/>
                </a:ln>
                <a:solidFill>
                  <a:srgbClr val="000000"/>
                </a:solidFill>
                <a:effectLst/>
                <a:uLnTx/>
                <a:uFillTx/>
                <a:latin typeface="Calibri"/>
                <a:ea typeface="Calibri"/>
                <a:cs typeface="Arial"/>
              </a:rPr>
              <a:t>for parent and family engagement activities, 90% of which must be distributed to schools, with priority given to high-needs schools</a:t>
            </a:r>
            <a:endParaRPr lang="en-US" altLang="en-US" sz="2200" b="0" i="0" u="none" strike="noStrike" kern="0" cap="none" spc="0" normalizeH="0" baseline="0" noProof="0">
              <a:ln>
                <a:noFill/>
              </a:ln>
              <a:solidFill>
                <a:srgbClr val="000000"/>
              </a:solidFill>
              <a:effectLst/>
              <a:uLnTx/>
              <a:uFillTx/>
              <a:latin typeface="Calibri"/>
              <a:ea typeface="Calibri"/>
              <a:cs typeface="Arial"/>
            </a:endParaRPr>
          </a:p>
          <a:p>
            <a:pPr marL="288925" marR="0" lvl="0" indent="-231775" algn="l" defTabSz="914400" rtl="0" eaLnBrk="1" fontAlgn="base" latinLnBrk="0" hangingPunct="1">
              <a:lnSpc>
                <a:spcPct val="100000"/>
              </a:lnSpc>
              <a:spcBef>
                <a:spcPct val="20000"/>
              </a:spcBef>
              <a:spcAft>
                <a:spcPts val="600"/>
              </a:spcAft>
              <a:buClr>
                <a:srgbClr val="000000"/>
              </a:buClr>
              <a:buSzTx/>
              <a:buFont typeface="Wingdings" panose="05000000000000000000" pitchFamily="2" charset="2"/>
              <a:buChar char="§"/>
              <a:tabLst/>
              <a:defRPr/>
            </a:pPr>
            <a:r>
              <a:rPr kumimoji="0" lang="en-US" altLang="en-US" sz="2200" b="0" i="0" u="none" strike="noStrike" kern="0" cap="none" spc="0" normalizeH="0" baseline="0" noProof="0">
                <a:ln>
                  <a:noFill/>
                </a:ln>
                <a:solidFill>
                  <a:srgbClr val="000000"/>
                </a:solidFill>
                <a:effectLst/>
                <a:uLnTx/>
                <a:uFillTx/>
                <a:latin typeface="Calibri"/>
                <a:ea typeface="Calibri"/>
                <a:cs typeface="Arial"/>
              </a:rPr>
              <a:t>Meet the </a:t>
            </a:r>
            <a:r>
              <a:rPr kumimoji="0" lang="en-US" altLang="en-US" sz="2200" b="1" i="0" u="none" strike="noStrike" kern="0" cap="none" spc="0" normalizeH="0" baseline="0" noProof="0">
                <a:ln>
                  <a:noFill/>
                </a:ln>
                <a:solidFill>
                  <a:srgbClr val="0432FF"/>
                </a:solidFill>
                <a:effectLst/>
                <a:uLnTx/>
                <a:uFillTx/>
                <a:latin typeface="Calibri"/>
                <a:ea typeface="Calibri"/>
                <a:cs typeface="Arial"/>
              </a:rPr>
              <a:t>Parent Right-to-Know Requirements</a:t>
            </a:r>
            <a:endParaRPr lang="en-US" altLang="en-US" sz="2200" b="1" i="0" u="none" strike="noStrike" kern="0" cap="none" spc="0" normalizeH="0" baseline="0" noProof="0">
              <a:ln>
                <a:noFill/>
              </a:ln>
              <a:solidFill>
                <a:srgbClr val="0432FF"/>
              </a:solidFill>
              <a:effectLst/>
              <a:uLnTx/>
              <a:uFillTx/>
              <a:latin typeface="Calibri"/>
              <a:ea typeface="Calibri"/>
              <a:cs typeface="Arial"/>
            </a:endParaRPr>
          </a:p>
          <a:p>
            <a:pPr marL="0" indent="0">
              <a:spcAft>
                <a:spcPts val="600"/>
              </a:spcAft>
              <a:buNone/>
              <a:defRPr/>
            </a:pPr>
            <a:endParaRPr lang="en-US" sz="1600" kern="0">
              <a:latin typeface="Calibri"/>
              <a:cs typeface="Calibri"/>
            </a:endParaRPr>
          </a:p>
          <a:p>
            <a:pPr marL="0" indent="0">
              <a:spcAft>
                <a:spcPts val="600"/>
              </a:spcAft>
              <a:buNone/>
              <a:defRPr/>
            </a:pPr>
            <a:endParaRPr lang="en-US" sz="1600" kern="0">
              <a:latin typeface="Calibri"/>
              <a:cs typeface="Calibri"/>
            </a:endParaRPr>
          </a:p>
          <a:p>
            <a:pPr marL="0" marR="0" lvl="0" indent="0" algn="l" defTabSz="914400">
              <a:lnSpc>
                <a:spcPct val="100000"/>
              </a:lnSpc>
              <a:spcBef>
                <a:spcPct val="20000"/>
              </a:spcBef>
              <a:buSzTx/>
              <a:buFontTx/>
              <a:buNone/>
              <a:tabLst/>
              <a:defRPr/>
            </a:pPr>
            <a:endParaRPr lang="en-US" sz="2400" b="0" i="0" u="none" strike="noStrike" kern="0" cap="none" spc="0" normalizeH="0" baseline="0" noProof="0">
              <a:ln>
                <a:noFill/>
              </a:ln>
              <a:solidFill>
                <a:srgbClr val="000000"/>
              </a:solidFill>
              <a:effectLst/>
              <a:uLnTx/>
              <a:uFillTx/>
              <a:latin typeface="Book Antiqua"/>
              <a:cs typeface="Arial"/>
            </a:endParaRPr>
          </a:p>
        </p:txBody>
      </p:sp>
      <p:sp>
        <p:nvSpPr>
          <p:cNvPr id="8" name="TextBox 7">
            <a:extLst>
              <a:ext uri="{FF2B5EF4-FFF2-40B4-BE49-F238E27FC236}">
                <a16:creationId xmlns:a16="http://schemas.microsoft.com/office/drawing/2014/main" id="{27072B7F-D641-B068-603B-38FD6E9F612E}"/>
              </a:ext>
            </a:extLst>
          </p:cNvPr>
          <p:cNvSpPr txBox="1"/>
          <p:nvPr/>
        </p:nvSpPr>
        <p:spPr>
          <a:xfrm>
            <a:off x="2611582" y="6144491"/>
            <a:ext cx="2004291" cy="4010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i="1">
                <a:solidFill>
                  <a:schemeClr val="bg1"/>
                </a:solidFill>
                <a:hlinkClick r:id="rId3">
                  <a:extLst>
                    <a:ext uri="{A12FA001-AC4F-418D-AE19-62706E023703}">
                      <ahyp:hlinkClr xmlns:ahyp="http://schemas.microsoft.com/office/drawing/2018/hyperlinkcolor" val="tx"/>
                    </a:ext>
                  </a:extLst>
                </a:hlinkClick>
              </a:rPr>
              <a:t>ESSA, Sec. 1116</a:t>
            </a:r>
            <a:endParaRPr lang="en-US" i="1">
              <a:solidFill>
                <a:schemeClr val="bg1"/>
              </a:solidFill>
            </a:endParaRPr>
          </a:p>
        </p:txBody>
      </p:sp>
    </p:spTree>
    <p:extLst>
      <p:ext uri="{BB962C8B-B14F-4D97-AF65-F5344CB8AC3E}">
        <p14:creationId xmlns:p14="http://schemas.microsoft.com/office/powerpoint/2010/main" val="121044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726D-21D7-284F-B375-85CFA42FF07A}"/>
              </a:ext>
            </a:extLst>
          </p:cNvPr>
          <p:cNvSpPr>
            <a:spLocks noGrp="1"/>
          </p:cNvSpPr>
          <p:nvPr>
            <p:ph type="title"/>
          </p:nvPr>
        </p:nvSpPr>
        <p:spPr>
          <a:xfrm>
            <a:off x="304800" y="0"/>
            <a:ext cx="10515600" cy="1110343"/>
          </a:xfrm>
        </p:spPr>
        <p:txBody>
          <a:bodyPr/>
          <a:lstStyle/>
          <a:p>
            <a:r>
              <a:rPr lang="en-US">
                <a:solidFill>
                  <a:srgbClr val="FFC000"/>
                </a:solidFill>
              </a:rPr>
              <a:t>Trends from RIDE’s FY23 Federal Monitoring</a:t>
            </a:r>
          </a:p>
        </p:txBody>
      </p:sp>
      <p:sp>
        <p:nvSpPr>
          <p:cNvPr id="5" name="Slide Number Placeholder 4">
            <a:extLst>
              <a:ext uri="{FF2B5EF4-FFF2-40B4-BE49-F238E27FC236}">
                <a16:creationId xmlns:a16="http://schemas.microsoft.com/office/drawing/2014/main" id="{0D9939E9-8DDB-D37F-44D1-1DCCFCA4B9EF}"/>
              </a:ext>
            </a:extLst>
          </p:cNvPr>
          <p:cNvSpPr>
            <a:spLocks noGrp="1"/>
          </p:cNvSpPr>
          <p:nvPr>
            <p:ph type="sldNum" idx="12"/>
          </p:nvPr>
        </p:nvSpPr>
        <p:spPr/>
        <p:txBody>
          <a:bodyPr/>
          <a:lstStyle/>
          <a:p>
            <a:r>
              <a:rPr lang="en-US"/>
              <a:t>7</a:t>
            </a:r>
          </a:p>
        </p:txBody>
      </p:sp>
      <p:graphicFrame>
        <p:nvGraphicFramePr>
          <p:cNvPr id="4" name="Table 3">
            <a:extLst>
              <a:ext uri="{FF2B5EF4-FFF2-40B4-BE49-F238E27FC236}">
                <a16:creationId xmlns:a16="http://schemas.microsoft.com/office/drawing/2014/main" id="{621B3099-4D43-A36A-477C-715E72722550}"/>
              </a:ext>
            </a:extLst>
          </p:cNvPr>
          <p:cNvGraphicFramePr>
            <a:graphicFrameLocks noGrp="1"/>
          </p:cNvGraphicFramePr>
          <p:nvPr>
            <p:extLst>
              <p:ext uri="{D42A27DB-BD31-4B8C-83A1-F6EECF244321}">
                <p14:modId xmlns:p14="http://schemas.microsoft.com/office/powerpoint/2010/main" val="476535474"/>
              </p:ext>
            </p:extLst>
          </p:nvPr>
        </p:nvGraphicFramePr>
        <p:xfrm>
          <a:off x="678581" y="1569989"/>
          <a:ext cx="10515600" cy="3982720"/>
        </p:xfrm>
        <a:graphic>
          <a:graphicData uri="http://schemas.openxmlformats.org/drawingml/2006/table">
            <a:tbl>
              <a:tblPr firstRow="1" bandRow="1"/>
              <a:tblGrid>
                <a:gridCol w="10515600">
                  <a:extLst>
                    <a:ext uri="{9D8B030D-6E8A-4147-A177-3AD203B41FA5}">
                      <a16:colId xmlns:a16="http://schemas.microsoft.com/office/drawing/2014/main" val="1404302846"/>
                    </a:ext>
                  </a:extLst>
                </a:gridCol>
              </a:tblGrid>
              <a:tr h="849877">
                <a:tc>
                  <a:txBody>
                    <a:bodyPr/>
                    <a:lstStyle/>
                    <a:p>
                      <a:pPr algn="ctr">
                        <a:buNone/>
                      </a:pPr>
                      <a:r>
                        <a:rPr lang="en-US" sz="2800" b="1"/>
                        <a:t>Most Common Parent and Family Engagement Findings for 2023</a:t>
                      </a:r>
                    </a:p>
                  </a:txBody>
                  <a:tcPr/>
                </a:tc>
                <a:extLst>
                  <a:ext uri="{0D108BD9-81ED-4DB2-BD59-A6C34878D82A}">
                    <a16:rowId xmlns:a16="http://schemas.microsoft.com/office/drawing/2014/main" val="3915471829"/>
                  </a:ext>
                </a:extLst>
              </a:tr>
              <a:tr h="384294">
                <a:tc>
                  <a:txBody>
                    <a:bodyPr/>
                    <a:lstStyle/>
                    <a:p>
                      <a:pPr marL="0" marR="0" algn="ctr">
                        <a:lnSpc>
                          <a:spcPct val="107000"/>
                        </a:lnSpc>
                        <a:spcBef>
                          <a:spcPts val="0"/>
                        </a:spcBef>
                        <a:spcAft>
                          <a:spcPts val="0"/>
                        </a:spcAft>
                      </a:pPr>
                      <a:r>
                        <a:rPr lang="en-US" sz="1800" kern="0">
                          <a:solidFill>
                            <a:srgbClr val="FFFFFF"/>
                          </a:solidFill>
                          <a:effectLst/>
                          <a:highlight>
                            <a:srgbClr val="1E497F"/>
                          </a:highlight>
                          <a:latin typeface="Arial"/>
                          <a:ea typeface="Calibri"/>
                          <a:cs typeface="Times New Roman"/>
                        </a:rPr>
                        <a:t>LEA Finding Description</a:t>
                      </a:r>
                      <a:endParaRPr lang="en-US" sz="1800" kern="100">
                        <a:effectLst/>
                        <a:highlight>
                          <a:srgbClr val="1E497F"/>
                        </a:highlight>
                        <a:latin typeface="Arial"/>
                        <a:ea typeface="Calibri" panose="020F0502020204030204" pitchFamily="34" charset="0"/>
                        <a:cs typeface="Times New Roman"/>
                      </a:endParaRP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solidFill>
                      <a:srgbClr val="1E497F"/>
                    </a:solidFill>
                  </a:tcPr>
                </a:tc>
                <a:extLst>
                  <a:ext uri="{0D108BD9-81ED-4DB2-BD59-A6C34878D82A}">
                    <a16:rowId xmlns:a16="http://schemas.microsoft.com/office/drawing/2014/main" val="864814862"/>
                  </a:ext>
                </a:extLst>
              </a:tr>
              <a:tr h="536293">
                <a:tc>
                  <a:txBody>
                    <a:bodyPr/>
                    <a:lstStyle/>
                    <a:p>
                      <a:pPr marL="0" marR="0" indent="0">
                        <a:lnSpc>
                          <a:spcPct val="107000"/>
                        </a:lnSpc>
                        <a:spcBef>
                          <a:spcPts val="0"/>
                        </a:spcBef>
                        <a:spcAft>
                          <a:spcPts val="800"/>
                        </a:spcAft>
                        <a:buFont typeface="+mj-lt"/>
                        <a:buNone/>
                      </a:pPr>
                      <a:r>
                        <a:rPr lang="en-US" sz="2400" kern="100">
                          <a:solidFill>
                            <a:srgbClr val="000000"/>
                          </a:solidFill>
                          <a:effectLst/>
                          <a:highlight>
                            <a:srgbClr val="CCCFD8"/>
                          </a:highlight>
                          <a:latin typeface="Calibri"/>
                          <a:ea typeface="Times New Roman" panose="02020603050405020304" pitchFamily="18" charset="0"/>
                          <a:cs typeface="Times New Roman"/>
                        </a:rPr>
                        <a:t>1.   Policy Review and Update </a:t>
                      </a:r>
                      <a:endParaRPr lang="en-US" sz="2400" kern="100">
                        <a:solidFill>
                          <a:srgbClr val="000000"/>
                        </a:solidFill>
                        <a:effectLst/>
                        <a:highlight>
                          <a:srgbClr val="CCCFD8"/>
                        </a:highlight>
                        <a:latin typeface="Times New Roman"/>
                        <a:ea typeface="Calibri"/>
                        <a:cs typeface="Times New Roman"/>
                      </a:endParaRP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FD8"/>
                    </a:solidFill>
                  </a:tcPr>
                </a:tc>
                <a:extLst>
                  <a:ext uri="{0D108BD9-81ED-4DB2-BD59-A6C34878D82A}">
                    <a16:rowId xmlns:a16="http://schemas.microsoft.com/office/drawing/2014/main" val="2065875828"/>
                  </a:ext>
                </a:extLst>
              </a:tr>
              <a:tr h="503741">
                <a:tc>
                  <a:txBody>
                    <a:bodyPr/>
                    <a:lstStyle/>
                    <a:p>
                      <a:pPr marL="0" lvl="0" indent="0">
                        <a:lnSpc>
                          <a:spcPct val="107000"/>
                        </a:lnSpc>
                        <a:buFont typeface="+mj-lt"/>
                        <a:buNone/>
                      </a:pPr>
                      <a:r>
                        <a:rPr lang="en-US" sz="2400" kern="100">
                          <a:effectLst/>
                          <a:highlight>
                            <a:srgbClr val="E7E9EC"/>
                          </a:highlight>
                          <a:latin typeface="Calibri"/>
                          <a:cs typeface="Times New Roman"/>
                        </a:rPr>
                        <a:t>2.   Building Parent Capacity </a:t>
                      </a:r>
                      <a:endParaRPr lang="en-US" sz="2400"/>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extLst>
                  <a:ext uri="{0D108BD9-81ED-4DB2-BD59-A6C34878D82A}">
                    <a16:rowId xmlns:a16="http://schemas.microsoft.com/office/drawing/2014/main" val="1856067750"/>
                  </a:ext>
                </a:extLst>
              </a:tr>
              <a:tr h="548482">
                <a:tc>
                  <a:txBody>
                    <a:bodyPr/>
                    <a:lstStyle/>
                    <a:p>
                      <a:pPr marL="0" indent="0">
                        <a:lnSpc>
                          <a:spcPct val="107000"/>
                        </a:lnSpc>
                        <a:buFont typeface="+mj-lt"/>
                        <a:buNone/>
                      </a:pPr>
                      <a:r>
                        <a:rPr lang="en-US" sz="2400" kern="100">
                          <a:effectLst/>
                          <a:highlight>
                            <a:srgbClr val="CCCFD8"/>
                          </a:highlight>
                          <a:latin typeface="Calibri"/>
                          <a:cs typeface="Times New Roman"/>
                        </a:rPr>
                        <a:t>3.   Evidence of Data Collection to Determine Effectiveness of Policy </a:t>
                      </a: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FD8"/>
                    </a:solidFill>
                  </a:tcPr>
                </a:tc>
                <a:extLst>
                  <a:ext uri="{0D108BD9-81ED-4DB2-BD59-A6C34878D82A}">
                    <a16:rowId xmlns:a16="http://schemas.microsoft.com/office/drawing/2014/main" val="316674040"/>
                  </a:ext>
                </a:extLst>
              </a:tr>
              <a:tr h="514044">
                <a:tc>
                  <a:txBody>
                    <a:bodyPr/>
                    <a:lstStyle/>
                    <a:p>
                      <a:pPr marL="0" indent="0">
                        <a:lnSpc>
                          <a:spcPct val="107000"/>
                        </a:lnSpc>
                        <a:buFont typeface="+mj-lt"/>
                        <a:buNone/>
                      </a:pPr>
                      <a:r>
                        <a:rPr lang="en-US" sz="2400" kern="100">
                          <a:effectLst/>
                          <a:highlight>
                            <a:srgbClr val="E7E9EC"/>
                          </a:highlight>
                          <a:latin typeface="Calibri"/>
                          <a:cs typeface="Times New Roman"/>
                        </a:rPr>
                        <a:t>4.   Evidence of Annual Title I Meeting </a:t>
                      </a:r>
                      <a:endParaRPr lang="en-US" sz="2400" b="0" i="0" u="none" strike="noStrike" kern="100" noProof="0">
                        <a:solidFill>
                          <a:srgbClr val="000000"/>
                        </a:solidFill>
                        <a:effectLst/>
                        <a:highlight>
                          <a:srgbClr val="E7E9EC"/>
                        </a:highlight>
                        <a:latin typeface="Franklin Gothic Book"/>
                      </a:endParaRP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C"/>
                    </a:solidFill>
                  </a:tcPr>
                </a:tc>
                <a:extLst>
                  <a:ext uri="{0D108BD9-81ED-4DB2-BD59-A6C34878D82A}">
                    <a16:rowId xmlns:a16="http://schemas.microsoft.com/office/drawing/2014/main" val="1812124860"/>
                  </a:ext>
                </a:extLst>
              </a:tr>
              <a:tr h="645989">
                <a:tc>
                  <a:txBody>
                    <a:bodyPr/>
                    <a:lstStyle/>
                    <a:p>
                      <a:pPr marL="0" indent="0">
                        <a:lnSpc>
                          <a:spcPct val="107000"/>
                        </a:lnSpc>
                        <a:buFont typeface="+mj-lt"/>
                        <a:buNone/>
                      </a:pPr>
                      <a:r>
                        <a:rPr lang="en-US" sz="2400" kern="100">
                          <a:effectLst/>
                          <a:highlight>
                            <a:srgbClr val="CCCFD8"/>
                          </a:highlight>
                          <a:latin typeface="Calibri"/>
                          <a:cs typeface="Times New Roman"/>
                        </a:rPr>
                        <a:t>5.   Evidence of Annual Parent Notifications</a:t>
                      </a:r>
                    </a:p>
                  </a:txBody>
                  <a:tcPr marL="48111" marR="48111" marT="24056" marB="240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FD8"/>
                    </a:solidFill>
                  </a:tcPr>
                </a:tc>
                <a:extLst>
                  <a:ext uri="{0D108BD9-81ED-4DB2-BD59-A6C34878D82A}">
                    <a16:rowId xmlns:a16="http://schemas.microsoft.com/office/drawing/2014/main" val="3165089542"/>
                  </a:ext>
                </a:extLst>
              </a:tr>
            </a:tbl>
          </a:graphicData>
        </a:graphic>
      </p:graphicFrame>
      <p:pic>
        <p:nvPicPr>
          <p:cNvPr id="8" name="Picture 7" descr="A file cabinet with a drawer&#10;&#10;Description automatically generated">
            <a:extLst>
              <a:ext uri="{FF2B5EF4-FFF2-40B4-BE49-F238E27FC236}">
                <a16:creationId xmlns:a16="http://schemas.microsoft.com/office/drawing/2014/main" id="{D5F588E1-086E-2673-0E53-F290AEB8E509}"/>
              </a:ext>
            </a:extLst>
          </p:cNvPr>
          <p:cNvPicPr>
            <a:picLocks noChangeAspect="1"/>
          </p:cNvPicPr>
          <p:nvPr/>
        </p:nvPicPr>
        <p:blipFill>
          <a:blip r:embed="rId3" cstate="print">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141064" y="186568"/>
            <a:ext cx="746136" cy="1113912"/>
          </a:xfrm>
          <a:prstGeom prst="rect">
            <a:avLst/>
          </a:prstGeom>
        </p:spPr>
      </p:pic>
      <p:sp>
        <p:nvSpPr>
          <p:cNvPr id="3" name="TextBox 3">
            <a:extLst>
              <a:ext uri="{FF2B5EF4-FFF2-40B4-BE49-F238E27FC236}">
                <a16:creationId xmlns:a16="http://schemas.microsoft.com/office/drawing/2014/main" id="{05BEB626-5BEA-C9E8-D442-E9D9DDDCCD0E}"/>
              </a:ext>
            </a:extLst>
          </p:cNvPr>
          <p:cNvSpPr txBox="1"/>
          <p:nvPr/>
        </p:nvSpPr>
        <p:spPr>
          <a:xfrm>
            <a:off x="274320" y="864101"/>
            <a:ext cx="782855" cy="22955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3000"/>
              </a:lnSpc>
              <a:spcBef>
                <a:spcPts val="600"/>
              </a:spcBef>
              <a:spcAft>
                <a:spcPts val="600"/>
              </a:spcAft>
            </a:pPr>
            <a:endParaRPr lang="en-US" sz="800">
              <a:solidFill>
                <a:srgbClr val="656666"/>
              </a:solidFill>
            </a:endParaRPr>
          </a:p>
        </p:txBody>
      </p:sp>
    </p:spTree>
    <p:extLst>
      <p:ext uri="{BB962C8B-B14F-4D97-AF65-F5344CB8AC3E}">
        <p14:creationId xmlns:p14="http://schemas.microsoft.com/office/powerpoint/2010/main" val="295053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1FF2B6-0399-67BB-2DA1-ACC22B740F7A}"/>
              </a:ext>
            </a:extLst>
          </p:cNvPr>
          <p:cNvSpPr>
            <a:spLocks noGrp="1"/>
          </p:cNvSpPr>
          <p:nvPr>
            <p:ph type="sldNum" sz="quarter" idx="12"/>
          </p:nvPr>
        </p:nvSpPr>
        <p:spPr/>
        <p:txBody>
          <a:bodyPr/>
          <a:lstStyle/>
          <a:p>
            <a:r>
              <a:rPr lang="en-US"/>
              <a:t>8</a:t>
            </a:r>
          </a:p>
        </p:txBody>
      </p:sp>
      <p:sp>
        <p:nvSpPr>
          <p:cNvPr id="2" name="Title 1">
            <a:extLst>
              <a:ext uri="{FF2B5EF4-FFF2-40B4-BE49-F238E27FC236}">
                <a16:creationId xmlns:a16="http://schemas.microsoft.com/office/drawing/2014/main" id="{7FDE3AD0-8C2A-0E63-F4A6-F4A5EB6D950E}"/>
              </a:ext>
            </a:extLst>
          </p:cNvPr>
          <p:cNvSpPr>
            <a:spLocks noGrp="1"/>
          </p:cNvSpPr>
          <p:nvPr>
            <p:ph type="title" idx="4294967295"/>
          </p:nvPr>
        </p:nvSpPr>
        <p:spPr>
          <a:xfrm>
            <a:off x="405245" y="2236787"/>
            <a:ext cx="11381509" cy="1192213"/>
          </a:xfrm>
        </p:spPr>
        <p:txBody>
          <a:bodyPr>
            <a:normAutofit fontScale="90000"/>
          </a:bodyPr>
          <a:lstStyle/>
          <a:p>
            <a:pPr algn="ctr"/>
            <a:r>
              <a:rPr lang="en-US">
                <a:solidFill>
                  <a:srgbClr val="FFC000"/>
                </a:solidFill>
              </a:rPr>
              <a:t>Parent and Family Engagement Requirements</a:t>
            </a:r>
            <a:br>
              <a:rPr lang="en-US">
                <a:solidFill>
                  <a:srgbClr val="FFC000"/>
                </a:solidFill>
              </a:rPr>
            </a:br>
            <a:r>
              <a:rPr lang="en-US">
                <a:solidFill>
                  <a:srgbClr val="FFC000"/>
                </a:solidFill>
              </a:rPr>
              <a:t> </a:t>
            </a:r>
            <a:br>
              <a:rPr lang="en-US"/>
            </a:br>
            <a:r>
              <a:rPr lang="en-US">
                <a:solidFill>
                  <a:srgbClr val="FFC000"/>
                </a:solidFill>
              </a:rPr>
              <a:t>Building an Effective Program</a:t>
            </a:r>
          </a:p>
        </p:txBody>
      </p:sp>
    </p:spTree>
    <p:extLst>
      <p:ext uri="{BB962C8B-B14F-4D97-AF65-F5344CB8AC3E}">
        <p14:creationId xmlns:p14="http://schemas.microsoft.com/office/powerpoint/2010/main" val="110817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05BEB626-5BEA-C9E8-D442-E9D9DDDCCD0E}"/>
              </a:ext>
            </a:extLst>
          </p:cNvPr>
          <p:cNvSpPr txBox="1"/>
          <p:nvPr/>
        </p:nvSpPr>
        <p:spPr>
          <a:xfrm>
            <a:off x="383272" y="856694"/>
            <a:ext cx="782855" cy="22955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3000"/>
              </a:lnSpc>
              <a:spcBef>
                <a:spcPts val="600"/>
              </a:spcBef>
              <a:spcAft>
                <a:spcPts val="600"/>
              </a:spcAft>
            </a:pPr>
            <a:endParaRPr lang="en-US" sz="800">
              <a:solidFill>
                <a:srgbClr val="656666"/>
              </a:solidFill>
            </a:endParaRPr>
          </a:p>
        </p:txBody>
      </p:sp>
      <p:sp>
        <p:nvSpPr>
          <p:cNvPr id="25" name="Text Placeholder 24">
            <a:extLst>
              <a:ext uri="{FF2B5EF4-FFF2-40B4-BE49-F238E27FC236}">
                <a16:creationId xmlns:a16="http://schemas.microsoft.com/office/drawing/2014/main" id="{C30B6B36-9C4C-0BB8-ED68-8849CC0910E0}"/>
              </a:ext>
            </a:extLst>
          </p:cNvPr>
          <p:cNvSpPr>
            <a:spLocks noGrp="1"/>
          </p:cNvSpPr>
          <p:nvPr>
            <p:ph type="body" sz="quarter" idx="14"/>
          </p:nvPr>
        </p:nvSpPr>
        <p:spPr>
          <a:xfrm>
            <a:off x="508000" y="1250674"/>
            <a:ext cx="10618404" cy="4750632"/>
          </a:xfrm>
        </p:spPr>
        <p:txBody>
          <a:bodyPr vert="horz" lIns="91440" tIns="45720" rIns="91440" bIns="45720" rtlCol="0" anchor="t">
            <a:noAutofit/>
          </a:bodyPr>
          <a:lstStyle/>
          <a:p>
            <a:pPr marL="342900" indent="-342900">
              <a:lnSpc>
                <a:spcPct val="100000"/>
              </a:lnSpc>
              <a:buClr>
                <a:schemeClr val="tx1"/>
              </a:buClr>
              <a:buFont typeface="Wingdings" panose="05000000000000000000" pitchFamily="2" charset="2"/>
              <a:buChar char="§"/>
            </a:pPr>
            <a:r>
              <a:rPr lang="en-US" sz="2200">
                <a:solidFill>
                  <a:srgbClr val="000000"/>
                </a:solidFill>
                <a:latin typeface="Calibri"/>
                <a:ea typeface="Calibri"/>
                <a:cs typeface="Calibri"/>
              </a:rPr>
              <a:t>Meaningful input by parents  and successfully addressing barriers to successful participation</a:t>
            </a:r>
            <a:endParaRPr lang="en-US" sz="2200">
              <a:latin typeface="Calibri"/>
              <a:ea typeface="Calibri"/>
              <a:cs typeface="Calibri"/>
            </a:endParaRPr>
          </a:p>
          <a:p>
            <a:pPr marL="342900" indent="-342900">
              <a:lnSpc>
                <a:spcPct val="100000"/>
              </a:lnSpc>
              <a:buClr>
                <a:schemeClr val="tx1"/>
              </a:buClr>
              <a:buFont typeface="Wingdings" panose="05000000000000000000" pitchFamily="2" charset="2"/>
              <a:buChar char="§"/>
            </a:pPr>
            <a:r>
              <a:rPr lang="en-US" sz="2200">
                <a:solidFill>
                  <a:srgbClr val="000000"/>
                </a:solidFill>
                <a:latin typeface="Calibri"/>
                <a:ea typeface="Calibri"/>
                <a:cs typeface="Calibri"/>
              </a:rPr>
              <a:t>Expanding resources through coordination of funds and identification of partnerships</a:t>
            </a:r>
            <a:endParaRPr lang="en-US" sz="2200">
              <a:latin typeface="Calibri"/>
              <a:ea typeface="Calibri"/>
              <a:cs typeface="Calibri"/>
            </a:endParaRPr>
          </a:p>
          <a:p>
            <a:pPr marL="342900" indent="-342900">
              <a:lnSpc>
                <a:spcPct val="100000"/>
              </a:lnSpc>
              <a:buClr>
                <a:schemeClr val="tx1"/>
              </a:buClr>
              <a:buFont typeface="Wingdings" panose="05000000000000000000" pitchFamily="2" charset="2"/>
              <a:buChar char="§"/>
            </a:pPr>
            <a:r>
              <a:rPr lang="en-US" sz="2200">
                <a:solidFill>
                  <a:srgbClr val="000000"/>
                </a:solidFill>
                <a:latin typeface="Calibri"/>
                <a:ea typeface="Calibri"/>
                <a:cs typeface="Calibri"/>
              </a:rPr>
              <a:t>Facilitating the Annual Title I-A meeting</a:t>
            </a:r>
            <a:endParaRPr lang="en-US" sz="2200">
              <a:latin typeface="Calibri"/>
              <a:ea typeface="Calibri"/>
              <a:cs typeface="Calibri"/>
            </a:endParaRPr>
          </a:p>
          <a:p>
            <a:pPr marL="342900" indent="-342900">
              <a:lnSpc>
                <a:spcPct val="100000"/>
              </a:lnSpc>
              <a:buClr>
                <a:schemeClr val="tx1"/>
              </a:buClr>
              <a:buFont typeface="Wingdings" panose="05000000000000000000" pitchFamily="2" charset="2"/>
              <a:buChar char="§"/>
            </a:pPr>
            <a:r>
              <a:rPr lang="en-US" sz="2200">
                <a:solidFill>
                  <a:srgbClr val="000000"/>
                </a:solidFill>
                <a:latin typeface="Calibri"/>
                <a:ea typeface="Calibri"/>
                <a:cs typeface="Calibri"/>
              </a:rPr>
              <a:t>Communicating the required Parent Right-to-Know information (teacher qualifications and 4 or more weeks)</a:t>
            </a:r>
            <a:endParaRPr lang="en-US" sz="2200">
              <a:latin typeface="Calibri"/>
              <a:ea typeface="Calibri"/>
              <a:cs typeface="Calibri"/>
            </a:endParaRPr>
          </a:p>
          <a:p>
            <a:pPr marL="342900" indent="-342900">
              <a:lnSpc>
                <a:spcPct val="100000"/>
              </a:lnSpc>
              <a:buClr>
                <a:schemeClr val="tx1"/>
              </a:buClr>
              <a:buFont typeface="Wingdings" panose="05000000000000000000" pitchFamily="2" charset="2"/>
              <a:buChar char="§"/>
            </a:pPr>
            <a:r>
              <a:rPr lang="en-US" sz="2200">
                <a:solidFill>
                  <a:srgbClr val="000000"/>
                </a:solidFill>
                <a:latin typeface="Calibri"/>
                <a:ea typeface="Calibri"/>
                <a:cs typeface="Calibri"/>
              </a:rPr>
              <a:t>Helping parents understand the curriculum and state achievement standards</a:t>
            </a:r>
            <a:endParaRPr lang="en-US" sz="2200">
              <a:latin typeface="Calibri"/>
              <a:ea typeface="Calibri"/>
              <a:cs typeface="Calibri"/>
            </a:endParaRPr>
          </a:p>
          <a:p>
            <a:pPr marL="342900" indent="-342900">
              <a:lnSpc>
                <a:spcPct val="100000"/>
              </a:lnSpc>
              <a:buClr>
                <a:schemeClr val="tx1"/>
              </a:buClr>
              <a:buFont typeface="Wingdings" panose="05000000000000000000" pitchFamily="2" charset="2"/>
              <a:buChar char="§"/>
            </a:pPr>
            <a:r>
              <a:rPr lang="en-US" sz="2200">
                <a:solidFill>
                  <a:srgbClr val="000000"/>
                </a:solidFill>
                <a:latin typeface="Calibri"/>
                <a:ea typeface="Calibri"/>
                <a:cs typeface="Calibri"/>
              </a:rPr>
              <a:t>Sharing tools and trainings to assist parent’s with supporting their child’s education</a:t>
            </a:r>
            <a:endParaRPr lang="en-US" sz="2200">
              <a:latin typeface="Calibri"/>
              <a:ea typeface="Calibri"/>
              <a:cs typeface="Calibri"/>
            </a:endParaRPr>
          </a:p>
          <a:p>
            <a:pPr marL="342900" indent="-342900">
              <a:lnSpc>
                <a:spcPct val="100000"/>
              </a:lnSpc>
              <a:buClr>
                <a:schemeClr val="tx1"/>
              </a:buClr>
              <a:buFont typeface="Wingdings" panose="05000000000000000000" pitchFamily="2" charset="2"/>
              <a:buChar char="§"/>
            </a:pPr>
            <a:r>
              <a:rPr lang="en-US" sz="2200">
                <a:solidFill>
                  <a:srgbClr val="000000"/>
                </a:solidFill>
                <a:latin typeface="Calibri"/>
                <a:ea typeface="Calibri"/>
                <a:cs typeface="Calibri"/>
              </a:rPr>
              <a:t>Planning and designing activities </a:t>
            </a:r>
            <a:r>
              <a:rPr lang="en-US" sz="2200" u="sng">
                <a:solidFill>
                  <a:srgbClr val="000000"/>
                </a:solidFill>
                <a:latin typeface="Calibri"/>
                <a:ea typeface="Calibri"/>
                <a:cs typeface="Calibri"/>
              </a:rPr>
              <a:t>with</a:t>
            </a:r>
            <a:r>
              <a:rPr lang="en-US" sz="2200">
                <a:solidFill>
                  <a:srgbClr val="000000"/>
                </a:solidFill>
                <a:latin typeface="Calibri"/>
                <a:ea typeface="Calibri"/>
                <a:cs typeface="Calibri"/>
              </a:rPr>
              <a:t> teachers and parents of eligible private school students</a:t>
            </a:r>
            <a:endParaRPr lang="en-US" sz="2200">
              <a:latin typeface="Calibri"/>
              <a:ea typeface="Calibri"/>
              <a:cs typeface="Calibri"/>
            </a:endParaRPr>
          </a:p>
        </p:txBody>
      </p:sp>
      <p:sp>
        <p:nvSpPr>
          <p:cNvPr id="2" name="Title 1">
            <a:extLst>
              <a:ext uri="{FF2B5EF4-FFF2-40B4-BE49-F238E27FC236}">
                <a16:creationId xmlns:a16="http://schemas.microsoft.com/office/drawing/2014/main" id="{B1085E0E-9FA5-F71B-53F0-0F5EF38DF047}"/>
              </a:ext>
            </a:extLst>
          </p:cNvPr>
          <p:cNvSpPr>
            <a:spLocks noGrp="1"/>
          </p:cNvSpPr>
          <p:nvPr>
            <p:ph type="title"/>
          </p:nvPr>
        </p:nvSpPr>
        <p:spPr>
          <a:xfrm>
            <a:off x="319606" y="360777"/>
            <a:ext cx="11489122" cy="990513"/>
          </a:xfrm>
        </p:spPr>
        <p:txBody>
          <a:bodyPr>
            <a:noAutofit/>
          </a:bodyPr>
          <a:lstStyle/>
          <a:p>
            <a:r>
              <a:rPr lang="en-US" sz="3200">
                <a:solidFill>
                  <a:srgbClr val="FFC000"/>
                </a:solidFill>
              </a:rPr>
              <a:t>Effective Parent and Family Engagement Program Components</a:t>
            </a:r>
            <a:endParaRPr lang="en-US" sz="3200" i="1">
              <a:solidFill>
                <a:srgbClr val="0432FF"/>
              </a:solidFill>
            </a:endParaRPr>
          </a:p>
        </p:txBody>
      </p:sp>
      <p:sp>
        <p:nvSpPr>
          <p:cNvPr id="5" name="Slide Number Placeholder 4">
            <a:extLst>
              <a:ext uri="{FF2B5EF4-FFF2-40B4-BE49-F238E27FC236}">
                <a16:creationId xmlns:a16="http://schemas.microsoft.com/office/drawing/2014/main" id="{3F926CE2-F425-A946-EE06-A537DAF7C0F2}"/>
              </a:ext>
            </a:extLst>
          </p:cNvPr>
          <p:cNvSpPr>
            <a:spLocks noGrp="1"/>
          </p:cNvSpPr>
          <p:nvPr>
            <p:ph type="sldNum" sz="quarter" idx="12"/>
          </p:nvPr>
        </p:nvSpPr>
        <p:spPr/>
        <p:txBody>
          <a:bodyPr/>
          <a:lstStyle/>
          <a:p>
            <a:r>
              <a:rPr lang="en-US"/>
              <a:t>9</a:t>
            </a:r>
          </a:p>
        </p:txBody>
      </p:sp>
      <p:pic>
        <p:nvPicPr>
          <p:cNvPr id="4" name="Content Placeholder 4" descr="A group of hands holding puzzle pieces">
            <a:extLst>
              <a:ext uri="{FF2B5EF4-FFF2-40B4-BE49-F238E27FC236}">
                <a16:creationId xmlns:a16="http://schemas.microsoft.com/office/drawing/2014/main" id="{F41E3A5C-BEFD-9A10-0EB9-63928C3BB96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76780" y="617485"/>
            <a:ext cx="1299248" cy="1187554"/>
          </a:xfrm>
          <a:prstGeom prst="rect">
            <a:avLst/>
          </a:prstGeom>
          <a:noFill/>
          <a:ln>
            <a:noFill/>
          </a:ln>
          <a:scene3d>
            <a:camera prst="isometricOffAxis1Right"/>
            <a:lightRig rig="threePt" dir="t"/>
          </a:scene3d>
          <a:sp3d>
            <a:bevelT prst="angle"/>
          </a:sp3d>
        </p:spPr>
      </p:pic>
      <p:sp>
        <p:nvSpPr>
          <p:cNvPr id="7" name="TextBox 6">
            <a:extLst>
              <a:ext uri="{FF2B5EF4-FFF2-40B4-BE49-F238E27FC236}">
                <a16:creationId xmlns:a16="http://schemas.microsoft.com/office/drawing/2014/main" id="{105CC093-B4E1-988E-860E-3A9B30C2508F}"/>
              </a:ext>
            </a:extLst>
          </p:cNvPr>
          <p:cNvSpPr txBox="1"/>
          <p:nvPr/>
        </p:nvSpPr>
        <p:spPr>
          <a:xfrm>
            <a:off x="2285999" y="6165273"/>
            <a:ext cx="7291138" cy="33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23000"/>
              </a:lnSpc>
              <a:spcBef>
                <a:spcPts val="600"/>
              </a:spcBef>
              <a:spcAft>
                <a:spcPts val="600"/>
              </a:spcAft>
            </a:pPr>
            <a:r>
              <a:rPr lang="en-US" sz="1400" i="1" u="sng">
                <a:solidFill>
                  <a:schemeClr val="bg1"/>
                </a:solidFill>
                <a:latin typeface="Arial"/>
                <a:ea typeface="Segoe UI"/>
                <a:cs typeface="Segoe UI"/>
              </a:rPr>
              <a:t>Title I-A FY25 CRP Application Guide-Parent and Family Engagement </a:t>
            </a:r>
            <a:r>
              <a:rPr lang="en-US" sz="1400" strike="noStrike" baseline="0">
                <a:solidFill>
                  <a:schemeClr val="bg1"/>
                </a:solidFill>
                <a:latin typeface="Arial"/>
                <a:ea typeface="Segoe UI"/>
                <a:cs typeface="Segoe UI"/>
              </a:rPr>
              <a:t>- pages 24 - 28</a:t>
            </a:r>
            <a:endParaRPr lang="en-US" sz="1400">
              <a:solidFill>
                <a:schemeClr val="bg1"/>
              </a:solidFill>
              <a:latin typeface="Arial"/>
              <a:cs typeface="Segoe UI"/>
            </a:endParaRPr>
          </a:p>
        </p:txBody>
      </p:sp>
    </p:spTree>
    <p:extLst>
      <p:ext uri="{BB962C8B-B14F-4D97-AF65-F5344CB8AC3E}">
        <p14:creationId xmlns:p14="http://schemas.microsoft.com/office/powerpoint/2010/main" val="412135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C30B6B36-9C4C-0BB8-ED68-8849CC0910E0}"/>
              </a:ext>
            </a:extLst>
          </p:cNvPr>
          <p:cNvSpPr>
            <a:spLocks noGrp="1"/>
          </p:cNvSpPr>
          <p:nvPr>
            <p:ph type="body" sz="quarter" idx="14"/>
          </p:nvPr>
        </p:nvSpPr>
        <p:spPr>
          <a:xfrm>
            <a:off x="289094" y="1286018"/>
            <a:ext cx="11525535" cy="4727277"/>
          </a:xfrm>
          <a:noFill/>
        </p:spPr>
        <p:txBody>
          <a:bodyPr vert="horz" lIns="91440" tIns="45720" rIns="91440" bIns="45720" rtlCol="0" anchor="t">
            <a:noAutofit/>
          </a:bodyPr>
          <a:lstStyle/>
          <a:p>
            <a:r>
              <a:rPr lang="en-US" sz="2400" b="1">
                <a:solidFill>
                  <a:schemeClr val="tx1"/>
                </a:solidFill>
                <a:latin typeface="Arial"/>
                <a:cs typeface="Arial"/>
              </a:rPr>
              <a:t>Annual Consolidated Resource Plan (CRP) - Title I-A  Application</a:t>
            </a:r>
            <a:endParaRPr lang="en-US" sz="2400" b="1">
              <a:solidFill>
                <a:schemeClr val="tx1"/>
              </a:solidFill>
              <a:latin typeface="Franklin Gothic Book"/>
              <a:cs typeface="Arial"/>
            </a:endParaRPr>
          </a:p>
          <a:p>
            <a:r>
              <a:rPr lang="en-US" sz="2000">
                <a:solidFill>
                  <a:schemeClr val="tx1"/>
                </a:solidFill>
                <a:latin typeface="Calibri" panose="020F0502020204030204" pitchFamily="34" charset="0"/>
                <a:cs typeface="Calibri" panose="020F0502020204030204" pitchFamily="34" charset="0"/>
              </a:rPr>
              <a:t>RIDE requires submission of detail related to parent and family engagement activities as part of the annual funding application for Title I-A funds.</a:t>
            </a:r>
          </a:p>
          <a:p>
            <a:r>
              <a:rPr lang="en-US" sz="1400">
                <a:solidFill>
                  <a:srgbClr val="0432FF"/>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Title I-A FY25 CRP Application Guide-Parent and Family Engagement Section –pps 24-28</a:t>
            </a:r>
          </a:p>
          <a:p>
            <a:endParaRPr lang="en-US" sz="2000" b="1">
              <a:solidFill>
                <a:schemeClr val="tx1"/>
              </a:solidFill>
              <a:latin typeface="Arial"/>
              <a:cs typeface="Arial"/>
            </a:endParaRPr>
          </a:p>
          <a:p>
            <a:r>
              <a:rPr lang="en-US" sz="2400" b="1">
                <a:solidFill>
                  <a:schemeClr val="tx1"/>
                </a:solidFill>
                <a:latin typeface="Arial"/>
                <a:cs typeface="Arial"/>
              </a:rPr>
              <a:t>LEA Title I-A Monitoring</a:t>
            </a:r>
            <a:r>
              <a:rPr lang="en-US" sz="2400">
                <a:solidFill>
                  <a:schemeClr val="tx1"/>
                </a:solidFill>
                <a:latin typeface="Arial"/>
                <a:cs typeface="Arial"/>
              </a:rPr>
              <a:t> </a:t>
            </a:r>
            <a:endParaRPr lang="en-US" sz="2400">
              <a:solidFill>
                <a:schemeClr val="tx1"/>
              </a:solidFill>
            </a:endParaRPr>
          </a:p>
          <a:p>
            <a:r>
              <a:rPr lang="en-US" sz="2000">
                <a:solidFill>
                  <a:schemeClr val="tx1"/>
                </a:solidFill>
                <a:latin typeface="Calibri" panose="020F0502020204030204" pitchFamily="34" charset="0"/>
                <a:cs typeface="Calibri" panose="020F0502020204030204" pitchFamily="34" charset="0"/>
              </a:rPr>
              <a:t>LEAs are monitored based on a risk assessment analysis. </a:t>
            </a:r>
          </a:p>
          <a:p>
            <a:r>
              <a:rPr lang="en-US" sz="2000">
                <a:solidFill>
                  <a:schemeClr val="tx1"/>
                </a:solidFill>
                <a:latin typeface="Calibri" panose="020F0502020204030204" pitchFamily="34" charset="0"/>
                <a:cs typeface="Calibri" panose="020F0502020204030204" pitchFamily="34" charset="0"/>
              </a:rPr>
              <a:t>Parent and family engagement requirements are included in the Title I-A monitoring. Participating LEAs must produce evidence that they are meeting each of the federal parent and family engagement requirements.</a:t>
            </a:r>
          </a:p>
          <a:p>
            <a:endParaRPr lang="en-US" sz="1400">
              <a:solidFill>
                <a:srgbClr val="0432FF"/>
              </a:solidFill>
              <a:latin typeface="Arial"/>
              <a:cs typeface="Arial"/>
            </a:endParaRPr>
          </a:p>
        </p:txBody>
      </p:sp>
      <p:sp>
        <p:nvSpPr>
          <p:cNvPr id="2" name="Title 1">
            <a:extLst>
              <a:ext uri="{FF2B5EF4-FFF2-40B4-BE49-F238E27FC236}">
                <a16:creationId xmlns:a16="http://schemas.microsoft.com/office/drawing/2014/main" id="{B1085E0E-9FA5-F71B-53F0-0F5EF38DF047}"/>
              </a:ext>
            </a:extLst>
          </p:cNvPr>
          <p:cNvSpPr>
            <a:spLocks noGrp="1"/>
          </p:cNvSpPr>
          <p:nvPr>
            <p:ph type="title"/>
          </p:nvPr>
        </p:nvSpPr>
        <p:spPr>
          <a:xfrm>
            <a:off x="228601" y="301969"/>
            <a:ext cx="11963399" cy="1074011"/>
          </a:xfrm>
        </p:spPr>
        <p:txBody>
          <a:bodyPr vert="horz" wrap="square" lIns="91440" tIns="45720" rIns="91440" bIns="45720" rtlCol="0" anchor="t">
            <a:noAutofit/>
          </a:bodyPr>
          <a:lstStyle/>
          <a:p>
            <a:r>
              <a:rPr lang="en-US" sz="3200">
                <a:solidFill>
                  <a:srgbClr val="FFC000"/>
                </a:solidFill>
              </a:rPr>
              <a:t>Ways LEAs Inform RIDE of their Plans and Procedures to Meet Requirements  </a:t>
            </a:r>
            <a:endParaRPr lang="en-US" sz="3200">
              <a:solidFill>
                <a:schemeClr val="accent1">
                  <a:lumMod val="75000"/>
                </a:schemeClr>
              </a:solidFill>
            </a:endParaRPr>
          </a:p>
        </p:txBody>
      </p:sp>
      <p:sp>
        <p:nvSpPr>
          <p:cNvPr id="5" name="Slide Number Placeholder 4">
            <a:extLst>
              <a:ext uri="{FF2B5EF4-FFF2-40B4-BE49-F238E27FC236}">
                <a16:creationId xmlns:a16="http://schemas.microsoft.com/office/drawing/2014/main" id="{3F926CE2-F425-A946-EE06-A537DAF7C0F2}"/>
              </a:ext>
            </a:extLst>
          </p:cNvPr>
          <p:cNvSpPr>
            <a:spLocks noGrp="1"/>
          </p:cNvSpPr>
          <p:nvPr>
            <p:ph type="sldNum" sz="quarter" idx="12"/>
          </p:nvPr>
        </p:nvSpPr>
        <p:spPr/>
        <p:txBody>
          <a:bodyPr/>
          <a:lstStyle/>
          <a:p>
            <a:r>
              <a:rPr lang="en-US"/>
              <a:t>10</a:t>
            </a:r>
          </a:p>
        </p:txBody>
      </p:sp>
      <p:sp>
        <p:nvSpPr>
          <p:cNvPr id="4" name="TextBox 3">
            <a:extLst>
              <a:ext uri="{FF2B5EF4-FFF2-40B4-BE49-F238E27FC236}">
                <a16:creationId xmlns:a16="http://schemas.microsoft.com/office/drawing/2014/main" id="{45C80401-83F3-B4C3-1B24-4E779121E493}"/>
              </a:ext>
            </a:extLst>
          </p:cNvPr>
          <p:cNvSpPr txBox="1"/>
          <p:nvPr/>
        </p:nvSpPr>
        <p:spPr>
          <a:xfrm>
            <a:off x="304800" y="847921"/>
            <a:ext cx="782855" cy="229550"/>
          </a:xfrm>
          <a:prstGeom prst="rect">
            <a:avLst/>
          </a:prstGeom>
          <a:solidFill>
            <a:schemeClr val="bg1"/>
          </a:solidFill>
        </p:spPr>
        <p:txBody>
          <a:bodyPr wrap="square" rtlCol="0">
            <a:spAutoFit/>
          </a:bodyPr>
          <a:lstStyle/>
          <a:p>
            <a:pPr algn="l">
              <a:lnSpc>
                <a:spcPct val="123000"/>
              </a:lnSpc>
              <a:spcBef>
                <a:spcPts val="600"/>
              </a:spcBef>
              <a:spcAft>
                <a:spcPts val="600"/>
              </a:spcAft>
            </a:pPr>
            <a:endParaRPr lang="en-US" sz="800">
              <a:solidFill>
                <a:srgbClr val="656666"/>
              </a:solidFill>
            </a:endParaRPr>
          </a:p>
        </p:txBody>
      </p:sp>
      <p:pic>
        <p:nvPicPr>
          <p:cNvPr id="3" name="Picture 2" descr="A cartoon of a person holding a paper&#10;&#10;Description automatically generated">
            <a:extLst>
              <a:ext uri="{FF2B5EF4-FFF2-40B4-BE49-F238E27FC236}">
                <a16:creationId xmlns:a16="http://schemas.microsoft.com/office/drawing/2014/main" id="{B7ECCEB5-2C73-467F-6662-892A1ECDA8F1}"/>
              </a:ext>
            </a:extLst>
          </p:cNvPr>
          <p:cNvPicPr>
            <a:picLocks noChangeAspect="1"/>
          </p:cNvPicPr>
          <p:nvPr/>
        </p:nvPicPr>
        <p:blipFill>
          <a:blip r:embed="rId4"/>
          <a:stretch>
            <a:fillRect/>
          </a:stretch>
        </p:blipFill>
        <p:spPr>
          <a:xfrm>
            <a:off x="8160897" y="2596830"/>
            <a:ext cx="1425575" cy="1870364"/>
          </a:xfrm>
          <a:prstGeom prst="rect">
            <a:avLst/>
          </a:prstGeom>
        </p:spPr>
      </p:pic>
      <p:pic>
        <p:nvPicPr>
          <p:cNvPr id="7" name="Picture 6" descr="A file cabinet with a drawer&#10;&#10;Description automatically generated">
            <a:extLst>
              <a:ext uri="{FF2B5EF4-FFF2-40B4-BE49-F238E27FC236}">
                <a16:creationId xmlns:a16="http://schemas.microsoft.com/office/drawing/2014/main" id="{AB8EC1F9-EC5D-3593-3FA3-C580D44A4FC0}"/>
              </a:ext>
            </a:extLst>
          </p:cNvPr>
          <p:cNvPicPr>
            <a:picLocks noChangeAspect="1"/>
          </p:cNvPicPr>
          <p:nvPr/>
        </p:nvPicPr>
        <p:blipFill>
          <a:blip r:embed="rId5" cstate="print">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048952" y="849497"/>
            <a:ext cx="746136" cy="1113912"/>
          </a:xfrm>
          <a:prstGeom prst="rect">
            <a:avLst/>
          </a:prstGeom>
        </p:spPr>
      </p:pic>
    </p:spTree>
    <p:extLst>
      <p:ext uri="{BB962C8B-B14F-4D97-AF65-F5344CB8AC3E}">
        <p14:creationId xmlns:p14="http://schemas.microsoft.com/office/powerpoint/2010/main" val="4054322589"/>
      </p:ext>
    </p:extLst>
  </p:cSld>
  <p:clrMapOvr>
    <a:masterClrMapping/>
  </p:clrMapOvr>
</p:sld>
</file>

<file path=ppt/theme/theme1.xml><?xml version="1.0" encoding="utf-8"?>
<a:theme xmlns:a="http://schemas.openxmlformats.org/drawingml/2006/main" name="1_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9b5598-220c-4f8c-98fa-d3f47acef1b7">
      <Terms xmlns="http://schemas.microsoft.com/office/infopath/2007/PartnerControls"/>
    </lcf76f155ced4ddcb4097134ff3c332f>
    <TaxCatchAll xmlns="2af59d4e-3b65-4e67-a76d-e4f6333b3d31" xsi:nil="true"/>
    <SharedWithUsers xmlns="2af59d4e-3b65-4e67-a76d-e4f6333b3d31">
      <UserInfo>
        <DisplayName>Salas, Veronica</DisplayName>
        <AccountId>3920</AccountId>
        <AccountType/>
      </UserInfo>
      <UserInfo>
        <DisplayName>Scott, Cindy</DisplayName>
        <AccountId>11515</AccountId>
        <AccountType/>
      </UserInfo>
      <UserInfo>
        <DisplayName>Danusis, Kristen</DisplayName>
        <AccountId>3222</AccountId>
        <AccountType/>
      </UserInfo>
      <UserInfo>
        <DisplayName>Strumolo, Allison</DisplayName>
        <AccountId>8218</AccountId>
        <AccountType/>
      </UserInfo>
      <UserInfo>
        <DisplayName>Mancieri, Michael</DisplayName>
        <AccountId>7952</AccountId>
        <AccountType/>
      </UserInfo>
      <UserInfo>
        <DisplayName>Medeiros, Austin</DisplayName>
        <AccountId>12276</AccountId>
        <AccountType/>
      </UserInfo>
      <UserInfo>
        <DisplayName>Farnsworth, Rick</DisplayName>
        <AccountId>47</AccountId>
        <AccountType/>
      </UserInfo>
      <UserInfo>
        <DisplayName>Miller, Silvia</DisplayName>
        <AccountId>162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B752B1AA25AD408996E76D8A53CD37" ma:contentTypeVersion="14" ma:contentTypeDescription="Create a new document." ma:contentTypeScope="" ma:versionID="33e733c54462ebab8777559510748f60">
  <xsd:schema xmlns:xsd="http://www.w3.org/2001/XMLSchema" xmlns:xs="http://www.w3.org/2001/XMLSchema" xmlns:p="http://schemas.microsoft.com/office/2006/metadata/properties" xmlns:ns2="989b5598-220c-4f8c-98fa-d3f47acef1b7" xmlns:ns3="2af59d4e-3b65-4e67-a76d-e4f6333b3d31" targetNamespace="http://schemas.microsoft.com/office/2006/metadata/properties" ma:root="true" ma:fieldsID="2597d2dc97c45021ba7f0cedc6488d10" ns2:_="" ns3:_="">
    <xsd:import namespace="989b5598-220c-4f8c-98fa-d3f47acef1b7"/>
    <xsd:import namespace="2af59d4e-3b65-4e67-a76d-e4f6333b3d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b5598-220c-4f8c-98fa-d3f47acef1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f59d4e-3b65-4e67-a76d-e4f6333b3d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1ccf7e0-467e-45cd-bb6f-9177a2d6de2e}" ma:internalName="TaxCatchAll" ma:showField="CatchAllData" ma:web="2af59d4e-3b65-4e67-a76d-e4f6333b3d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8D6CEC-5647-433B-9DF6-B4613BD8D2E0}">
  <ds:schemaRefs>
    <ds:schemaRef ds:uri="http://schemas.microsoft.com/sharepoint/v3/contenttype/forms"/>
  </ds:schemaRefs>
</ds:datastoreItem>
</file>

<file path=customXml/itemProps2.xml><?xml version="1.0" encoding="utf-8"?>
<ds:datastoreItem xmlns:ds="http://schemas.openxmlformats.org/officeDocument/2006/customXml" ds:itemID="{267C7BC3-4911-488C-9EFF-E0719BCDE60A}">
  <ds:schemaRefs>
    <ds:schemaRef ds:uri="2af59d4e-3b65-4e67-a76d-e4f6333b3d31"/>
    <ds:schemaRef ds:uri="989b5598-220c-4f8c-98fa-d3f47acef1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F7FD71C-C783-4D76-B1A6-E360E56BF40A}">
  <ds:schemaRefs>
    <ds:schemaRef ds:uri="2af59d4e-3b65-4e67-a76d-e4f6333b3d31"/>
    <ds:schemaRef ds:uri="989b5598-220c-4f8c-98fa-d3f47acef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TotalTime>
  <Words>2726</Words>
  <Application>Microsoft Office PowerPoint</Application>
  <PresentationFormat>Widescreen</PresentationFormat>
  <Paragraphs>303</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Book Antiqua</vt:lpstr>
      <vt:lpstr>Calibri</vt:lpstr>
      <vt:lpstr>Courier New</vt:lpstr>
      <vt:lpstr>Franklin Gothic Book</vt:lpstr>
      <vt:lpstr>Franklin Gothic Demi Cond</vt:lpstr>
      <vt:lpstr>Times New Roman</vt:lpstr>
      <vt:lpstr>Wingdings</vt:lpstr>
      <vt:lpstr>1_Office Theme</vt:lpstr>
      <vt:lpstr>Title I-A Parent and Family Engagement 2024-2025</vt:lpstr>
      <vt:lpstr>Goals for This Session</vt:lpstr>
      <vt:lpstr>Overview of Title I-A Parent and Family Engagement  What did we learn from the Title I-A FY23 Monitoring? </vt:lpstr>
      <vt:lpstr>ESSA-Section 1116 Title I-A Parent and Family Engagement</vt:lpstr>
      <vt:lpstr>The Requirements</vt:lpstr>
      <vt:lpstr>Trends from RIDE’s FY23 Federal Monitoring</vt:lpstr>
      <vt:lpstr>Parent and Family Engagement Requirements   Building an Effective Program</vt:lpstr>
      <vt:lpstr>Effective Parent and Family Engagement Program Components</vt:lpstr>
      <vt:lpstr>Ways LEAs Inform RIDE of their Plans and Procedures to Meet Requirements  </vt:lpstr>
      <vt:lpstr>Annual Title I-A Meeting</vt:lpstr>
      <vt:lpstr>Documenting Annual Title I-A Meetings</vt:lpstr>
      <vt:lpstr>Required Reserve for Parent and Family Engagement </vt:lpstr>
      <vt:lpstr>Funding Activities </vt:lpstr>
      <vt:lpstr>Funding Activities (continued) </vt:lpstr>
      <vt:lpstr>Parent Right-to-Know (PR2K)</vt:lpstr>
      <vt:lpstr>Building Capacity  Shared Responsibility</vt:lpstr>
      <vt:lpstr>Building Capacity to Ensure Effective Parent and Family Involvement: Shared Responsibility</vt:lpstr>
      <vt:lpstr>What Does the Research Tell Us about Building Parent Capacity?</vt:lpstr>
      <vt:lpstr> Understanding Policy Requirements  LEA Level School Level School-Parent Compacts   </vt:lpstr>
      <vt:lpstr>Title I-A LEA and School Policy Requirements</vt:lpstr>
      <vt:lpstr>Title I-A LEA and School Policy Requirements</vt:lpstr>
      <vt:lpstr>Evidence to Ensure Input from Title I-A Families</vt:lpstr>
      <vt:lpstr>Pulling it all Together  Documenting your Implementation   </vt:lpstr>
      <vt:lpstr>Next Steps: Connecting the Dots</vt:lpstr>
      <vt:lpstr>Next Steps: Connecting the Dots</vt:lpstr>
      <vt:lpstr> Examples of Documentation</vt:lpstr>
      <vt:lpstr>Documentation and Evidence Resources  </vt:lpstr>
      <vt:lpstr> We Want Your Feedback   Important Reminders    </vt:lpstr>
      <vt:lpstr>Tips for Written Communication to Parents</vt:lpstr>
      <vt:lpstr>Tips for Quality Translations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Learning Support: Overall</dc:title>
  <dc:creator>Kim Chouinard</dc:creator>
  <cp:lastModifiedBy>Chouinard, Kim</cp:lastModifiedBy>
  <cp:revision>6</cp:revision>
  <cp:lastPrinted>2024-10-01T15:21:35Z</cp:lastPrinted>
  <dcterms:created xsi:type="dcterms:W3CDTF">2020-05-05T14:32:16Z</dcterms:created>
  <dcterms:modified xsi:type="dcterms:W3CDTF">2024-10-03T17:57:10Z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0x01010024B752B1AA25AD408996E76D8A53CD37</vt:lpwstr>
  </property>
  <property fmtid="{D5CDD505-2E9C-101B-9397-08002B2CF9AE}" pid="3" name="MediaServiceImageTags">
    <vt:lpwstr/>
  </property>
</Properties>
</file>