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82" r:id="rId12"/>
    <p:sldId id="268" r:id="rId13"/>
    <p:sldId id="269" r:id="rId14"/>
    <p:sldId id="270" r:id="rId15"/>
    <p:sldId id="271" r:id="rId16"/>
    <p:sldId id="28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8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2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8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0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3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7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8812-682C-4DF0-90CB-E49CEF672E5C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6071-4C8F-42CE-ABA4-F7C5749B0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and Indirect Costs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What’s </a:t>
            </a:r>
            <a:r>
              <a:rPr lang="en-US" dirty="0"/>
              <a:t>the difference? </a:t>
            </a:r>
          </a:p>
        </p:txBody>
      </p:sp>
    </p:spTree>
    <p:extLst>
      <p:ext uri="{BB962C8B-B14F-4D97-AF65-F5344CB8AC3E}">
        <p14:creationId xmlns:p14="http://schemas.microsoft.com/office/powerpoint/2010/main" val="72565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or Program?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Oversight and monitoring </a:t>
            </a:r>
          </a:p>
          <a:p>
            <a:r>
              <a:rPr lang="en-US" dirty="0" smtClean="0"/>
              <a:t>Goods </a:t>
            </a:r>
            <a:r>
              <a:rPr lang="en-US" dirty="0"/>
              <a:t>and Services </a:t>
            </a:r>
          </a:p>
          <a:p>
            <a:r>
              <a:rPr lang="en-US" dirty="0" smtClean="0"/>
              <a:t>Travel </a:t>
            </a:r>
            <a:endParaRPr lang="en-US" dirty="0"/>
          </a:p>
          <a:p>
            <a:r>
              <a:rPr lang="en-US" dirty="0" smtClean="0"/>
              <a:t>Information </a:t>
            </a:r>
            <a:r>
              <a:rPr lang="en-US" dirty="0"/>
              <a:t>Systems </a:t>
            </a:r>
          </a:p>
          <a:p>
            <a:pPr marL="0" indent="0">
              <a:buNone/>
            </a:pPr>
            <a:r>
              <a:rPr lang="en-US" i="1" dirty="0" smtClean="0"/>
              <a:t>*It </a:t>
            </a:r>
            <a:r>
              <a:rPr lang="en-US" i="1" dirty="0"/>
              <a:t>depends on the nature of function or activity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b="1" i="1" dirty="0" smtClean="0"/>
              <a:t>It </a:t>
            </a:r>
            <a:r>
              <a:rPr lang="en-US" b="1" i="1" dirty="0"/>
              <a:t>is the Job Function NOT the Job Title That Dictates Cost Classification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165" y="8382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smtClean="0"/>
              <a:t>Administrative Costs</a:t>
            </a:r>
            <a:r>
              <a:rPr lang="en-US" sz="2800" dirty="0" smtClean="0"/>
              <a:t>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The maximum is 5% of the total amount of administrative costs that is allowable, however a waiver may be issued by the RI Department of Education for amounts up to 10%. </a:t>
            </a:r>
            <a:r>
              <a:rPr lang="en-US" sz="2800" b="1" dirty="0" smtClean="0"/>
              <a:t>A copy of the administrative costs waiver must be attached to each grant submission.  </a:t>
            </a:r>
          </a:p>
          <a:p>
            <a:pPr lvl="0"/>
            <a:endParaRPr lang="en-US" sz="2800" b="1" dirty="0"/>
          </a:p>
          <a:p>
            <a:pPr lvl="0"/>
            <a:r>
              <a:rPr lang="en-US" sz="2800" dirty="0" smtClean="0"/>
              <a:t>All administrative costs proposed must be described in the administrative costs description.  (State colleges are restricted to 8%).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27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4624" y="24384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pPr algn="ctr"/>
            <a:r>
              <a:rPr lang="en-US" sz="4400" b="1" dirty="0"/>
              <a:t>Indirect Costs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252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Direct Cost or Indirect Cost?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Direct </a:t>
            </a:r>
            <a:r>
              <a:rPr lang="en-US" dirty="0"/>
              <a:t>Costs </a:t>
            </a:r>
          </a:p>
          <a:p>
            <a:r>
              <a:rPr lang="en-US" dirty="0"/>
              <a:t>–Cost identified with a specific grant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Indirect </a:t>
            </a:r>
            <a:r>
              <a:rPr lang="en-US" dirty="0"/>
              <a:t>Costs </a:t>
            </a:r>
          </a:p>
          <a:p>
            <a:r>
              <a:rPr lang="en-US" dirty="0"/>
              <a:t>–Cost shared among multiple programs </a:t>
            </a:r>
          </a:p>
          <a:p>
            <a:r>
              <a:rPr lang="en-US" dirty="0"/>
              <a:t>–Cost shared among multiple categories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 </a:t>
            </a:r>
            <a:r>
              <a:rPr lang="en-US" dirty="0"/>
              <a:t>and Indirect Costs Can Be Either Administrative or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5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b="1" dirty="0"/>
              <a:t>What are indirect costs? (It’s easier if we identify direct costs first.) Direct </a:t>
            </a:r>
            <a:r>
              <a:rPr lang="en-US" b="1" dirty="0"/>
              <a:t>costs…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Those </a:t>
            </a:r>
            <a:r>
              <a:rPr lang="en-US" dirty="0"/>
              <a:t>costs that can be readily identified with a particular cost objective. Examples: (program specific) </a:t>
            </a:r>
          </a:p>
          <a:p>
            <a:r>
              <a:rPr lang="en-US" dirty="0"/>
              <a:t>–Salaries </a:t>
            </a:r>
            <a:r>
              <a:rPr lang="en-US" dirty="0" smtClean="0"/>
              <a:t>–program </a:t>
            </a:r>
            <a:r>
              <a:rPr lang="en-US" dirty="0"/>
              <a:t>staff </a:t>
            </a:r>
          </a:p>
          <a:p>
            <a:r>
              <a:rPr lang="en-US" dirty="0"/>
              <a:t>–Space – sq. ft. occupied by direct staff </a:t>
            </a:r>
          </a:p>
          <a:p>
            <a:r>
              <a:rPr lang="en-US" dirty="0"/>
              <a:t>–Supplies – used by direct staff </a:t>
            </a:r>
          </a:p>
          <a:p>
            <a:r>
              <a:rPr lang="en-US" dirty="0"/>
              <a:t>–Communications – used by direct 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2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are indirect costs?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Those </a:t>
            </a:r>
            <a:r>
              <a:rPr lang="en-US" dirty="0"/>
              <a:t>costs which are not readily identifiable with a particular cost objective.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r>
              <a:rPr lang="en-US" dirty="0"/>
              <a:t>–Salaries – Executive Director, Accountant, etc. </a:t>
            </a:r>
          </a:p>
          <a:p>
            <a:r>
              <a:rPr lang="en-US" dirty="0"/>
              <a:t>–Space – sq. ft. occupied by indirect staff </a:t>
            </a:r>
          </a:p>
          <a:p>
            <a:r>
              <a:rPr lang="en-US" dirty="0"/>
              <a:t>–Supplies – used by indirect staff </a:t>
            </a:r>
          </a:p>
          <a:p>
            <a:r>
              <a:rPr lang="en-US" dirty="0"/>
              <a:t>–Communications – used by indirect staff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8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5360"/>
            <a:ext cx="7848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u="sng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 copy of the signed rate approval, (a fully executed, negotiated agreement), must be attached to the grant application if indirect costs are included in the budget.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Cities and towns must have an approved indirect rate from the Rhode Island Department of Education (RIDE).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NOTE: Federal Regulations limit the amount of indirect costs that an agency can take on any purchased service (53000 series) to the first $25,000 of the contract.</a:t>
            </a:r>
          </a:p>
          <a:p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Indirect costs are NOT allowable on state funds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849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What’s </a:t>
            </a:r>
            <a:r>
              <a:rPr lang="en-US" sz="3600" b="1" dirty="0"/>
              <a:t>an indirect cost rate agreement?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Agreement between a recipient and </a:t>
            </a:r>
            <a:r>
              <a:rPr lang="en-US" dirty="0" smtClean="0"/>
              <a:t>their cognizant federal </a:t>
            </a:r>
            <a:r>
              <a:rPr lang="en-US" dirty="0"/>
              <a:t>agency that specifies the treatment of indirect costs. </a:t>
            </a:r>
          </a:p>
          <a:p>
            <a:r>
              <a:rPr lang="en-US" dirty="0" smtClean="0"/>
              <a:t>Ratio </a:t>
            </a:r>
            <a:r>
              <a:rPr lang="en-US" dirty="0"/>
              <a:t>between the total indirect expenses and some direct cost base. </a:t>
            </a:r>
          </a:p>
          <a:p>
            <a:r>
              <a:rPr lang="en-US" dirty="0" smtClean="0"/>
              <a:t>Based </a:t>
            </a:r>
            <a:r>
              <a:rPr lang="en-US" dirty="0"/>
              <a:t>on indirect cost proposal and supporting documentation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97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Applying </a:t>
            </a:r>
            <a:r>
              <a:rPr lang="en-US" sz="3200" b="1" dirty="0"/>
              <a:t>for an Indirect Cost Rate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Must </a:t>
            </a:r>
            <a:r>
              <a:rPr lang="en-US" dirty="0"/>
              <a:t>seek approval within 90 days of grant approval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</a:t>
            </a:r>
            <a:r>
              <a:rPr lang="en-US" dirty="0"/>
              <a:t>? </a:t>
            </a:r>
          </a:p>
          <a:p>
            <a:r>
              <a:rPr lang="en-US" dirty="0" smtClean="0"/>
              <a:t>Cognizant </a:t>
            </a:r>
            <a:r>
              <a:rPr lang="en-US" dirty="0"/>
              <a:t>Agency (determined based on Fed. Agency providing largest amount of direct Fed. Funds for non-profits; gov’t orgs assigned by OMB)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65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Administrative</a:t>
            </a:r>
            <a:r>
              <a:rPr lang="en-US" sz="3600" b="1" dirty="0"/>
              <a:t>, Program, Direct and Indirect Costs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/>
              <a:t>and inter-connected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–Not all direct costs are program </a:t>
            </a:r>
          </a:p>
          <a:p>
            <a:r>
              <a:rPr lang="en-US" dirty="0"/>
              <a:t>–Not all administrative costs are indirect </a:t>
            </a:r>
          </a:p>
          <a:p>
            <a:r>
              <a:rPr lang="en-US" dirty="0"/>
              <a:t>–Not all indirect costs are administrative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800" b="1" i="1" dirty="0"/>
              <a:t>WIA Admin &amp; Program Costs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9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Define administrative costs. </a:t>
            </a:r>
          </a:p>
          <a:p>
            <a:r>
              <a:rPr lang="en-US" dirty="0" smtClean="0"/>
              <a:t>Describe </a:t>
            </a:r>
            <a:r>
              <a:rPr lang="en-US" dirty="0"/>
              <a:t>the difference between direct and indirect costs. </a:t>
            </a:r>
          </a:p>
          <a:p>
            <a:r>
              <a:rPr lang="en-US" dirty="0" smtClean="0"/>
              <a:t>Describe </a:t>
            </a:r>
            <a:r>
              <a:rPr lang="en-US" dirty="0"/>
              <a:t>what an indirect cost rate agreement is and where you go to apply for one. </a:t>
            </a:r>
          </a:p>
          <a:p>
            <a:r>
              <a:rPr lang="en-US" dirty="0" smtClean="0"/>
              <a:t>Describe </a:t>
            </a:r>
            <a:r>
              <a:rPr lang="en-US" dirty="0"/>
              <a:t>the relationship between administrative costs, program costs, direct costs and indirect costs. </a:t>
            </a:r>
          </a:p>
          <a:p>
            <a:r>
              <a:rPr lang="en-US" dirty="0" smtClean="0"/>
              <a:t>Track </a:t>
            </a:r>
            <a:r>
              <a:rPr lang="en-US" dirty="0"/>
              <a:t>and report administrative and indirect costs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66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Grantee </a:t>
            </a:r>
            <a:r>
              <a:rPr lang="en-US" sz="3600" b="1" dirty="0"/>
              <a:t>Indirect Costs Example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Approved Indirect Cost Rate of </a:t>
            </a:r>
            <a:r>
              <a:rPr lang="en-US" b="1" dirty="0"/>
              <a:t>50%] </a:t>
            </a:r>
            <a:r>
              <a:rPr lang="en-US" b="1" dirty="0" smtClean="0"/>
              <a:t>(hypothetical)</a:t>
            </a:r>
            <a:endParaRPr lang="en-US" dirty="0"/>
          </a:p>
          <a:p>
            <a:r>
              <a:rPr lang="en-US" dirty="0" smtClean="0"/>
              <a:t>Organization-wide </a:t>
            </a:r>
            <a:r>
              <a:rPr lang="en-US" dirty="0"/>
              <a:t>Direct Salaries &amp; Wages are </a:t>
            </a:r>
            <a:r>
              <a:rPr lang="en-US" b="1" dirty="0"/>
              <a:t>$300,000 </a:t>
            </a:r>
            <a:endParaRPr lang="en-US" dirty="0"/>
          </a:p>
          <a:p>
            <a:r>
              <a:rPr lang="en-US" dirty="0"/>
              <a:t>•Total Indirect Costs to be spread to all fund sources are </a:t>
            </a:r>
            <a:r>
              <a:rPr lang="en-US" b="1" dirty="0"/>
              <a:t>$150,000 </a:t>
            </a:r>
            <a:endParaRPr lang="en-US" dirty="0"/>
          </a:p>
          <a:p>
            <a:r>
              <a:rPr lang="en-US" dirty="0" smtClean="0"/>
              <a:t>AE </a:t>
            </a:r>
            <a:r>
              <a:rPr lang="en-US" dirty="0"/>
              <a:t>Grant is </a:t>
            </a:r>
            <a:r>
              <a:rPr lang="en-US" b="1" dirty="0"/>
              <a:t>$550,000 </a:t>
            </a:r>
            <a:endParaRPr lang="en-US" dirty="0"/>
          </a:p>
          <a:p>
            <a:r>
              <a:rPr lang="en-US" dirty="0" smtClean="0"/>
              <a:t>AE Grant </a:t>
            </a:r>
            <a:r>
              <a:rPr lang="en-US" dirty="0"/>
              <a:t>Direct Salary &amp; Wages are </a:t>
            </a:r>
            <a:r>
              <a:rPr lang="en-US" b="1" dirty="0"/>
              <a:t>$150,000 </a:t>
            </a:r>
            <a:endParaRPr lang="en-US" dirty="0"/>
          </a:p>
          <a:p>
            <a:r>
              <a:rPr lang="en-US" dirty="0" smtClean="0"/>
              <a:t>Indirect </a:t>
            </a:r>
            <a:r>
              <a:rPr lang="en-US" dirty="0"/>
              <a:t>Costs Charged to </a:t>
            </a:r>
            <a:r>
              <a:rPr lang="en-US" dirty="0" smtClean="0"/>
              <a:t>Grant </a:t>
            </a:r>
            <a:r>
              <a:rPr lang="en-US" dirty="0"/>
              <a:t>are </a:t>
            </a:r>
            <a:r>
              <a:rPr lang="en-US" b="1" dirty="0"/>
              <a:t>$75,000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0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Administrative </a:t>
            </a:r>
            <a:r>
              <a:rPr lang="en-US" sz="3600" b="1" dirty="0"/>
              <a:t>Costs vs. Indirect Costs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(Example 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AE Grant </a:t>
            </a:r>
            <a:r>
              <a:rPr lang="en-US" dirty="0"/>
              <a:t>is $550,000 </a:t>
            </a:r>
          </a:p>
          <a:p>
            <a:r>
              <a:rPr lang="en-US" dirty="0" smtClean="0"/>
              <a:t>Administrative </a:t>
            </a:r>
            <a:r>
              <a:rPr lang="en-US" dirty="0"/>
              <a:t>Limit is 10% </a:t>
            </a:r>
          </a:p>
          <a:p>
            <a:r>
              <a:rPr lang="en-US" dirty="0" smtClean="0"/>
              <a:t>Grant </a:t>
            </a:r>
            <a:r>
              <a:rPr lang="en-US" dirty="0"/>
              <a:t>Administrative Costs are limited to $55,000 (10% x $550,000) </a:t>
            </a:r>
          </a:p>
          <a:p>
            <a:r>
              <a:rPr lang="en-US" dirty="0"/>
              <a:t>•Indirect costs chargeable to grant are $75,000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02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Total </a:t>
            </a:r>
            <a:r>
              <a:rPr lang="en-US" sz="3600" b="1" dirty="0"/>
              <a:t>Grant </a:t>
            </a:r>
            <a:r>
              <a:rPr lang="en-US" sz="3600" b="1" dirty="0" smtClean="0"/>
              <a:t>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Administrative Costs </a:t>
            </a:r>
          </a:p>
          <a:p>
            <a:r>
              <a:rPr lang="en-US" dirty="0"/>
              <a:t>–Both Direct and Indirect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PLUS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Program Costs </a:t>
            </a:r>
          </a:p>
          <a:p>
            <a:r>
              <a:rPr lang="en-US" dirty="0"/>
              <a:t>–Both Direct and Indirect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4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</a:t>
            </a:r>
            <a:r>
              <a:rPr lang="en-US" b="1" dirty="0"/>
              <a:t>this 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Failure to track and report costs accurately can lead to disallowed costs. 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Common Problems: </a:t>
            </a:r>
          </a:p>
          <a:p>
            <a:pPr marL="0" indent="0">
              <a:buNone/>
            </a:pPr>
            <a:r>
              <a:rPr lang="en-US" dirty="0"/>
              <a:t>–Distinguishing between Administrative and Program Costs </a:t>
            </a:r>
          </a:p>
          <a:p>
            <a:pPr marL="0" indent="0">
              <a:buNone/>
            </a:pPr>
            <a:r>
              <a:rPr lang="en-US" dirty="0"/>
              <a:t>–Distinguishing between Administrative and Indirect Costs </a:t>
            </a:r>
          </a:p>
          <a:p>
            <a:pPr marL="0" indent="0">
              <a:buNone/>
            </a:pPr>
            <a:r>
              <a:rPr lang="en-US" dirty="0"/>
              <a:t>–Inappropriate reporting of costs may lead to exceeding limitations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3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7153" y="1925598"/>
            <a:ext cx="723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4800" b="1" dirty="0"/>
              <a:t>Administrative Costs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357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 </a:t>
            </a:r>
            <a:r>
              <a:rPr lang="en-US" b="1" dirty="0"/>
              <a:t>Basic Cost Categories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Administration </a:t>
            </a:r>
            <a:endParaRPr lang="en-US" dirty="0"/>
          </a:p>
          <a:p>
            <a:r>
              <a:rPr lang="en-US" dirty="0"/>
              <a:t>–Function based </a:t>
            </a:r>
          </a:p>
          <a:p>
            <a:r>
              <a:rPr lang="en-US" dirty="0"/>
              <a:t>–Not related to direct program services </a:t>
            </a:r>
          </a:p>
          <a:p>
            <a:r>
              <a:rPr lang="en-US" dirty="0"/>
              <a:t>–Can be both direct and indirect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Program Activities </a:t>
            </a:r>
          </a:p>
          <a:p>
            <a:r>
              <a:rPr lang="en-US" dirty="0"/>
              <a:t>–All grant costs that relate to direct provision of services to participants and employers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3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Cost </a:t>
            </a:r>
            <a:r>
              <a:rPr lang="en-US" b="1" dirty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of assigning costs to benefitting cost objectives </a:t>
            </a:r>
          </a:p>
          <a:p>
            <a:r>
              <a:rPr lang="en-US" dirty="0" smtClean="0"/>
              <a:t>Placing </a:t>
            </a:r>
            <a:r>
              <a:rPr lang="en-US" dirty="0"/>
              <a:t>costs into some category such as: </a:t>
            </a:r>
          </a:p>
          <a:p>
            <a:pPr marL="0" indent="0">
              <a:buNone/>
            </a:pPr>
            <a:r>
              <a:rPr lang="en-US" dirty="0" smtClean="0"/>
              <a:t>	–</a:t>
            </a:r>
            <a:r>
              <a:rPr lang="en-US" dirty="0"/>
              <a:t>Administration, Program, Program </a:t>
            </a:r>
            <a:r>
              <a:rPr lang="en-US" dirty="0" smtClean="0"/>
              <a:t>	income</a:t>
            </a:r>
            <a:r>
              <a:rPr lang="en-US" dirty="0"/>
              <a:t>, Match or leveraged resources </a:t>
            </a:r>
          </a:p>
          <a:p>
            <a:pPr marL="0" indent="0">
              <a:buNone/>
            </a:pPr>
            <a:r>
              <a:rPr lang="en-US" dirty="0" smtClean="0"/>
              <a:t>	–</a:t>
            </a:r>
            <a:r>
              <a:rPr lang="en-US" dirty="0"/>
              <a:t>Or some other category as prescribed by </a:t>
            </a:r>
            <a:r>
              <a:rPr lang="en-US" dirty="0" smtClean="0"/>
              <a:t>	statute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4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Costs -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20 </a:t>
            </a:r>
            <a:r>
              <a:rPr lang="en-US" dirty="0"/>
              <a:t>CFR 667.220 – applies to all grants and programs receiving WIA </a:t>
            </a:r>
            <a:r>
              <a:rPr lang="en-US" dirty="0" smtClean="0"/>
              <a:t>funds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•Definition also applies to other </a:t>
            </a:r>
            <a:r>
              <a:rPr lang="en-US" dirty="0" smtClean="0"/>
              <a:t>grants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Allocable portion of necessary and reasonable costs that are not related to direct provision of workforce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7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Administrative </a:t>
            </a:r>
            <a:r>
              <a:rPr lang="en-US" b="1" dirty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Accounting, budgeting, financial and cash management </a:t>
            </a:r>
          </a:p>
          <a:p>
            <a:r>
              <a:rPr lang="en-US" dirty="0" smtClean="0"/>
              <a:t>Procurement </a:t>
            </a:r>
            <a:r>
              <a:rPr lang="en-US" dirty="0"/>
              <a:t>and purchasing </a:t>
            </a:r>
          </a:p>
          <a:p>
            <a:r>
              <a:rPr lang="en-US" dirty="0" smtClean="0"/>
              <a:t>Personnel </a:t>
            </a:r>
            <a:r>
              <a:rPr lang="en-US" dirty="0"/>
              <a:t>and property management </a:t>
            </a:r>
          </a:p>
          <a:p>
            <a:r>
              <a:rPr lang="en-US" dirty="0" smtClean="0"/>
              <a:t>Payroll</a:t>
            </a:r>
            <a:r>
              <a:rPr lang="en-US" dirty="0"/>
              <a:t>, audit and general legal services </a:t>
            </a:r>
          </a:p>
          <a:p>
            <a:r>
              <a:rPr lang="en-US" dirty="0" smtClean="0"/>
              <a:t>Oversight </a:t>
            </a:r>
            <a:r>
              <a:rPr lang="en-US" dirty="0"/>
              <a:t>and monitoring of administrative activities </a:t>
            </a:r>
          </a:p>
          <a:p>
            <a:r>
              <a:rPr lang="en-US" dirty="0" smtClean="0"/>
              <a:t>Developing </a:t>
            </a:r>
            <a:r>
              <a:rPr lang="en-US" dirty="0"/>
              <a:t>information systems and procedures related to administrative functions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3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Administrative Cost 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Specific to each grant </a:t>
            </a:r>
          </a:p>
          <a:p>
            <a:r>
              <a:rPr lang="en-US" dirty="0" smtClean="0"/>
              <a:t>Measured </a:t>
            </a:r>
            <a:r>
              <a:rPr lang="en-US" dirty="0"/>
              <a:t>at conclusion of grant period </a:t>
            </a:r>
          </a:p>
          <a:p>
            <a:r>
              <a:rPr lang="en-US" dirty="0" smtClean="0"/>
              <a:t>Tracked</a:t>
            </a:r>
            <a:r>
              <a:rPr lang="en-US" dirty="0"/>
              <a:t>, accounted for &amp; reported quarterly </a:t>
            </a:r>
          </a:p>
          <a:p>
            <a:r>
              <a:rPr lang="en-US" dirty="0" smtClean="0"/>
              <a:t>Includes </a:t>
            </a:r>
            <a:r>
              <a:rPr lang="en-US" dirty="0"/>
              <a:t>direct and indirect administrative costs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4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825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Administrative and Indirect Costs </vt:lpstr>
      <vt:lpstr>Overview</vt:lpstr>
      <vt:lpstr>Why this is important? </vt:lpstr>
      <vt:lpstr>PowerPoint Presentation</vt:lpstr>
      <vt:lpstr>Two Basic Cost Categories </vt:lpstr>
      <vt:lpstr>Cost Classification </vt:lpstr>
      <vt:lpstr>Administrative Costs - Definition </vt:lpstr>
      <vt:lpstr>Administrative Functions </vt:lpstr>
      <vt:lpstr> Administrative Cost Limitations </vt:lpstr>
      <vt:lpstr>Administrative or Program? </vt:lpstr>
      <vt:lpstr>PowerPoint Presentation</vt:lpstr>
      <vt:lpstr>PowerPoint Presentation</vt:lpstr>
      <vt:lpstr> Direct Cost or Indirect Cost? </vt:lpstr>
      <vt:lpstr> What are indirect costs? (It’s easier if we identify direct costs first.) Direct costs… </vt:lpstr>
      <vt:lpstr>What are indirect costs? </vt:lpstr>
      <vt:lpstr>PowerPoint Presentation</vt:lpstr>
      <vt:lpstr>What’s an indirect cost rate agreement? </vt:lpstr>
      <vt:lpstr>Applying for an Indirect Cost Rate </vt:lpstr>
      <vt:lpstr>Administrative, Program, Direct and Indirect Costs </vt:lpstr>
      <vt:lpstr>Grantee Indirect Costs Example </vt:lpstr>
      <vt:lpstr>Administrative Costs vs. Indirect Costs  (Example contd.)</vt:lpstr>
      <vt:lpstr>Total Grant Costs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and Indirect Costs</dc:title>
  <dc:creator>Chouinard, Kim</dc:creator>
  <cp:lastModifiedBy>Chouinard, Kim</cp:lastModifiedBy>
  <cp:revision>11</cp:revision>
  <dcterms:created xsi:type="dcterms:W3CDTF">2015-06-09T13:16:31Z</dcterms:created>
  <dcterms:modified xsi:type="dcterms:W3CDTF">2019-06-26T15:05:18Z</dcterms:modified>
</cp:coreProperties>
</file>