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708" r:id="rId4"/>
  </p:sldMasterIdLst>
  <p:notesMasterIdLst>
    <p:notesMasterId r:id="rId28"/>
  </p:notesMasterIdLst>
  <p:handoutMasterIdLst>
    <p:handoutMasterId r:id="rId29"/>
  </p:handoutMasterIdLst>
  <p:sldIdLst>
    <p:sldId id="264" r:id="rId5"/>
    <p:sldId id="265" r:id="rId6"/>
    <p:sldId id="336" r:id="rId7"/>
    <p:sldId id="337" r:id="rId8"/>
    <p:sldId id="338" r:id="rId9"/>
    <p:sldId id="339" r:id="rId10"/>
    <p:sldId id="340" r:id="rId11"/>
    <p:sldId id="345" r:id="rId12"/>
    <p:sldId id="342" r:id="rId13"/>
    <p:sldId id="346" r:id="rId14"/>
    <p:sldId id="355" r:id="rId15"/>
    <p:sldId id="341" r:id="rId16"/>
    <p:sldId id="347" r:id="rId17"/>
    <p:sldId id="343" r:id="rId18"/>
    <p:sldId id="353" r:id="rId19"/>
    <p:sldId id="348" r:id="rId20"/>
    <p:sldId id="344" r:id="rId21"/>
    <p:sldId id="349" r:id="rId22"/>
    <p:sldId id="350" r:id="rId23"/>
    <p:sldId id="351" r:id="rId24"/>
    <p:sldId id="354" r:id="rId25"/>
    <p:sldId id="352" r:id="rId26"/>
    <p:sldId id="33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chs, Daniel" initials="OD" lastIdx="2" clrIdx="0">
    <p:extLst>
      <p:ext uri="{19B8F6BF-5375-455C-9EA6-DF929625EA0E}">
        <p15:presenceInfo xmlns:p15="http://schemas.microsoft.com/office/powerpoint/2012/main" userId="S-1-5-21-1586716437-331627889-1971066577-9073" providerId="AD"/>
      </p:ext>
    </p:extLst>
  </p:cmAuthor>
  <p:cmAuthor id="2" name="Deragon, Mike" initials="DM" lastIdx="3" clrIdx="1">
    <p:extLst>
      <p:ext uri="{19B8F6BF-5375-455C-9EA6-DF929625EA0E}">
        <p15:presenceInfo xmlns:p15="http://schemas.microsoft.com/office/powerpoint/2012/main" userId="S-1-5-21-1586716437-331627889-1971066577-95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6F3"/>
    <a:srgbClr val="008ABE"/>
    <a:srgbClr val="86ABC1"/>
    <a:srgbClr val="1C5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1" autoAdjust="0"/>
    <p:restoredTop sz="88554" autoAdjust="0"/>
  </p:normalViewPr>
  <p:slideViewPr>
    <p:cSldViewPr snapToGrid="0">
      <p:cViewPr varScale="1">
        <p:scale>
          <a:sx n="112" d="100"/>
          <a:sy n="112" d="100"/>
        </p:scale>
        <p:origin x="1500"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25588-666B-43A4-9DD5-A8435C9D79A2}" type="doc">
      <dgm:prSet loTypeId="urn:microsoft.com/office/officeart/2005/8/layout/chevron1" loCatId="process" qsTypeId="urn:microsoft.com/office/officeart/2005/8/quickstyle/simple5" qsCatId="simple" csTypeId="urn:microsoft.com/office/officeart/2005/8/colors/accent1_2" csCatId="accent1" phldr="1"/>
      <dgm:spPr/>
    </dgm:pt>
    <dgm:pt modelId="{8AAF0FE6-ECC5-44EF-A958-FD3C7D0979C6}">
      <dgm:prSet phldrT="[Text]"/>
      <dgm:spPr/>
      <dgm:t>
        <a:bodyPr/>
        <a:lstStyle/>
        <a:p>
          <a:pPr algn="ctr"/>
          <a:r>
            <a:rPr lang="en-US"/>
            <a:t>Attract</a:t>
          </a:r>
          <a:endParaRPr lang="en-US" dirty="0"/>
        </a:p>
      </dgm:t>
    </dgm:pt>
    <dgm:pt modelId="{4084D3AA-DBEE-484F-8E58-567434A8F902}" type="parTrans" cxnId="{832028DD-39B3-4DB0-8EE9-A55DF54F363E}">
      <dgm:prSet/>
      <dgm:spPr/>
      <dgm:t>
        <a:bodyPr/>
        <a:lstStyle/>
        <a:p>
          <a:pPr algn="ctr"/>
          <a:endParaRPr lang="en-US">
            <a:solidFill>
              <a:schemeClr val="bg1">
                <a:lumMod val="95000"/>
              </a:schemeClr>
            </a:solidFill>
          </a:endParaRPr>
        </a:p>
      </dgm:t>
    </dgm:pt>
    <dgm:pt modelId="{42678C4C-1A69-4DA5-AE4D-3E5179E74FEE}" type="sibTrans" cxnId="{832028DD-39B3-4DB0-8EE9-A55DF54F363E}">
      <dgm:prSet/>
      <dgm:spPr/>
      <dgm:t>
        <a:bodyPr/>
        <a:lstStyle/>
        <a:p>
          <a:pPr algn="ctr"/>
          <a:endParaRPr lang="en-US">
            <a:solidFill>
              <a:schemeClr val="bg1">
                <a:lumMod val="95000"/>
              </a:schemeClr>
            </a:solidFill>
          </a:endParaRPr>
        </a:p>
      </dgm:t>
    </dgm:pt>
    <dgm:pt modelId="{62836BE6-DDD7-47DE-9108-53DD722553DB}">
      <dgm:prSet phldrT="[Text]"/>
      <dgm:spPr/>
      <dgm:t>
        <a:bodyPr/>
        <a:lstStyle/>
        <a:p>
          <a:pPr algn="ctr"/>
          <a:r>
            <a:rPr lang="en-US"/>
            <a:t>Prepare</a:t>
          </a:r>
          <a:endParaRPr lang="en-US" dirty="0"/>
        </a:p>
      </dgm:t>
    </dgm:pt>
    <dgm:pt modelId="{7D5294E4-9917-4F28-9781-DE9E9502EBD9}" type="parTrans" cxnId="{6FC0E964-B396-40E2-B632-EDDCBFB798F6}">
      <dgm:prSet/>
      <dgm:spPr/>
      <dgm:t>
        <a:bodyPr/>
        <a:lstStyle/>
        <a:p>
          <a:pPr algn="ctr"/>
          <a:endParaRPr lang="en-US">
            <a:solidFill>
              <a:schemeClr val="bg1">
                <a:lumMod val="95000"/>
              </a:schemeClr>
            </a:solidFill>
          </a:endParaRPr>
        </a:p>
      </dgm:t>
    </dgm:pt>
    <dgm:pt modelId="{9C715B4F-9E71-47FB-A637-064CEA1B0F69}" type="sibTrans" cxnId="{6FC0E964-B396-40E2-B632-EDDCBFB798F6}">
      <dgm:prSet/>
      <dgm:spPr/>
      <dgm:t>
        <a:bodyPr/>
        <a:lstStyle/>
        <a:p>
          <a:pPr algn="ctr"/>
          <a:endParaRPr lang="en-US">
            <a:solidFill>
              <a:schemeClr val="bg1">
                <a:lumMod val="95000"/>
              </a:schemeClr>
            </a:solidFill>
          </a:endParaRPr>
        </a:p>
      </dgm:t>
    </dgm:pt>
    <dgm:pt modelId="{2DA27838-36C7-488B-B6BE-941A7F0AFB38}">
      <dgm:prSet phldrT="[Text]"/>
      <dgm:spPr/>
      <dgm:t>
        <a:bodyPr/>
        <a:lstStyle/>
        <a:p>
          <a:pPr algn="ctr"/>
          <a:r>
            <a:rPr lang="en-US" dirty="0"/>
            <a:t>Recruit &amp; Hire</a:t>
          </a:r>
        </a:p>
      </dgm:t>
    </dgm:pt>
    <dgm:pt modelId="{9D250A31-639C-48EE-92B4-C2D256F50536}" type="parTrans" cxnId="{FC561383-8492-4150-8E78-4C74B661E9D7}">
      <dgm:prSet/>
      <dgm:spPr/>
      <dgm:t>
        <a:bodyPr/>
        <a:lstStyle/>
        <a:p>
          <a:pPr algn="ctr"/>
          <a:endParaRPr lang="en-US">
            <a:solidFill>
              <a:schemeClr val="bg1">
                <a:lumMod val="95000"/>
              </a:schemeClr>
            </a:solidFill>
          </a:endParaRPr>
        </a:p>
      </dgm:t>
    </dgm:pt>
    <dgm:pt modelId="{D59CA406-C934-4958-BF3C-0FB313F18F7B}" type="sibTrans" cxnId="{FC561383-8492-4150-8E78-4C74B661E9D7}">
      <dgm:prSet/>
      <dgm:spPr/>
      <dgm:t>
        <a:bodyPr/>
        <a:lstStyle/>
        <a:p>
          <a:pPr algn="ctr"/>
          <a:endParaRPr lang="en-US">
            <a:solidFill>
              <a:schemeClr val="bg1">
                <a:lumMod val="95000"/>
              </a:schemeClr>
            </a:solidFill>
          </a:endParaRPr>
        </a:p>
      </dgm:t>
    </dgm:pt>
    <dgm:pt modelId="{1C72D5DA-8F68-4458-B442-6628C8E683B4}">
      <dgm:prSet/>
      <dgm:spPr/>
      <dgm:t>
        <a:bodyPr/>
        <a:lstStyle/>
        <a:p>
          <a:pPr algn="ctr"/>
          <a:r>
            <a:rPr lang="en-US"/>
            <a:t>Support &amp; Grow</a:t>
          </a:r>
        </a:p>
      </dgm:t>
    </dgm:pt>
    <dgm:pt modelId="{40381739-2673-42A8-B265-85CE60CBB61A}" type="parTrans" cxnId="{C385BE07-BF37-410B-9DBE-B35B25B42C29}">
      <dgm:prSet/>
      <dgm:spPr/>
      <dgm:t>
        <a:bodyPr/>
        <a:lstStyle/>
        <a:p>
          <a:pPr algn="ctr"/>
          <a:endParaRPr lang="en-US">
            <a:solidFill>
              <a:schemeClr val="bg1">
                <a:lumMod val="95000"/>
              </a:schemeClr>
            </a:solidFill>
          </a:endParaRPr>
        </a:p>
      </dgm:t>
    </dgm:pt>
    <dgm:pt modelId="{CD76E514-DCCB-40BC-9FD2-1671428848F8}" type="sibTrans" cxnId="{C385BE07-BF37-410B-9DBE-B35B25B42C29}">
      <dgm:prSet/>
      <dgm:spPr/>
      <dgm:t>
        <a:bodyPr/>
        <a:lstStyle/>
        <a:p>
          <a:pPr algn="ctr"/>
          <a:endParaRPr lang="en-US">
            <a:solidFill>
              <a:schemeClr val="bg1">
                <a:lumMod val="95000"/>
              </a:schemeClr>
            </a:solidFill>
          </a:endParaRPr>
        </a:p>
      </dgm:t>
    </dgm:pt>
    <dgm:pt modelId="{D906CA32-BBFA-462B-A70B-CEF62BB313F4}">
      <dgm:prSet/>
      <dgm:spPr/>
      <dgm:t>
        <a:bodyPr/>
        <a:lstStyle/>
        <a:p>
          <a:pPr algn="ctr"/>
          <a:r>
            <a:rPr lang="en-US"/>
            <a:t>Retain</a:t>
          </a:r>
        </a:p>
      </dgm:t>
    </dgm:pt>
    <dgm:pt modelId="{6CFA45DA-7320-40DA-8AE6-24B7F34E0423}" type="parTrans" cxnId="{F8E6DAD6-C8A8-4614-85F2-EBF97BC0794D}">
      <dgm:prSet/>
      <dgm:spPr/>
      <dgm:t>
        <a:bodyPr/>
        <a:lstStyle/>
        <a:p>
          <a:pPr algn="ctr"/>
          <a:endParaRPr lang="en-US">
            <a:solidFill>
              <a:schemeClr val="bg1">
                <a:lumMod val="95000"/>
              </a:schemeClr>
            </a:solidFill>
          </a:endParaRPr>
        </a:p>
      </dgm:t>
    </dgm:pt>
    <dgm:pt modelId="{9FE68A23-0016-41AE-93B4-547A69D7CE0A}" type="sibTrans" cxnId="{F8E6DAD6-C8A8-4614-85F2-EBF97BC0794D}">
      <dgm:prSet/>
      <dgm:spPr/>
      <dgm:t>
        <a:bodyPr/>
        <a:lstStyle/>
        <a:p>
          <a:pPr algn="ctr"/>
          <a:endParaRPr lang="en-US">
            <a:solidFill>
              <a:schemeClr val="bg1">
                <a:lumMod val="95000"/>
              </a:schemeClr>
            </a:solidFill>
          </a:endParaRPr>
        </a:p>
      </dgm:t>
    </dgm:pt>
    <dgm:pt modelId="{A6915577-AEF3-41AC-BC2F-ED8182010BA6}" type="pres">
      <dgm:prSet presAssocID="{78B25588-666B-43A4-9DD5-A8435C9D79A2}" presName="Name0" presStyleCnt="0">
        <dgm:presLayoutVars>
          <dgm:dir/>
          <dgm:animLvl val="lvl"/>
          <dgm:resizeHandles val="exact"/>
        </dgm:presLayoutVars>
      </dgm:prSet>
      <dgm:spPr/>
    </dgm:pt>
    <dgm:pt modelId="{87CBE4D1-84B9-4392-90A2-5E2B59C6B1C0}" type="pres">
      <dgm:prSet presAssocID="{8AAF0FE6-ECC5-44EF-A958-FD3C7D0979C6}" presName="parTxOnly" presStyleLbl="node1" presStyleIdx="0" presStyleCnt="5">
        <dgm:presLayoutVars>
          <dgm:chMax val="0"/>
          <dgm:chPref val="0"/>
          <dgm:bulletEnabled val="1"/>
        </dgm:presLayoutVars>
      </dgm:prSet>
      <dgm:spPr/>
    </dgm:pt>
    <dgm:pt modelId="{4A727D6F-4B83-4D17-872C-4D1164AC8681}" type="pres">
      <dgm:prSet presAssocID="{42678C4C-1A69-4DA5-AE4D-3E5179E74FEE}" presName="parTxOnlySpace" presStyleCnt="0"/>
      <dgm:spPr/>
    </dgm:pt>
    <dgm:pt modelId="{03078F20-557D-4830-923D-0F7F8291621B}" type="pres">
      <dgm:prSet presAssocID="{62836BE6-DDD7-47DE-9108-53DD722553DB}" presName="parTxOnly" presStyleLbl="node1" presStyleIdx="1" presStyleCnt="5">
        <dgm:presLayoutVars>
          <dgm:chMax val="0"/>
          <dgm:chPref val="0"/>
          <dgm:bulletEnabled val="1"/>
        </dgm:presLayoutVars>
      </dgm:prSet>
      <dgm:spPr/>
    </dgm:pt>
    <dgm:pt modelId="{06596183-A5DF-45BA-9936-884A3D1B370B}" type="pres">
      <dgm:prSet presAssocID="{9C715B4F-9E71-47FB-A637-064CEA1B0F69}" presName="parTxOnlySpace" presStyleCnt="0"/>
      <dgm:spPr/>
    </dgm:pt>
    <dgm:pt modelId="{CB4F72BE-0BC6-433E-A1C3-F5AE7063A4D9}" type="pres">
      <dgm:prSet presAssocID="{2DA27838-36C7-488B-B6BE-941A7F0AFB38}" presName="parTxOnly" presStyleLbl="node1" presStyleIdx="2" presStyleCnt="5">
        <dgm:presLayoutVars>
          <dgm:chMax val="0"/>
          <dgm:chPref val="0"/>
          <dgm:bulletEnabled val="1"/>
        </dgm:presLayoutVars>
      </dgm:prSet>
      <dgm:spPr/>
    </dgm:pt>
    <dgm:pt modelId="{8B01A95D-CF92-4897-8D22-41FAF6CC2DF1}" type="pres">
      <dgm:prSet presAssocID="{D59CA406-C934-4958-BF3C-0FB313F18F7B}" presName="parTxOnlySpace" presStyleCnt="0"/>
      <dgm:spPr/>
    </dgm:pt>
    <dgm:pt modelId="{8CFC58D6-56F0-4D80-B33E-19AE62EC81F3}" type="pres">
      <dgm:prSet presAssocID="{1C72D5DA-8F68-4458-B442-6628C8E683B4}" presName="parTxOnly" presStyleLbl="node1" presStyleIdx="3" presStyleCnt="5">
        <dgm:presLayoutVars>
          <dgm:chMax val="0"/>
          <dgm:chPref val="0"/>
          <dgm:bulletEnabled val="1"/>
        </dgm:presLayoutVars>
      </dgm:prSet>
      <dgm:spPr/>
    </dgm:pt>
    <dgm:pt modelId="{201ABD0A-AEC4-4F3A-BD5F-969D13AF6AE7}" type="pres">
      <dgm:prSet presAssocID="{CD76E514-DCCB-40BC-9FD2-1671428848F8}" presName="parTxOnlySpace" presStyleCnt="0"/>
      <dgm:spPr/>
    </dgm:pt>
    <dgm:pt modelId="{163C36D5-3DC6-4DC4-91DC-455D7B7131E6}" type="pres">
      <dgm:prSet presAssocID="{D906CA32-BBFA-462B-A70B-CEF62BB313F4}" presName="parTxOnly" presStyleLbl="node1" presStyleIdx="4" presStyleCnt="5" custLinFactX="8763" custLinFactNeighborX="100000" custLinFactNeighborY="0">
        <dgm:presLayoutVars>
          <dgm:chMax val="0"/>
          <dgm:chPref val="0"/>
          <dgm:bulletEnabled val="1"/>
        </dgm:presLayoutVars>
      </dgm:prSet>
      <dgm:spPr/>
    </dgm:pt>
  </dgm:ptLst>
  <dgm:cxnLst>
    <dgm:cxn modelId="{87553302-54DD-4A7B-9285-64E766776DB7}" type="presOf" srcId="{8AAF0FE6-ECC5-44EF-A958-FD3C7D0979C6}" destId="{87CBE4D1-84B9-4392-90A2-5E2B59C6B1C0}" srcOrd="0" destOrd="0" presId="urn:microsoft.com/office/officeart/2005/8/layout/chevron1"/>
    <dgm:cxn modelId="{C385BE07-BF37-410B-9DBE-B35B25B42C29}" srcId="{78B25588-666B-43A4-9DD5-A8435C9D79A2}" destId="{1C72D5DA-8F68-4458-B442-6628C8E683B4}" srcOrd="3" destOrd="0" parTransId="{40381739-2673-42A8-B265-85CE60CBB61A}" sibTransId="{CD76E514-DCCB-40BC-9FD2-1671428848F8}"/>
    <dgm:cxn modelId="{7E468B62-4304-44C7-ADC9-3155E9A1221F}" type="presOf" srcId="{2DA27838-36C7-488B-B6BE-941A7F0AFB38}" destId="{CB4F72BE-0BC6-433E-A1C3-F5AE7063A4D9}" srcOrd="0" destOrd="0" presId="urn:microsoft.com/office/officeart/2005/8/layout/chevron1"/>
    <dgm:cxn modelId="{29402264-DA3D-4DF0-B885-6C67A91F6109}" type="presOf" srcId="{1C72D5DA-8F68-4458-B442-6628C8E683B4}" destId="{8CFC58D6-56F0-4D80-B33E-19AE62EC81F3}" srcOrd="0" destOrd="0" presId="urn:microsoft.com/office/officeart/2005/8/layout/chevron1"/>
    <dgm:cxn modelId="{6FC0E964-B396-40E2-B632-EDDCBFB798F6}" srcId="{78B25588-666B-43A4-9DD5-A8435C9D79A2}" destId="{62836BE6-DDD7-47DE-9108-53DD722553DB}" srcOrd="1" destOrd="0" parTransId="{7D5294E4-9917-4F28-9781-DE9E9502EBD9}" sibTransId="{9C715B4F-9E71-47FB-A637-064CEA1B0F69}"/>
    <dgm:cxn modelId="{8CCC8367-6E14-4366-A2EF-DEAB39C9FE26}" type="presOf" srcId="{D906CA32-BBFA-462B-A70B-CEF62BB313F4}" destId="{163C36D5-3DC6-4DC4-91DC-455D7B7131E6}" srcOrd="0" destOrd="0" presId="urn:microsoft.com/office/officeart/2005/8/layout/chevron1"/>
    <dgm:cxn modelId="{0DC65954-4BD9-4D2B-8192-0F58B1A7160E}" type="presOf" srcId="{62836BE6-DDD7-47DE-9108-53DD722553DB}" destId="{03078F20-557D-4830-923D-0F7F8291621B}" srcOrd="0" destOrd="0" presId="urn:microsoft.com/office/officeart/2005/8/layout/chevron1"/>
    <dgm:cxn modelId="{FC561383-8492-4150-8E78-4C74B661E9D7}" srcId="{78B25588-666B-43A4-9DD5-A8435C9D79A2}" destId="{2DA27838-36C7-488B-B6BE-941A7F0AFB38}" srcOrd="2" destOrd="0" parTransId="{9D250A31-639C-48EE-92B4-C2D256F50536}" sibTransId="{D59CA406-C934-4958-BF3C-0FB313F18F7B}"/>
    <dgm:cxn modelId="{F777BA96-508C-4930-A39C-4688BEAD4CE6}" type="presOf" srcId="{78B25588-666B-43A4-9DD5-A8435C9D79A2}" destId="{A6915577-AEF3-41AC-BC2F-ED8182010BA6}" srcOrd="0" destOrd="0" presId="urn:microsoft.com/office/officeart/2005/8/layout/chevron1"/>
    <dgm:cxn modelId="{F8E6DAD6-C8A8-4614-85F2-EBF97BC0794D}" srcId="{78B25588-666B-43A4-9DD5-A8435C9D79A2}" destId="{D906CA32-BBFA-462B-A70B-CEF62BB313F4}" srcOrd="4" destOrd="0" parTransId="{6CFA45DA-7320-40DA-8AE6-24B7F34E0423}" sibTransId="{9FE68A23-0016-41AE-93B4-547A69D7CE0A}"/>
    <dgm:cxn modelId="{832028DD-39B3-4DB0-8EE9-A55DF54F363E}" srcId="{78B25588-666B-43A4-9DD5-A8435C9D79A2}" destId="{8AAF0FE6-ECC5-44EF-A958-FD3C7D0979C6}" srcOrd="0" destOrd="0" parTransId="{4084D3AA-DBEE-484F-8E58-567434A8F902}" sibTransId="{42678C4C-1A69-4DA5-AE4D-3E5179E74FEE}"/>
    <dgm:cxn modelId="{8621A01F-D1A9-4C78-9D48-C842BF59D352}" type="presParOf" srcId="{A6915577-AEF3-41AC-BC2F-ED8182010BA6}" destId="{87CBE4D1-84B9-4392-90A2-5E2B59C6B1C0}" srcOrd="0" destOrd="0" presId="urn:microsoft.com/office/officeart/2005/8/layout/chevron1"/>
    <dgm:cxn modelId="{5080F8F2-3833-4369-B35A-3C0C8BD84954}" type="presParOf" srcId="{A6915577-AEF3-41AC-BC2F-ED8182010BA6}" destId="{4A727D6F-4B83-4D17-872C-4D1164AC8681}" srcOrd="1" destOrd="0" presId="urn:microsoft.com/office/officeart/2005/8/layout/chevron1"/>
    <dgm:cxn modelId="{52A588FC-0A8D-40BA-BF81-62BA4B0758C2}" type="presParOf" srcId="{A6915577-AEF3-41AC-BC2F-ED8182010BA6}" destId="{03078F20-557D-4830-923D-0F7F8291621B}" srcOrd="2" destOrd="0" presId="urn:microsoft.com/office/officeart/2005/8/layout/chevron1"/>
    <dgm:cxn modelId="{6E65A6B5-6A8F-488B-A5C2-D13550CE6DC3}" type="presParOf" srcId="{A6915577-AEF3-41AC-BC2F-ED8182010BA6}" destId="{06596183-A5DF-45BA-9936-884A3D1B370B}" srcOrd="3" destOrd="0" presId="urn:microsoft.com/office/officeart/2005/8/layout/chevron1"/>
    <dgm:cxn modelId="{BB080856-EF84-4F31-9246-37BDEDB01F6E}" type="presParOf" srcId="{A6915577-AEF3-41AC-BC2F-ED8182010BA6}" destId="{CB4F72BE-0BC6-433E-A1C3-F5AE7063A4D9}" srcOrd="4" destOrd="0" presId="urn:microsoft.com/office/officeart/2005/8/layout/chevron1"/>
    <dgm:cxn modelId="{CD327393-D0B8-46FB-957E-4736320BD0CC}" type="presParOf" srcId="{A6915577-AEF3-41AC-BC2F-ED8182010BA6}" destId="{8B01A95D-CF92-4897-8D22-41FAF6CC2DF1}" srcOrd="5" destOrd="0" presId="urn:microsoft.com/office/officeart/2005/8/layout/chevron1"/>
    <dgm:cxn modelId="{08D957E8-F95C-498E-9299-F6947B02C5CC}" type="presParOf" srcId="{A6915577-AEF3-41AC-BC2F-ED8182010BA6}" destId="{8CFC58D6-56F0-4D80-B33E-19AE62EC81F3}" srcOrd="6" destOrd="0" presId="urn:microsoft.com/office/officeart/2005/8/layout/chevron1"/>
    <dgm:cxn modelId="{216D5197-BA29-443F-820A-69FE54E6C0D5}" type="presParOf" srcId="{A6915577-AEF3-41AC-BC2F-ED8182010BA6}" destId="{201ABD0A-AEC4-4F3A-BD5F-969D13AF6AE7}" srcOrd="7" destOrd="0" presId="urn:microsoft.com/office/officeart/2005/8/layout/chevron1"/>
    <dgm:cxn modelId="{6F58AB73-1189-46E8-83E7-EE1A95D1BF9F}" type="presParOf" srcId="{A6915577-AEF3-41AC-BC2F-ED8182010BA6}" destId="{163C36D5-3DC6-4DC4-91DC-455D7B7131E6}" srcOrd="8" destOrd="0" presId="urn:microsoft.com/office/officeart/2005/8/layout/chevron1"/>
  </dgm:cxnLst>
  <dgm:bg>
    <a:noFill/>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8B25588-666B-43A4-9DD5-A8435C9D79A2}" type="doc">
      <dgm:prSet loTypeId="urn:microsoft.com/office/officeart/2005/8/layout/chevron1" loCatId="process" qsTypeId="urn:microsoft.com/office/officeart/2005/8/quickstyle/simple5" qsCatId="simple" csTypeId="urn:microsoft.com/office/officeart/2005/8/colors/accent1_2" csCatId="accent1" phldr="1"/>
      <dgm:spPr/>
    </dgm:pt>
    <dgm:pt modelId="{8AAF0FE6-ECC5-44EF-A958-FD3C7D0979C6}">
      <dgm:prSet phldrT="[Text]"/>
      <dgm:spPr/>
      <dgm:t>
        <a:bodyPr/>
        <a:lstStyle/>
        <a:p>
          <a:pPr algn="ctr"/>
          <a:r>
            <a:rPr lang="en-US"/>
            <a:t>Attract</a:t>
          </a:r>
          <a:endParaRPr lang="en-US" dirty="0"/>
        </a:p>
      </dgm:t>
    </dgm:pt>
    <dgm:pt modelId="{4084D3AA-DBEE-484F-8E58-567434A8F902}" type="parTrans" cxnId="{832028DD-39B3-4DB0-8EE9-A55DF54F363E}">
      <dgm:prSet/>
      <dgm:spPr/>
      <dgm:t>
        <a:bodyPr/>
        <a:lstStyle/>
        <a:p>
          <a:pPr algn="ctr"/>
          <a:endParaRPr lang="en-US">
            <a:solidFill>
              <a:schemeClr val="bg1">
                <a:lumMod val="95000"/>
              </a:schemeClr>
            </a:solidFill>
          </a:endParaRPr>
        </a:p>
      </dgm:t>
    </dgm:pt>
    <dgm:pt modelId="{42678C4C-1A69-4DA5-AE4D-3E5179E74FEE}" type="sibTrans" cxnId="{832028DD-39B3-4DB0-8EE9-A55DF54F363E}">
      <dgm:prSet/>
      <dgm:spPr/>
      <dgm:t>
        <a:bodyPr/>
        <a:lstStyle/>
        <a:p>
          <a:pPr algn="ctr"/>
          <a:endParaRPr lang="en-US">
            <a:solidFill>
              <a:schemeClr val="bg1">
                <a:lumMod val="95000"/>
              </a:schemeClr>
            </a:solidFill>
          </a:endParaRPr>
        </a:p>
      </dgm:t>
    </dgm:pt>
    <dgm:pt modelId="{62836BE6-DDD7-47DE-9108-53DD722553DB}">
      <dgm:prSet phldrT="[Text]"/>
      <dgm:spPr/>
      <dgm:t>
        <a:bodyPr/>
        <a:lstStyle/>
        <a:p>
          <a:pPr algn="ctr"/>
          <a:r>
            <a:rPr lang="en-US"/>
            <a:t>Prepare</a:t>
          </a:r>
          <a:endParaRPr lang="en-US" dirty="0"/>
        </a:p>
      </dgm:t>
    </dgm:pt>
    <dgm:pt modelId="{7D5294E4-9917-4F28-9781-DE9E9502EBD9}" type="parTrans" cxnId="{6FC0E964-B396-40E2-B632-EDDCBFB798F6}">
      <dgm:prSet/>
      <dgm:spPr/>
      <dgm:t>
        <a:bodyPr/>
        <a:lstStyle/>
        <a:p>
          <a:pPr algn="ctr"/>
          <a:endParaRPr lang="en-US">
            <a:solidFill>
              <a:schemeClr val="bg1">
                <a:lumMod val="95000"/>
              </a:schemeClr>
            </a:solidFill>
          </a:endParaRPr>
        </a:p>
      </dgm:t>
    </dgm:pt>
    <dgm:pt modelId="{9C715B4F-9E71-47FB-A637-064CEA1B0F69}" type="sibTrans" cxnId="{6FC0E964-B396-40E2-B632-EDDCBFB798F6}">
      <dgm:prSet/>
      <dgm:spPr/>
      <dgm:t>
        <a:bodyPr/>
        <a:lstStyle/>
        <a:p>
          <a:pPr algn="ctr"/>
          <a:endParaRPr lang="en-US">
            <a:solidFill>
              <a:schemeClr val="bg1">
                <a:lumMod val="95000"/>
              </a:schemeClr>
            </a:solidFill>
          </a:endParaRPr>
        </a:p>
      </dgm:t>
    </dgm:pt>
    <dgm:pt modelId="{2DA27838-36C7-488B-B6BE-941A7F0AFB38}">
      <dgm:prSet phldrT="[Text]"/>
      <dgm:spPr/>
      <dgm:t>
        <a:bodyPr/>
        <a:lstStyle/>
        <a:p>
          <a:pPr algn="ctr"/>
          <a:r>
            <a:rPr lang="en-US"/>
            <a:t>Recruit &amp; Hire</a:t>
          </a:r>
        </a:p>
      </dgm:t>
    </dgm:pt>
    <dgm:pt modelId="{9D250A31-639C-48EE-92B4-C2D256F50536}" type="parTrans" cxnId="{FC561383-8492-4150-8E78-4C74B661E9D7}">
      <dgm:prSet/>
      <dgm:spPr/>
      <dgm:t>
        <a:bodyPr/>
        <a:lstStyle/>
        <a:p>
          <a:pPr algn="ctr"/>
          <a:endParaRPr lang="en-US">
            <a:solidFill>
              <a:schemeClr val="bg1">
                <a:lumMod val="95000"/>
              </a:schemeClr>
            </a:solidFill>
          </a:endParaRPr>
        </a:p>
      </dgm:t>
    </dgm:pt>
    <dgm:pt modelId="{D59CA406-C934-4958-BF3C-0FB313F18F7B}" type="sibTrans" cxnId="{FC561383-8492-4150-8E78-4C74B661E9D7}">
      <dgm:prSet/>
      <dgm:spPr/>
      <dgm:t>
        <a:bodyPr/>
        <a:lstStyle/>
        <a:p>
          <a:pPr algn="ctr"/>
          <a:endParaRPr lang="en-US">
            <a:solidFill>
              <a:schemeClr val="bg1">
                <a:lumMod val="95000"/>
              </a:schemeClr>
            </a:solidFill>
          </a:endParaRPr>
        </a:p>
      </dgm:t>
    </dgm:pt>
    <dgm:pt modelId="{1C72D5DA-8F68-4458-B442-6628C8E683B4}">
      <dgm:prSet/>
      <dgm:spPr/>
      <dgm:t>
        <a:bodyPr/>
        <a:lstStyle/>
        <a:p>
          <a:pPr algn="ctr"/>
          <a:r>
            <a:rPr lang="en-US"/>
            <a:t>Support &amp; Grow</a:t>
          </a:r>
        </a:p>
      </dgm:t>
    </dgm:pt>
    <dgm:pt modelId="{40381739-2673-42A8-B265-85CE60CBB61A}" type="parTrans" cxnId="{C385BE07-BF37-410B-9DBE-B35B25B42C29}">
      <dgm:prSet/>
      <dgm:spPr/>
      <dgm:t>
        <a:bodyPr/>
        <a:lstStyle/>
        <a:p>
          <a:pPr algn="ctr"/>
          <a:endParaRPr lang="en-US">
            <a:solidFill>
              <a:schemeClr val="bg1">
                <a:lumMod val="95000"/>
              </a:schemeClr>
            </a:solidFill>
          </a:endParaRPr>
        </a:p>
      </dgm:t>
    </dgm:pt>
    <dgm:pt modelId="{CD76E514-DCCB-40BC-9FD2-1671428848F8}" type="sibTrans" cxnId="{C385BE07-BF37-410B-9DBE-B35B25B42C29}">
      <dgm:prSet/>
      <dgm:spPr/>
      <dgm:t>
        <a:bodyPr/>
        <a:lstStyle/>
        <a:p>
          <a:pPr algn="ctr"/>
          <a:endParaRPr lang="en-US">
            <a:solidFill>
              <a:schemeClr val="bg1">
                <a:lumMod val="95000"/>
              </a:schemeClr>
            </a:solidFill>
          </a:endParaRPr>
        </a:p>
      </dgm:t>
    </dgm:pt>
    <dgm:pt modelId="{D906CA32-BBFA-462B-A70B-CEF62BB313F4}">
      <dgm:prSet/>
      <dgm:spPr/>
      <dgm:t>
        <a:bodyPr/>
        <a:lstStyle/>
        <a:p>
          <a:pPr algn="ctr"/>
          <a:r>
            <a:rPr lang="en-US"/>
            <a:t>Retain</a:t>
          </a:r>
        </a:p>
      </dgm:t>
    </dgm:pt>
    <dgm:pt modelId="{6CFA45DA-7320-40DA-8AE6-24B7F34E0423}" type="parTrans" cxnId="{F8E6DAD6-C8A8-4614-85F2-EBF97BC0794D}">
      <dgm:prSet/>
      <dgm:spPr/>
      <dgm:t>
        <a:bodyPr/>
        <a:lstStyle/>
        <a:p>
          <a:pPr algn="ctr"/>
          <a:endParaRPr lang="en-US">
            <a:solidFill>
              <a:schemeClr val="bg1">
                <a:lumMod val="95000"/>
              </a:schemeClr>
            </a:solidFill>
          </a:endParaRPr>
        </a:p>
      </dgm:t>
    </dgm:pt>
    <dgm:pt modelId="{9FE68A23-0016-41AE-93B4-547A69D7CE0A}" type="sibTrans" cxnId="{F8E6DAD6-C8A8-4614-85F2-EBF97BC0794D}">
      <dgm:prSet/>
      <dgm:spPr/>
      <dgm:t>
        <a:bodyPr/>
        <a:lstStyle/>
        <a:p>
          <a:pPr algn="ctr"/>
          <a:endParaRPr lang="en-US">
            <a:solidFill>
              <a:schemeClr val="bg1">
                <a:lumMod val="95000"/>
              </a:schemeClr>
            </a:solidFill>
          </a:endParaRPr>
        </a:p>
      </dgm:t>
    </dgm:pt>
    <dgm:pt modelId="{A6915577-AEF3-41AC-BC2F-ED8182010BA6}" type="pres">
      <dgm:prSet presAssocID="{78B25588-666B-43A4-9DD5-A8435C9D79A2}" presName="Name0" presStyleCnt="0">
        <dgm:presLayoutVars>
          <dgm:dir/>
          <dgm:animLvl val="lvl"/>
          <dgm:resizeHandles val="exact"/>
        </dgm:presLayoutVars>
      </dgm:prSet>
      <dgm:spPr/>
    </dgm:pt>
    <dgm:pt modelId="{87CBE4D1-84B9-4392-90A2-5E2B59C6B1C0}" type="pres">
      <dgm:prSet presAssocID="{8AAF0FE6-ECC5-44EF-A958-FD3C7D0979C6}" presName="parTxOnly" presStyleLbl="node1" presStyleIdx="0" presStyleCnt="5">
        <dgm:presLayoutVars>
          <dgm:chMax val="0"/>
          <dgm:chPref val="0"/>
          <dgm:bulletEnabled val="1"/>
        </dgm:presLayoutVars>
      </dgm:prSet>
      <dgm:spPr/>
    </dgm:pt>
    <dgm:pt modelId="{4A727D6F-4B83-4D17-872C-4D1164AC8681}" type="pres">
      <dgm:prSet presAssocID="{42678C4C-1A69-4DA5-AE4D-3E5179E74FEE}" presName="parTxOnlySpace" presStyleCnt="0"/>
      <dgm:spPr/>
    </dgm:pt>
    <dgm:pt modelId="{03078F20-557D-4830-923D-0F7F8291621B}" type="pres">
      <dgm:prSet presAssocID="{62836BE6-DDD7-47DE-9108-53DD722553DB}" presName="parTxOnly" presStyleLbl="node1" presStyleIdx="1" presStyleCnt="5">
        <dgm:presLayoutVars>
          <dgm:chMax val="0"/>
          <dgm:chPref val="0"/>
          <dgm:bulletEnabled val="1"/>
        </dgm:presLayoutVars>
      </dgm:prSet>
      <dgm:spPr/>
    </dgm:pt>
    <dgm:pt modelId="{06596183-A5DF-45BA-9936-884A3D1B370B}" type="pres">
      <dgm:prSet presAssocID="{9C715B4F-9E71-47FB-A637-064CEA1B0F69}" presName="parTxOnlySpace" presStyleCnt="0"/>
      <dgm:spPr/>
    </dgm:pt>
    <dgm:pt modelId="{CB4F72BE-0BC6-433E-A1C3-F5AE7063A4D9}" type="pres">
      <dgm:prSet presAssocID="{2DA27838-36C7-488B-B6BE-941A7F0AFB38}" presName="parTxOnly" presStyleLbl="node1" presStyleIdx="2" presStyleCnt="5">
        <dgm:presLayoutVars>
          <dgm:chMax val="0"/>
          <dgm:chPref val="0"/>
          <dgm:bulletEnabled val="1"/>
        </dgm:presLayoutVars>
      </dgm:prSet>
      <dgm:spPr/>
    </dgm:pt>
    <dgm:pt modelId="{8B01A95D-CF92-4897-8D22-41FAF6CC2DF1}" type="pres">
      <dgm:prSet presAssocID="{D59CA406-C934-4958-BF3C-0FB313F18F7B}" presName="parTxOnlySpace" presStyleCnt="0"/>
      <dgm:spPr/>
    </dgm:pt>
    <dgm:pt modelId="{8CFC58D6-56F0-4D80-B33E-19AE62EC81F3}" type="pres">
      <dgm:prSet presAssocID="{1C72D5DA-8F68-4458-B442-6628C8E683B4}" presName="parTxOnly" presStyleLbl="node1" presStyleIdx="3" presStyleCnt="5">
        <dgm:presLayoutVars>
          <dgm:chMax val="0"/>
          <dgm:chPref val="0"/>
          <dgm:bulletEnabled val="1"/>
        </dgm:presLayoutVars>
      </dgm:prSet>
      <dgm:spPr/>
    </dgm:pt>
    <dgm:pt modelId="{201ABD0A-AEC4-4F3A-BD5F-969D13AF6AE7}" type="pres">
      <dgm:prSet presAssocID="{CD76E514-DCCB-40BC-9FD2-1671428848F8}" presName="parTxOnlySpace" presStyleCnt="0"/>
      <dgm:spPr/>
    </dgm:pt>
    <dgm:pt modelId="{163C36D5-3DC6-4DC4-91DC-455D7B7131E6}" type="pres">
      <dgm:prSet presAssocID="{D906CA32-BBFA-462B-A70B-CEF62BB313F4}" presName="parTxOnly" presStyleLbl="node1" presStyleIdx="4" presStyleCnt="5" custLinFactX="8763" custLinFactNeighborX="100000" custLinFactNeighborY="0">
        <dgm:presLayoutVars>
          <dgm:chMax val="0"/>
          <dgm:chPref val="0"/>
          <dgm:bulletEnabled val="1"/>
        </dgm:presLayoutVars>
      </dgm:prSet>
      <dgm:spPr/>
    </dgm:pt>
  </dgm:ptLst>
  <dgm:cxnLst>
    <dgm:cxn modelId="{87553302-54DD-4A7B-9285-64E766776DB7}" type="presOf" srcId="{8AAF0FE6-ECC5-44EF-A958-FD3C7D0979C6}" destId="{87CBE4D1-84B9-4392-90A2-5E2B59C6B1C0}" srcOrd="0" destOrd="0" presId="urn:microsoft.com/office/officeart/2005/8/layout/chevron1"/>
    <dgm:cxn modelId="{C385BE07-BF37-410B-9DBE-B35B25B42C29}" srcId="{78B25588-666B-43A4-9DD5-A8435C9D79A2}" destId="{1C72D5DA-8F68-4458-B442-6628C8E683B4}" srcOrd="3" destOrd="0" parTransId="{40381739-2673-42A8-B265-85CE60CBB61A}" sibTransId="{CD76E514-DCCB-40BC-9FD2-1671428848F8}"/>
    <dgm:cxn modelId="{7E468B62-4304-44C7-ADC9-3155E9A1221F}" type="presOf" srcId="{2DA27838-36C7-488B-B6BE-941A7F0AFB38}" destId="{CB4F72BE-0BC6-433E-A1C3-F5AE7063A4D9}" srcOrd="0" destOrd="0" presId="urn:microsoft.com/office/officeart/2005/8/layout/chevron1"/>
    <dgm:cxn modelId="{29402264-DA3D-4DF0-B885-6C67A91F6109}" type="presOf" srcId="{1C72D5DA-8F68-4458-B442-6628C8E683B4}" destId="{8CFC58D6-56F0-4D80-B33E-19AE62EC81F3}" srcOrd="0" destOrd="0" presId="urn:microsoft.com/office/officeart/2005/8/layout/chevron1"/>
    <dgm:cxn modelId="{6FC0E964-B396-40E2-B632-EDDCBFB798F6}" srcId="{78B25588-666B-43A4-9DD5-A8435C9D79A2}" destId="{62836BE6-DDD7-47DE-9108-53DD722553DB}" srcOrd="1" destOrd="0" parTransId="{7D5294E4-9917-4F28-9781-DE9E9502EBD9}" sibTransId="{9C715B4F-9E71-47FB-A637-064CEA1B0F69}"/>
    <dgm:cxn modelId="{8CCC8367-6E14-4366-A2EF-DEAB39C9FE26}" type="presOf" srcId="{D906CA32-BBFA-462B-A70B-CEF62BB313F4}" destId="{163C36D5-3DC6-4DC4-91DC-455D7B7131E6}" srcOrd="0" destOrd="0" presId="urn:microsoft.com/office/officeart/2005/8/layout/chevron1"/>
    <dgm:cxn modelId="{0DC65954-4BD9-4D2B-8192-0F58B1A7160E}" type="presOf" srcId="{62836BE6-DDD7-47DE-9108-53DD722553DB}" destId="{03078F20-557D-4830-923D-0F7F8291621B}" srcOrd="0" destOrd="0" presId="urn:microsoft.com/office/officeart/2005/8/layout/chevron1"/>
    <dgm:cxn modelId="{FC561383-8492-4150-8E78-4C74B661E9D7}" srcId="{78B25588-666B-43A4-9DD5-A8435C9D79A2}" destId="{2DA27838-36C7-488B-B6BE-941A7F0AFB38}" srcOrd="2" destOrd="0" parTransId="{9D250A31-639C-48EE-92B4-C2D256F50536}" sibTransId="{D59CA406-C934-4958-BF3C-0FB313F18F7B}"/>
    <dgm:cxn modelId="{F777BA96-508C-4930-A39C-4688BEAD4CE6}" type="presOf" srcId="{78B25588-666B-43A4-9DD5-A8435C9D79A2}" destId="{A6915577-AEF3-41AC-BC2F-ED8182010BA6}" srcOrd="0" destOrd="0" presId="urn:microsoft.com/office/officeart/2005/8/layout/chevron1"/>
    <dgm:cxn modelId="{F8E6DAD6-C8A8-4614-85F2-EBF97BC0794D}" srcId="{78B25588-666B-43A4-9DD5-A8435C9D79A2}" destId="{D906CA32-BBFA-462B-A70B-CEF62BB313F4}" srcOrd="4" destOrd="0" parTransId="{6CFA45DA-7320-40DA-8AE6-24B7F34E0423}" sibTransId="{9FE68A23-0016-41AE-93B4-547A69D7CE0A}"/>
    <dgm:cxn modelId="{832028DD-39B3-4DB0-8EE9-A55DF54F363E}" srcId="{78B25588-666B-43A4-9DD5-A8435C9D79A2}" destId="{8AAF0FE6-ECC5-44EF-A958-FD3C7D0979C6}" srcOrd="0" destOrd="0" parTransId="{4084D3AA-DBEE-484F-8E58-567434A8F902}" sibTransId="{42678C4C-1A69-4DA5-AE4D-3E5179E74FEE}"/>
    <dgm:cxn modelId="{8621A01F-D1A9-4C78-9D48-C842BF59D352}" type="presParOf" srcId="{A6915577-AEF3-41AC-BC2F-ED8182010BA6}" destId="{87CBE4D1-84B9-4392-90A2-5E2B59C6B1C0}" srcOrd="0" destOrd="0" presId="urn:microsoft.com/office/officeart/2005/8/layout/chevron1"/>
    <dgm:cxn modelId="{5080F8F2-3833-4369-B35A-3C0C8BD84954}" type="presParOf" srcId="{A6915577-AEF3-41AC-BC2F-ED8182010BA6}" destId="{4A727D6F-4B83-4D17-872C-4D1164AC8681}" srcOrd="1" destOrd="0" presId="urn:microsoft.com/office/officeart/2005/8/layout/chevron1"/>
    <dgm:cxn modelId="{52A588FC-0A8D-40BA-BF81-62BA4B0758C2}" type="presParOf" srcId="{A6915577-AEF3-41AC-BC2F-ED8182010BA6}" destId="{03078F20-557D-4830-923D-0F7F8291621B}" srcOrd="2" destOrd="0" presId="urn:microsoft.com/office/officeart/2005/8/layout/chevron1"/>
    <dgm:cxn modelId="{6E65A6B5-6A8F-488B-A5C2-D13550CE6DC3}" type="presParOf" srcId="{A6915577-AEF3-41AC-BC2F-ED8182010BA6}" destId="{06596183-A5DF-45BA-9936-884A3D1B370B}" srcOrd="3" destOrd="0" presId="urn:microsoft.com/office/officeart/2005/8/layout/chevron1"/>
    <dgm:cxn modelId="{BB080856-EF84-4F31-9246-37BDEDB01F6E}" type="presParOf" srcId="{A6915577-AEF3-41AC-BC2F-ED8182010BA6}" destId="{CB4F72BE-0BC6-433E-A1C3-F5AE7063A4D9}" srcOrd="4" destOrd="0" presId="urn:microsoft.com/office/officeart/2005/8/layout/chevron1"/>
    <dgm:cxn modelId="{CD327393-D0B8-46FB-957E-4736320BD0CC}" type="presParOf" srcId="{A6915577-AEF3-41AC-BC2F-ED8182010BA6}" destId="{8B01A95D-CF92-4897-8D22-41FAF6CC2DF1}" srcOrd="5" destOrd="0" presId="urn:microsoft.com/office/officeart/2005/8/layout/chevron1"/>
    <dgm:cxn modelId="{08D957E8-F95C-498E-9299-F6947B02C5CC}" type="presParOf" srcId="{A6915577-AEF3-41AC-BC2F-ED8182010BA6}" destId="{8CFC58D6-56F0-4D80-B33E-19AE62EC81F3}" srcOrd="6" destOrd="0" presId="urn:microsoft.com/office/officeart/2005/8/layout/chevron1"/>
    <dgm:cxn modelId="{216D5197-BA29-443F-820A-69FE54E6C0D5}" type="presParOf" srcId="{A6915577-AEF3-41AC-BC2F-ED8182010BA6}" destId="{201ABD0A-AEC4-4F3A-BD5F-969D13AF6AE7}" srcOrd="7" destOrd="0" presId="urn:microsoft.com/office/officeart/2005/8/layout/chevron1"/>
    <dgm:cxn modelId="{6F58AB73-1189-46E8-83E7-EE1A95D1BF9F}" type="presParOf" srcId="{A6915577-AEF3-41AC-BC2F-ED8182010BA6}" destId="{163C36D5-3DC6-4DC4-91DC-455D7B7131E6}" srcOrd="8" destOrd="0" presId="urn:microsoft.com/office/officeart/2005/8/layout/chevro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E4D1-84B9-4392-90A2-5E2B59C6B1C0}">
      <dsp:nvSpPr>
        <dsp:cNvPr id="0" name=""/>
        <dsp:cNvSpPr/>
      </dsp:nvSpPr>
      <dsp:spPr>
        <a:xfrm>
          <a:off x="1305" y="5550"/>
          <a:ext cx="1162123" cy="4648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a:t>Attract</a:t>
          </a:r>
          <a:endParaRPr lang="en-US" sz="1400" kern="1200" dirty="0"/>
        </a:p>
      </dsp:txBody>
      <dsp:txXfrm>
        <a:off x="233730" y="5550"/>
        <a:ext cx="697274" cy="464849"/>
      </dsp:txXfrm>
    </dsp:sp>
    <dsp:sp modelId="{03078F20-557D-4830-923D-0F7F8291621B}">
      <dsp:nvSpPr>
        <dsp:cNvPr id="0" name=""/>
        <dsp:cNvSpPr/>
      </dsp:nvSpPr>
      <dsp:spPr>
        <a:xfrm>
          <a:off x="1047216" y="5550"/>
          <a:ext cx="1162123" cy="4648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a:t>Prepare</a:t>
          </a:r>
          <a:endParaRPr lang="en-US" sz="1400" kern="1200" dirty="0"/>
        </a:p>
      </dsp:txBody>
      <dsp:txXfrm>
        <a:off x="1279641" y="5550"/>
        <a:ext cx="697274" cy="464849"/>
      </dsp:txXfrm>
    </dsp:sp>
    <dsp:sp modelId="{CB4F72BE-0BC6-433E-A1C3-F5AE7063A4D9}">
      <dsp:nvSpPr>
        <dsp:cNvPr id="0" name=""/>
        <dsp:cNvSpPr/>
      </dsp:nvSpPr>
      <dsp:spPr>
        <a:xfrm>
          <a:off x="2093127" y="5550"/>
          <a:ext cx="1162123" cy="4648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Recruit &amp; Hire</a:t>
          </a:r>
        </a:p>
      </dsp:txBody>
      <dsp:txXfrm>
        <a:off x="2325552" y="5550"/>
        <a:ext cx="697274" cy="464849"/>
      </dsp:txXfrm>
    </dsp:sp>
    <dsp:sp modelId="{8CFC58D6-56F0-4D80-B33E-19AE62EC81F3}">
      <dsp:nvSpPr>
        <dsp:cNvPr id="0" name=""/>
        <dsp:cNvSpPr/>
      </dsp:nvSpPr>
      <dsp:spPr>
        <a:xfrm>
          <a:off x="3139038" y="5550"/>
          <a:ext cx="1162123" cy="4648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a:t>Support &amp; Grow</a:t>
          </a:r>
        </a:p>
      </dsp:txBody>
      <dsp:txXfrm>
        <a:off x="3371463" y="5550"/>
        <a:ext cx="697274" cy="464849"/>
      </dsp:txXfrm>
    </dsp:sp>
    <dsp:sp modelId="{163C36D5-3DC6-4DC4-91DC-455D7B7131E6}">
      <dsp:nvSpPr>
        <dsp:cNvPr id="0" name=""/>
        <dsp:cNvSpPr/>
      </dsp:nvSpPr>
      <dsp:spPr>
        <a:xfrm>
          <a:off x="4186254" y="5550"/>
          <a:ext cx="1162123" cy="464849"/>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a:t>Retain</a:t>
          </a:r>
        </a:p>
      </dsp:txBody>
      <dsp:txXfrm>
        <a:off x="4418679" y="5550"/>
        <a:ext cx="697274" cy="4648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E4D1-84B9-4392-90A2-5E2B59C6B1C0}">
      <dsp:nvSpPr>
        <dsp:cNvPr id="0" name=""/>
        <dsp:cNvSpPr/>
      </dsp:nvSpPr>
      <dsp:spPr>
        <a:xfrm>
          <a:off x="1410" y="204504"/>
          <a:ext cx="1255490" cy="502196"/>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Attract</a:t>
          </a:r>
          <a:endParaRPr lang="en-US" sz="1600" kern="1200" dirty="0"/>
        </a:p>
      </dsp:txBody>
      <dsp:txXfrm>
        <a:off x="252508" y="204504"/>
        <a:ext cx="753294" cy="502196"/>
      </dsp:txXfrm>
    </dsp:sp>
    <dsp:sp modelId="{03078F20-557D-4830-923D-0F7F8291621B}">
      <dsp:nvSpPr>
        <dsp:cNvPr id="0" name=""/>
        <dsp:cNvSpPr/>
      </dsp:nvSpPr>
      <dsp:spPr>
        <a:xfrm>
          <a:off x="1131352" y="204504"/>
          <a:ext cx="1255490" cy="502196"/>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Prepare</a:t>
          </a:r>
          <a:endParaRPr lang="en-US" sz="1600" kern="1200" dirty="0"/>
        </a:p>
      </dsp:txBody>
      <dsp:txXfrm>
        <a:off x="1382450" y="204504"/>
        <a:ext cx="753294" cy="502196"/>
      </dsp:txXfrm>
    </dsp:sp>
    <dsp:sp modelId="{CB4F72BE-0BC6-433E-A1C3-F5AE7063A4D9}">
      <dsp:nvSpPr>
        <dsp:cNvPr id="0" name=""/>
        <dsp:cNvSpPr/>
      </dsp:nvSpPr>
      <dsp:spPr>
        <a:xfrm>
          <a:off x="2261293" y="204504"/>
          <a:ext cx="1255490" cy="502196"/>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Recruit &amp; Hire</a:t>
          </a:r>
        </a:p>
      </dsp:txBody>
      <dsp:txXfrm>
        <a:off x="2512391" y="204504"/>
        <a:ext cx="753294" cy="502196"/>
      </dsp:txXfrm>
    </dsp:sp>
    <dsp:sp modelId="{8CFC58D6-56F0-4D80-B33E-19AE62EC81F3}">
      <dsp:nvSpPr>
        <dsp:cNvPr id="0" name=""/>
        <dsp:cNvSpPr/>
      </dsp:nvSpPr>
      <dsp:spPr>
        <a:xfrm>
          <a:off x="3391235" y="204504"/>
          <a:ext cx="1255490" cy="502196"/>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Support &amp; Grow</a:t>
          </a:r>
        </a:p>
      </dsp:txBody>
      <dsp:txXfrm>
        <a:off x="3642333" y="204504"/>
        <a:ext cx="753294" cy="502196"/>
      </dsp:txXfrm>
    </dsp:sp>
    <dsp:sp modelId="{163C36D5-3DC6-4DC4-91DC-455D7B7131E6}">
      <dsp:nvSpPr>
        <dsp:cNvPr id="0" name=""/>
        <dsp:cNvSpPr/>
      </dsp:nvSpPr>
      <dsp:spPr>
        <a:xfrm>
          <a:off x="4522587" y="204504"/>
          <a:ext cx="1255490" cy="502196"/>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Retain</a:t>
          </a:r>
        </a:p>
      </dsp:txBody>
      <dsp:txXfrm>
        <a:off x="4773685" y="204504"/>
        <a:ext cx="753294" cy="5021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0C4225E-D59B-43F6-B16F-BD0C82684D1C}" type="datetimeFigureOut">
              <a:rPr lang="en-US" smtClean="0"/>
              <a:t>2/11/2022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1335E9D-EFFB-4E61-8613-54A357AFF907}" type="slidenum">
              <a:rPr lang="en-US" smtClean="0"/>
              <a:t>‹#›</a:t>
            </a:fld>
            <a:endParaRPr lang="en-US"/>
          </a:p>
        </p:txBody>
      </p:sp>
    </p:spTree>
    <p:extLst>
      <p:ext uri="{BB962C8B-B14F-4D97-AF65-F5344CB8AC3E}">
        <p14:creationId xmlns:p14="http://schemas.microsoft.com/office/powerpoint/2010/main" val="4064207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CDEFE4-44F1-4378-A753-8719BFEC2A66}" type="datetimeFigureOut">
              <a:rPr lang="en-US" smtClean="0"/>
              <a:t>2/11/2022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4EDB0E-DE54-428A-AFBB-B19D5E9D46B3}" type="slidenum">
              <a:rPr lang="en-US" smtClean="0"/>
              <a:t>‹#›</a:t>
            </a:fld>
            <a:endParaRPr lang="en-US"/>
          </a:p>
        </p:txBody>
      </p:sp>
    </p:spTree>
    <p:extLst>
      <p:ext uri="{BB962C8B-B14F-4D97-AF65-F5344CB8AC3E}">
        <p14:creationId xmlns:p14="http://schemas.microsoft.com/office/powerpoint/2010/main" val="205042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MK</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1</a:t>
            </a:fld>
            <a:endParaRPr lang="en-US"/>
          </a:p>
        </p:txBody>
      </p:sp>
    </p:spTree>
    <p:extLst>
      <p:ext uri="{BB962C8B-B14F-4D97-AF65-F5344CB8AC3E}">
        <p14:creationId xmlns:p14="http://schemas.microsoft.com/office/powerpoint/2010/main" val="1892350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4EDB0E-DE54-428A-AFBB-B19D5E9D46B3}" type="slidenum">
              <a:rPr lang="en-US" smtClean="0"/>
              <a:t>23</a:t>
            </a:fld>
            <a:endParaRPr lang="en-US"/>
          </a:p>
        </p:txBody>
      </p:sp>
    </p:spTree>
    <p:extLst>
      <p:ext uri="{BB962C8B-B14F-4D97-AF65-F5344CB8AC3E}">
        <p14:creationId xmlns:p14="http://schemas.microsoft.com/office/powerpoint/2010/main" val="289121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MK</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2</a:t>
            </a:fld>
            <a:endParaRPr lang="en-US"/>
          </a:p>
        </p:txBody>
      </p:sp>
    </p:spTree>
    <p:extLst>
      <p:ext uri="{BB962C8B-B14F-4D97-AF65-F5344CB8AC3E}">
        <p14:creationId xmlns:p14="http://schemas.microsoft.com/office/powerpoint/2010/main" val="3866063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MK</a:t>
            </a:r>
          </a:p>
          <a:p>
            <a:r>
              <a:rPr lang="en-US" dirty="0">
                <a:cs typeface="Calibri"/>
              </a:rPr>
              <a:t>Provide rationale for federal monitoring</a:t>
            </a:r>
          </a:p>
        </p:txBody>
      </p:sp>
      <p:sp>
        <p:nvSpPr>
          <p:cNvPr id="4" name="Slide Number Placeholder 3"/>
          <p:cNvSpPr>
            <a:spLocks noGrp="1"/>
          </p:cNvSpPr>
          <p:nvPr>
            <p:ph type="sldNum" sz="quarter" idx="5"/>
          </p:nvPr>
        </p:nvSpPr>
        <p:spPr/>
        <p:txBody>
          <a:bodyPr/>
          <a:lstStyle/>
          <a:p>
            <a:fld id="{064EDB0E-DE54-428A-AFBB-B19D5E9D46B3}" type="slidenum">
              <a:rPr lang="en-US" smtClean="0"/>
              <a:t>3</a:t>
            </a:fld>
            <a:endParaRPr lang="en-US"/>
          </a:p>
        </p:txBody>
      </p:sp>
    </p:spTree>
    <p:extLst>
      <p:ext uri="{BB962C8B-B14F-4D97-AF65-F5344CB8AC3E}">
        <p14:creationId xmlns:p14="http://schemas.microsoft.com/office/powerpoint/2010/main" val="401005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MK</a:t>
            </a:r>
          </a:p>
        </p:txBody>
      </p:sp>
      <p:sp>
        <p:nvSpPr>
          <p:cNvPr id="4" name="Slide Number Placeholder 3"/>
          <p:cNvSpPr>
            <a:spLocks noGrp="1"/>
          </p:cNvSpPr>
          <p:nvPr>
            <p:ph type="sldNum" sz="quarter" idx="5"/>
          </p:nvPr>
        </p:nvSpPr>
        <p:spPr/>
        <p:txBody>
          <a:bodyPr/>
          <a:lstStyle/>
          <a:p>
            <a:fld id="{064EDB0E-DE54-428A-AFBB-B19D5E9D46B3}" type="slidenum">
              <a:rPr lang="en-US" smtClean="0"/>
              <a:t>4</a:t>
            </a:fld>
            <a:endParaRPr lang="en-US"/>
          </a:p>
        </p:txBody>
      </p:sp>
    </p:spTree>
    <p:extLst>
      <p:ext uri="{BB962C8B-B14F-4D97-AF65-F5344CB8AC3E}">
        <p14:creationId xmlns:p14="http://schemas.microsoft.com/office/powerpoint/2010/main" val="499772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MK</a:t>
            </a:r>
          </a:p>
        </p:txBody>
      </p:sp>
      <p:sp>
        <p:nvSpPr>
          <p:cNvPr id="4" name="Slide Number Placeholder 3"/>
          <p:cNvSpPr>
            <a:spLocks noGrp="1"/>
          </p:cNvSpPr>
          <p:nvPr>
            <p:ph type="sldNum" sz="quarter" idx="5"/>
          </p:nvPr>
        </p:nvSpPr>
        <p:spPr/>
        <p:txBody>
          <a:bodyPr/>
          <a:lstStyle/>
          <a:p>
            <a:fld id="{064EDB0E-DE54-428A-AFBB-B19D5E9D46B3}" type="slidenum">
              <a:rPr lang="en-US" smtClean="0"/>
              <a:t>5</a:t>
            </a:fld>
            <a:endParaRPr lang="en-US"/>
          </a:p>
        </p:txBody>
      </p:sp>
    </p:spTree>
    <p:extLst>
      <p:ext uri="{BB962C8B-B14F-4D97-AF65-F5344CB8AC3E}">
        <p14:creationId xmlns:p14="http://schemas.microsoft.com/office/powerpoint/2010/main" val="4193063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can be more than one area checked; go deeper, not wider</a:t>
            </a:r>
            <a:r>
              <a:rPr lang="en-US" dirty="0"/>
              <a:t> </a:t>
            </a:r>
            <a:endParaRPr lang="en-US"/>
          </a:p>
          <a:p>
            <a:endParaRPr lang="en-US" dirty="0">
              <a:cs typeface="Calibri"/>
            </a:endParaRPr>
          </a:p>
          <a:p>
            <a:r>
              <a:rPr lang="en-US" dirty="0">
                <a:cs typeface="Calibri"/>
              </a:rPr>
              <a:t>Provide checklist as a handout.</a:t>
            </a:r>
          </a:p>
        </p:txBody>
      </p:sp>
      <p:sp>
        <p:nvSpPr>
          <p:cNvPr id="4" name="Slide Number Placeholder 3"/>
          <p:cNvSpPr>
            <a:spLocks noGrp="1"/>
          </p:cNvSpPr>
          <p:nvPr>
            <p:ph type="sldNum" sz="quarter" idx="10"/>
          </p:nvPr>
        </p:nvSpPr>
        <p:spPr/>
        <p:txBody>
          <a:bodyPr/>
          <a:lstStyle/>
          <a:p>
            <a:fld id="{064EDB0E-DE54-428A-AFBB-B19D5E9D46B3}" type="slidenum">
              <a:rPr lang="en-US" smtClean="0"/>
              <a:t>8</a:t>
            </a:fld>
            <a:endParaRPr lang="en-US"/>
          </a:p>
        </p:txBody>
      </p:sp>
    </p:spTree>
    <p:extLst>
      <p:ext uri="{BB962C8B-B14F-4D97-AF65-F5344CB8AC3E}">
        <p14:creationId xmlns:p14="http://schemas.microsoft.com/office/powerpoint/2010/main" val="529815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on aligning Tiers to an evidence-based research article.  Come up with PL Activity, provide 3 abridged articles and have participants determine which fit and what tier they align to. (use example from actual EBA submissions) Use same for TII Overview activity.</a:t>
            </a:r>
          </a:p>
          <a:p>
            <a:endParaRPr lang="en-US" dirty="0">
              <a:cs typeface="Calibri"/>
            </a:endParaRPr>
          </a:p>
        </p:txBody>
      </p:sp>
      <p:sp>
        <p:nvSpPr>
          <p:cNvPr id="4" name="Slide Number Placeholder 3"/>
          <p:cNvSpPr>
            <a:spLocks noGrp="1"/>
          </p:cNvSpPr>
          <p:nvPr>
            <p:ph type="sldNum" sz="quarter" idx="10"/>
          </p:nvPr>
        </p:nvSpPr>
        <p:spPr/>
        <p:txBody>
          <a:bodyPr/>
          <a:lstStyle/>
          <a:p>
            <a:fld id="{064EDB0E-DE54-428A-AFBB-B19D5E9D46B3}" type="slidenum">
              <a:rPr lang="en-US" smtClean="0"/>
              <a:t>10</a:t>
            </a:fld>
            <a:endParaRPr lang="en-US"/>
          </a:p>
        </p:txBody>
      </p:sp>
    </p:spTree>
    <p:extLst>
      <p:ext uri="{BB962C8B-B14F-4D97-AF65-F5344CB8AC3E}">
        <p14:creationId xmlns:p14="http://schemas.microsoft.com/office/powerpoint/2010/main" val="846143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a:t>
            </a:r>
            <a:r>
              <a:rPr lang="en-US" baseline="0" dirty="0"/>
              <a:t> show that you understand the inventory policy and have one in place for any and all materials purchased with Title II, A funds historically.</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12</a:t>
            </a:fld>
            <a:endParaRPr lang="en-US"/>
          </a:p>
        </p:txBody>
      </p:sp>
    </p:spTree>
    <p:extLst>
      <p:ext uri="{BB962C8B-B14F-4D97-AF65-F5344CB8AC3E}">
        <p14:creationId xmlns:p14="http://schemas.microsoft.com/office/powerpoint/2010/main" val="263540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064EDB0E-DE54-428A-AFBB-B19D5E9D46B3}" type="slidenum">
              <a:rPr lang="en-US" smtClean="0"/>
              <a:t>17</a:t>
            </a:fld>
            <a:endParaRPr lang="en-US"/>
          </a:p>
        </p:txBody>
      </p:sp>
    </p:spTree>
    <p:extLst>
      <p:ext uri="{BB962C8B-B14F-4D97-AF65-F5344CB8AC3E}">
        <p14:creationId xmlns:p14="http://schemas.microsoft.com/office/powerpoint/2010/main" val="3972045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89D30FE-3DB1-4433-992B-AAD23E707575}" type="datetime1">
              <a:rPr lang="en-US" smtClean="0"/>
              <a:t>2/11/2022</a:t>
            </a:fld>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6914" y="5957754"/>
            <a:ext cx="3212691" cy="797194"/>
          </a:xfrm>
          <a:prstGeom prst="rect">
            <a:avLst/>
          </a:prstGeom>
        </p:spPr>
      </p:pic>
      <p:graphicFrame>
        <p:nvGraphicFramePr>
          <p:cNvPr id="9" name="Diagram 8"/>
          <p:cNvGraphicFramePr/>
          <p:nvPr userDrawn="1">
            <p:extLst>
              <p:ext uri="{D42A27DB-BD31-4B8C-83A1-F6EECF244321}">
                <p14:modId xmlns:p14="http://schemas.microsoft.com/office/powerpoint/2010/main" val="1840954756"/>
              </p:ext>
            </p:extLst>
          </p:nvPr>
        </p:nvGraphicFramePr>
        <p:xfrm>
          <a:off x="3250817" y="5900748"/>
          <a:ext cx="5778078" cy="911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229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41B675-DFC4-4C31-8263-0D951C35EE56}" type="datetime1">
              <a:rPr lang="en-US" smtClean="0"/>
              <a:t>2/11/2022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71190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A8AE1D6-D5C5-4A07-922D-3F5C3D17FA39}" type="datetime1">
              <a:rPr lang="en-US" smtClean="0"/>
              <a:t>2/11/2022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89434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a:lvl1pPr>
          </a:lstStyle>
          <a:p>
            <a:r>
              <a:rPr lang="en-US" dirty="0"/>
              <a:t>Click to edit Master title style</a:t>
            </a:r>
          </a:p>
        </p:txBody>
      </p:sp>
      <p:sp>
        <p:nvSpPr>
          <p:cNvPr id="3" name="Content Placeholder 2"/>
          <p:cNvSpPr>
            <a:spLocks noGrp="1"/>
          </p:cNvSpPr>
          <p:nvPr>
            <p:ph idx="1"/>
          </p:nvPr>
        </p:nvSpPr>
        <p:spPr>
          <a:xfrm>
            <a:off x="628650" y="1825625"/>
            <a:ext cx="7886700" cy="3905474"/>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C1023F0-2483-4AF7-A1FD-E688A4A6B1BE}" type="datetime1">
              <a:rPr lang="en-US" smtClean="0"/>
              <a:t>2/11/2022</a:t>
            </a:fld>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65272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EED828B-0EC7-43DF-9590-A9EC1A39D260}" type="datetime1">
              <a:rPr lang="en-US" smtClean="0"/>
              <a:t>2/11/2022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53205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BB3E300-325C-492B-A3E0-7F3EA4368DC6}" type="datetime1">
              <a:rPr lang="en-US" smtClean="0"/>
              <a:t>2/11/2022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18501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2517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2517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930839FD-2837-468F-BB35-6A53D46D06BD}" type="datetime1">
              <a:rPr lang="en-US" smtClean="0"/>
              <a:t>2/11/2022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42917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C6FCE52B-AC28-445D-8B9B-F2003B7DEE3D}" type="datetime1">
              <a:rPr lang="en-US" smtClean="0"/>
              <a:t>2/11/2022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59244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57352EB6-5C6E-4E7E-8BF2-E5E11512EEFD}" type="datetime1">
              <a:rPr lang="en-US" smtClean="0"/>
              <a:t>2/11/2022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65939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ACAF539-E0B0-4568-A5B3-F8537606AA6D}" type="datetime1">
              <a:rPr lang="en-US" smtClean="0"/>
              <a:t>2/11/2022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13426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97BA428-43D0-457F-AE15-306D6E49FC52}" type="datetime1">
              <a:rPr lang="en-US" smtClean="0"/>
              <a:t>2/11/2022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88945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diagramData" Target="../diagrams/data1.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diagramDrawing" Target="../diagrams/drawing1.xml"/><Relationship Id="rId2" Type="http://schemas.openxmlformats.org/officeDocument/2006/relationships/slideLayout" Target="../slideLayouts/slideLayout2.xml"/><Relationship Id="rId16" Type="http://schemas.openxmlformats.org/officeDocument/2006/relationships/diagramColors" Target="../diagrams/colors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diagramQuickStyle" Target="../diagrams/quickStyl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diagramLayout" Target="../diagrams/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6971495" y="6311899"/>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A0F8C9-0536-44E3-92CA-2798A712B5A8}" type="slidenum">
              <a:rPr lang="en-US" smtClean="0"/>
              <a:t>‹#›</a:t>
            </a:fld>
            <a:endParaRPr lang="en-US"/>
          </a:p>
        </p:txBody>
      </p:sp>
      <p:graphicFrame>
        <p:nvGraphicFramePr>
          <p:cNvPr id="7" name="Diagram 6"/>
          <p:cNvGraphicFramePr/>
          <p:nvPr userDrawn="1">
            <p:extLst>
              <p:ext uri="{D42A27DB-BD31-4B8C-83A1-F6EECF244321}">
                <p14:modId xmlns:p14="http://schemas.microsoft.com/office/powerpoint/2010/main" val="539674883"/>
              </p:ext>
            </p:extLst>
          </p:nvPr>
        </p:nvGraphicFramePr>
        <p:xfrm>
          <a:off x="3321519" y="6256486"/>
          <a:ext cx="5348378" cy="4759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280093" y="6256486"/>
            <a:ext cx="1918952" cy="476167"/>
          </a:xfrm>
          <a:prstGeom prst="rect">
            <a:avLst/>
          </a:prstGeom>
        </p:spPr>
      </p:pic>
    </p:spTree>
    <p:extLst>
      <p:ext uri="{BB962C8B-B14F-4D97-AF65-F5344CB8AC3E}">
        <p14:creationId xmlns:p14="http://schemas.microsoft.com/office/powerpoint/2010/main" val="5897139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ary.keenan@ride.ri.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ary.keenan@ride.ri.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mailto:Dalila.townes@ride.ri.gov" TargetMode="External"/><Relationship Id="rId4" Type="http://schemas.openxmlformats.org/officeDocument/2006/relationships/hyperlink" Target="mailto:Hilda.potrzeba@ride.ri.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3888" y="231005"/>
            <a:ext cx="7886700" cy="4456497"/>
          </a:xfrm>
        </p:spPr>
        <p:txBody>
          <a:bodyPr>
            <a:normAutofit fontScale="90000"/>
          </a:bodyPr>
          <a:lstStyle/>
          <a:p>
            <a:pPr algn="ctr"/>
            <a:br>
              <a:rPr lang="en-US" sz="3200" dirty="0"/>
            </a:br>
            <a:br>
              <a:rPr lang="en-US" sz="3200" dirty="0"/>
            </a:br>
            <a:br>
              <a:rPr lang="en-US" sz="3200" dirty="0"/>
            </a:br>
            <a:br>
              <a:rPr lang="en-US" sz="3200" dirty="0"/>
            </a:br>
            <a:br>
              <a:rPr lang="en-US" dirty="0"/>
            </a:br>
            <a:br>
              <a:rPr lang="en-US" dirty="0"/>
            </a:br>
            <a:br>
              <a:rPr lang="en-US" dirty="0"/>
            </a:br>
            <a:br>
              <a:rPr lang="en-US" dirty="0"/>
            </a:br>
            <a:r>
              <a:rPr lang="en-US" sz="4900" dirty="0"/>
              <a:t>Rhode Island </a:t>
            </a:r>
            <a:br>
              <a:rPr lang="en-US" sz="4900" dirty="0"/>
            </a:br>
            <a:r>
              <a:rPr lang="en-US" sz="4900" dirty="0"/>
              <a:t>Department of Education</a:t>
            </a:r>
            <a:br>
              <a:rPr lang="en-US" sz="4900" dirty="0"/>
            </a:br>
            <a:br>
              <a:rPr lang="en-US" sz="4900" dirty="0"/>
            </a:br>
            <a:r>
              <a:rPr lang="en-US" sz="4900" dirty="0"/>
              <a:t>Title II, Part A </a:t>
            </a:r>
            <a:br>
              <a:rPr lang="en-US" sz="4900" dirty="0"/>
            </a:br>
            <a:r>
              <a:rPr lang="en-US" sz="4900" dirty="0"/>
              <a:t> Monitoring Overview </a:t>
            </a:r>
            <a:br>
              <a:rPr lang="en-US" sz="4900" dirty="0"/>
            </a:br>
            <a:r>
              <a:rPr lang="en-US" sz="4900" dirty="0"/>
              <a:t>Guidance Tool</a:t>
            </a:r>
          </a:p>
        </p:txBody>
      </p:sp>
      <p:sp>
        <p:nvSpPr>
          <p:cNvPr id="5" name="Text Placeholder 4"/>
          <p:cNvSpPr>
            <a:spLocks noGrp="1"/>
          </p:cNvSpPr>
          <p:nvPr>
            <p:ph type="body" idx="1"/>
          </p:nvPr>
        </p:nvSpPr>
        <p:spPr>
          <a:xfrm>
            <a:off x="623888" y="5080747"/>
            <a:ext cx="7886700" cy="666004"/>
          </a:xfrm>
        </p:spPr>
        <p:txBody>
          <a:bodyPr>
            <a:normAutofit/>
          </a:bodyPr>
          <a:lstStyle/>
          <a:p>
            <a:pPr algn="ctr"/>
            <a:r>
              <a:rPr lang="en-US" sz="3600" dirty="0">
                <a:latin typeface="Calibri" panose="020F0502020204030204" pitchFamily="34" charset="0"/>
                <a:cs typeface="Calibri" panose="020F0502020204030204" pitchFamily="34" charset="0"/>
              </a:rPr>
              <a:t>February 2022</a:t>
            </a:r>
          </a:p>
        </p:txBody>
      </p:sp>
    </p:spTree>
    <p:extLst>
      <p:ext uri="{BB962C8B-B14F-4D97-AF65-F5344CB8AC3E}">
        <p14:creationId xmlns:p14="http://schemas.microsoft.com/office/powerpoint/2010/main" val="13422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Section B: Public Schools - Professional Learning</a:t>
            </a:r>
          </a:p>
        </p:txBody>
      </p:sp>
      <p:sp>
        <p:nvSpPr>
          <p:cNvPr id="3" name="Content Placeholder 2"/>
          <p:cNvSpPr>
            <a:spLocks noGrp="1"/>
          </p:cNvSpPr>
          <p:nvPr>
            <p:ph idx="1"/>
          </p:nvPr>
        </p:nvSpPr>
        <p:spPr>
          <a:xfrm>
            <a:off x="589904" y="1696473"/>
            <a:ext cx="7886700" cy="3905474"/>
          </a:xfrm>
        </p:spPr>
        <p:txBody>
          <a:bodyPr>
            <a:normAutofit/>
          </a:bodyPr>
          <a:lstStyle/>
          <a:p>
            <a:pPr marL="0" indent="0">
              <a:buNone/>
            </a:pPr>
            <a:r>
              <a:rPr lang="en-US" sz="2200" dirty="0"/>
              <a:t>2) Professional Learning Activity/Series</a:t>
            </a:r>
          </a:p>
        </p:txBody>
      </p:sp>
      <p:sp>
        <p:nvSpPr>
          <p:cNvPr id="4" name="Slide Number Placeholder 3"/>
          <p:cNvSpPr>
            <a:spLocks noGrp="1"/>
          </p:cNvSpPr>
          <p:nvPr>
            <p:ph type="sldNum" sz="quarter" idx="12"/>
          </p:nvPr>
        </p:nvSpPr>
        <p:spPr/>
        <p:txBody>
          <a:bodyPr/>
          <a:lstStyle/>
          <a:p>
            <a:fld id="{E3A0F8C9-0536-44E3-92CA-2798A712B5A8}" type="slidenum">
              <a:rPr lang="en-US" smtClean="0"/>
              <a:t>10</a:t>
            </a:fld>
            <a:endParaRPr lang="en-US"/>
          </a:p>
        </p:txBody>
      </p:sp>
      <p:sp>
        <p:nvSpPr>
          <p:cNvPr id="6" name="Rectangle 1"/>
          <p:cNvSpPr>
            <a:spLocks noChangeArrowheads="1"/>
          </p:cNvSpPr>
          <p:nvPr/>
        </p:nvSpPr>
        <p:spPr bwMode="auto">
          <a:xfrm rot="17644906">
            <a:off x="1828800" y="349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4"/>
          <p:cNvSpPr>
            <a:spLocks noChangeArrowheads="1"/>
          </p:cNvSpPr>
          <p:nvPr/>
        </p:nvSpPr>
        <p:spPr bwMode="auto">
          <a:xfrm rot="2347813">
            <a:off x="1600200" y="3163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 name="Picture 7" descr="A screenshot of a cell phone&#10;&#10;Description generated with very high confidence">
            <a:extLst>
              <a:ext uri="{FF2B5EF4-FFF2-40B4-BE49-F238E27FC236}">
                <a16:creationId xmlns:a16="http://schemas.microsoft.com/office/drawing/2014/main" id="{EC5E870E-4E33-4239-AC0D-DC25F9DD5E3D}"/>
              </a:ext>
            </a:extLst>
          </p:cNvPr>
          <p:cNvPicPr>
            <a:picLocks noChangeAspect="1"/>
          </p:cNvPicPr>
          <p:nvPr/>
        </p:nvPicPr>
        <p:blipFill>
          <a:blip r:embed="rId3"/>
          <a:stretch>
            <a:fillRect/>
          </a:stretch>
        </p:blipFill>
        <p:spPr>
          <a:xfrm>
            <a:off x="1330692" y="2149162"/>
            <a:ext cx="6466113" cy="1879331"/>
          </a:xfrm>
          <a:prstGeom prst="rect">
            <a:avLst/>
          </a:prstGeom>
        </p:spPr>
      </p:pic>
    </p:spTree>
    <p:extLst>
      <p:ext uri="{BB962C8B-B14F-4D97-AF65-F5344CB8AC3E}">
        <p14:creationId xmlns:p14="http://schemas.microsoft.com/office/powerpoint/2010/main" val="406739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CA0716-208F-4964-BC2C-FFC6397EF486}"/>
              </a:ext>
            </a:extLst>
          </p:cNvPr>
          <p:cNvSpPr>
            <a:spLocks noGrp="1"/>
          </p:cNvSpPr>
          <p:nvPr>
            <p:ph type="sldNum" sz="quarter" idx="12"/>
          </p:nvPr>
        </p:nvSpPr>
        <p:spPr/>
        <p:txBody>
          <a:bodyPr/>
          <a:lstStyle/>
          <a:p>
            <a:fld id="{E3A0F8C9-0536-44E3-92CA-2798A712B5A8}" type="slidenum">
              <a:rPr lang="en-US" smtClean="0"/>
              <a:t>11</a:t>
            </a:fld>
            <a:endParaRPr lang="en-US"/>
          </a:p>
        </p:txBody>
      </p:sp>
      <p:sp>
        <p:nvSpPr>
          <p:cNvPr id="4" name="Title 1">
            <a:extLst>
              <a:ext uri="{FF2B5EF4-FFF2-40B4-BE49-F238E27FC236}">
                <a16:creationId xmlns:a16="http://schemas.microsoft.com/office/drawing/2014/main" id="{2B7913A9-F429-4845-91C1-5EAAB9514575}"/>
              </a:ext>
            </a:extLst>
          </p:cNvPr>
          <p:cNvSpPr txBox="1">
            <a:spLocks/>
          </p:cNvSpPr>
          <p:nvPr/>
        </p:nvSpPr>
        <p:spPr>
          <a:xfrm>
            <a:off x="628650" y="365126"/>
            <a:ext cx="7886700" cy="1325563"/>
          </a:xfrm>
          <a:prstGeom prst="rect">
            <a:avLst/>
          </a:prstGeom>
        </p:spPr>
        <p:txBody>
          <a:bodyPr>
            <a:normAutofit/>
          </a:bodyPr>
          <a:lstStyle>
            <a:lvl1pPr algn="l" defTabSz="6858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dirty="0"/>
              <a:t>Section B: Public Schools - Professional Learning</a:t>
            </a:r>
          </a:p>
        </p:txBody>
      </p:sp>
      <p:sp>
        <p:nvSpPr>
          <p:cNvPr id="6" name="TextBox 5">
            <a:extLst>
              <a:ext uri="{FF2B5EF4-FFF2-40B4-BE49-F238E27FC236}">
                <a16:creationId xmlns:a16="http://schemas.microsoft.com/office/drawing/2014/main" id="{454CD19B-5903-4819-985C-9942C16C3B95}"/>
              </a:ext>
            </a:extLst>
          </p:cNvPr>
          <p:cNvSpPr txBox="1"/>
          <p:nvPr/>
        </p:nvSpPr>
        <p:spPr>
          <a:xfrm>
            <a:off x="628649" y="1615919"/>
            <a:ext cx="7637710" cy="430887"/>
          </a:xfrm>
          <a:prstGeom prst="rect">
            <a:avLst/>
          </a:prstGeom>
          <a:noFill/>
        </p:spPr>
        <p:txBody>
          <a:bodyPr wrap="square" rtlCol="0">
            <a:spAutoFit/>
          </a:bodyPr>
          <a:lstStyle/>
          <a:p>
            <a:r>
              <a:rPr lang="en-US" sz="2200" dirty="0"/>
              <a:t>3) Monitoring and Evaluating Professional Learning Activity/Series</a:t>
            </a:r>
          </a:p>
        </p:txBody>
      </p:sp>
      <p:graphicFrame>
        <p:nvGraphicFramePr>
          <p:cNvPr id="8" name="Table 7">
            <a:extLst>
              <a:ext uri="{FF2B5EF4-FFF2-40B4-BE49-F238E27FC236}">
                <a16:creationId xmlns:a16="http://schemas.microsoft.com/office/drawing/2014/main" id="{89FD0621-B48C-4DEA-B31A-F6C2E2DC3C89}"/>
              </a:ext>
            </a:extLst>
          </p:cNvPr>
          <p:cNvGraphicFramePr>
            <a:graphicFrameLocks noGrp="1"/>
          </p:cNvGraphicFramePr>
          <p:nvPr>
            <p:extLst>
              <p:ext uri="{D42A27DB-BD31-4B8C-83A1-F6EECF244321}">
                <p14:modId xmlns:p14="http://schemas.microsoft.com/office/powerpoint/2010/main" val="1835447006"/>
              </p:ext>
            </p:extLst>
          </p:nvPr>
        </p:nvGraphicFramePr>
        <p:xfrm>
          <a:off x="649717" y="2247231"/>
          <a:ext cx="7637710" cy="1341120"/>
        </p:xfrm>
        <a:graphic>
          <a:graphicData uri="http://schemas.openxmlformats.org/drawingml/2006/table">
            <a:tbl>
              <a:tblPr firstRow="1" firstCol="1" bandRow="1"/>
              <a:tblGrid>
                <a:gridCol w="2937581">
                  <a:extLst>
                    <a:ext uri="{9D8B030D-6E8A-4147-A177-3AD203B41FA5}">
                      <a16:colId xmlns:a16="http://schemas.microsoft.com/office/drawing/2014/main" val="3764289991"/>
                    </a:ext>
                  </a:extLst>
                </a:gridCol>
                <a:gridCol w="4700129">
                  <a:extLst>
                    <a:ext uri="{9D8B030D-6E8A-4147-A177-3AD203B41FA5}">
                      <a16:colId xmlns:a16="http://schemas.microsoft.com/office/drawing/2014/main" val="4116998573"/>
                    </a:ext>
                  </a:extLst>
                </a:gridCol>
              </a:tblGrid>
              <a:tr h="895376">
                <a:tc gridSpan="2">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Provide a detailed description of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mj-lt"/>
                        <a:buAutoNum type="alphaLcPeriod"/>
                      </a:pPr>
                      <a:r>
                        <a:rPr lang="en-US" sz="1100" dirty="0">
                          <a:effectLst/>
                          <a:latin typeface="Arial" panose="020B0604020202020204" pitchFamily="34" charset="0"/>
                          <a:ea typeface="Arial" panose="020B0604020202020204" pitchFamily="34" charset="0"/>
                          <a:cs typeface="Times New Roman" panose="02020603050405020304" pitchFamily="18" charset="0"/>
                        </a:rPr>
                        <a:t>the monitoring and evaluation processes based on educator and student outcomes that occurred to ensure continuous improvement  for each PD activity/series funded with Title II, Part A funds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mj-lt"/>
                        <a:buAutoNum type="alphaLcPeriod"/>
                      </a:pPr>
                      <a:r>
                        <a:rPr lang="en-US" sz="1100" dirty="0">
                          <a:effectLst/>
                          <a:latin typeface="Arial" panose="020B0604020202020204" pitchFamily="34" charset="0"/>
                          <a:ea typeface="Arial" panose="020B0604020202020204" pitchFamily="34" charset="0"/>
                          <a:cs typeface="Times New Roman" panose="02020603050405020304" pitchFamily="18" charset="0"/>
                        </a:rPr>
                        <a:t>the impact this activity had on student achievement with supporting data, including the conclusions drawn regarding the effectiveness of the activity and steps taken to ensure continuous improvement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23192262"/>
                  </a:ext>
                </a:extLst>
              </a:tr>
              <a:tr h="149229">
                <a:tc gridSpan="2">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LEA Response:</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718487016"/>
                  </a:ext>
                </a:extLst>
              </a:tr>
              <a:tr h="149229">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Name of Activity/Series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Description and Impact</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020529"/>
                  </a:ext>
                </a:extLst>
              </a:tr>
            </a:tbl>
          </a:graphicData>
        </a:graphic>
      </p:graphicFrame>
      <p:sp>
        <p:nvSpPr>
          <p:cNvPr id="9" name="TextBox 1">
            <a:extLst>
              <a:ext uri="{FF2B5EF4-FFF2-40B4-BE49-F238E27FC236}">
                <a16:creationId xmlns:a16="http://schemas.microsoft.com/office/drawing/2014/main" id="{09A58708-7F44-4FFF-9AAB-A1AF12DC6444}"/>
              </a:ext>
            </a:extLst>
          </p:cNvPr>
          <p:cNvSpPr txBox="1"/>
          <p:nvPr/>
        </p:nvSpPr>
        <p:spPr>
          <a:xfrm>
            <a:off x="628648" y="4102854"/>
            <a:ext cx="754245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section connects to questions 1, 4, 5 and 6 in the Title II-A Application Details- Professional Learning Activity worksheet questions in the CRP.</a:t>
            </a:r>
          </a:p>
        </p:txBody>
      </p:sp>
    </p:spTree>
    <p:extLst>
      <p:ext uri="{BB962C8B-B14F-4D97-AF65-F5344CB8AC3E}">
        <p14:creationId xmlns:p14="http://schemas.microsoft.com/office/powerpoint/2010/main" val="4223668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B: Public Schools - Professional Learning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8626347"/>
              </p:ext>
            </p:extLst>
          </p:nvPr>
        </p:nvGraphicFramePr>
        <p:xfrm>
          <a:off x="628650" y="2144892"/>
          <a:ext cx="7258050" cy="502920"/>
        </p:xfrm>
        <a:graphic>
          <a:graphicData uri="http://schemas.openxmlformats.org/drawingml/2006/table">
            <a:tbl>
              <a:tblPr firstRow="1" firstCol="1" bandRow="1"/>
              <a:tblGrid>
                <a:gridCol w="7258050">
                  <a:extLst>
                    <a:ext uri="{9D8B030D-6E8A-4147-A177-3AD203B41FA5}">
                      <a16:colId xmlns:a16="http://schemas.microsoft.com/office/drawing/2014/main" val="3632791668"/>
                    </a:ext>
                  </a:extLst>
                </a:gridCol>
              </a:tblGrid>
              <a:tr h="0">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Describe your Inventory Control System for materials and supplies purchased with Title II, Part A funds. Describe in detail where the materials are stored, how the LEA tracks and monitors inventory and the process for distribution of materials. Provide evidence of tracking annually and site-based tracking bi-annually.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365039"/>
                  </a:ext>
                </a:extLst>
              </a:tr>
            </a:tbl>
          </a:graphicData>
        </a:graphic>
      </p:graphicFrame>
      <p:sp>
        <p:nvSpPr>
          <p:cNvPr id="4" name="Slide Number Placeholder 3"/>
          <p:cNvSpPr>
            <a:spLocks noGrp="1"/>
          </p:cNvSpPr>
          <p:nvPr>
            <p:ph type="sldNum" sz="quarter" idx="12"/>
          </p:nvPr>
        </p:nvSpPr>
        <p:spPr/>
        <p:txBody>
          <a:bodyPr/>
          <a:lstStyle/>
          <a:p>
            <a:fld id="{E3A0F8C9-0536-44E3-92CA-2798A712B5A8}" type="slidenum">
              <a:rPr lang="en-US" smtClean="0"/>
              <a:t>12</a:t>
            </a:fld>
            <a:endParaRPr lang="en-US"/>
          </a:p>
        </p:txBody>
      </p:sp>
      <p:sp>
        <p:nvSpPr>
          <p:cNvPr id="6" name="TextBox 5"/>
          <p:cNvSpPr txBox="1"/>
          <p:nvPr/>
        </p:nvSpPr>
        <p:spPr>
          <a:xfrm>
            <a:off x="628650" y="1630641"/>
            <a:ext cx="5505450" cy="430887"/>
          </a:xfrm>
          <a:prstGeom prst="rect">
            <a:avLst/>
          </a:prstGeom>
          <a:noFill/>
        </p:spPr>
        <p:txBody>
          <a:bodyPr wrap="square" rtlCol="0">
            <a:spAutoFit/>
          </a:bodyPr>
          <a:lstStyle/>
          <a:p>
            <a:r>
              <a:rPr lang="en-US" sz="2200" dirty="0"/>
              <a:t>4) Monitoring of Inventory</a:t>
            </a:r>
          </a:p>
        </p:txBody>
      </p:sp>
      <p:sp>
        <p:nvSpPr>
          <p:cNvPr id="7" name="TextBox 6"/>
          <p:cNvSpPr txBox="1"/>
          <p:nvPr/>
        </p:nvSpPr>
        <p:spPr>
          <a:xfrm>
            <a:off x="628650" y="2892563"/>
            <a:ext cx="7258050" cy="3139321"/>
          </a:xfrm>
          <a:prstGeom prst="rect">
            <a:avLst/>
          </a:prstGeom>
          <a:noFill/>
        </p:spPr>
        <p:txBody>
          <a:bodyPr wrap="square" rtlCol="0">
            <a:spAutoFit/>
          </a:bodyPr>
          <a:lstStyle/>
          <a:p>
            <a:pPr marL="342900" indent="-342900">
              <a:buFont typeface="Arial" panose="020B0604020202020204" pitchFamily="34" charset="0"/>
              <a:buChar char="•"/>
            </a:pPr>
            <a:r>
              <a:rPr lang="en-US" sz="2200" dirty="0"/>
              <a:t>Districts MUST have a Title II, Part A Program Inventory Monitoring Plan</a:t>
            </a:r>
          </a:p>
          <a:p>
            <a:pPr marL="342900" indent="-342900">
              <a:buFont typeface="Arial" panose="020B0604020202020204" pitchFamily="34" charset="0"/>
              <a:buChar char="•"/>
            </a:pPr>
            <a:r>
              <a:rPr lang="en-US" sz="2200" dirty="0"/>
              <a:t>This question requires a response and Leas should not write “Not Applicable”</a:t>
            </a:r>
          </a:p>
          <a:p>
            <a:pPr marL="342900" indent="-342900">
              <a:buFont typeface="Arial" panose="020B0604020202020204" pitchFamily="34" charset="0"/>
              <a:buChar char="•"/>
            </a:pPr>
            <a:r>
              <a:rPr lang="en-US" sz="2200" dirty="0"/>
              <a:t>Refer to the guidance resource The </a:t>
            </a:r>
            <a:r>
              <a:rPr lang="en-US" sz="2200" i="1" dirty="0"/>
              <a:t>Standards for Inventory Management Systems</a:t>
            </a:r>
            <a:r>
              <a:rPr lang="en-US" sz="2200" dirty="0"/>
              <a:t> document </a:t>
            </a:r>
          </a:p>
          <a:p>
            <a:pPr marL="342900" indent="-342900">
              <a:buFont typeface="Arial" panose="020B0604020202020204" pitchFamily="34" charset="0"/>
              <a:buChar char="•"/>
            </a:pPr>
            <a:r>
              <a:rPr lang="en-US" sz="2200" dirty="0"/>
              <a:t>Located in the Title II(A) Documents Section of the Document Library in </a:t>
            </a:r>
            <a:r>
              <a:rPr lang="en-US" sz="2200" dirty="0" err="1"/>
              <a:t>Accelegrants</a:t>
            </a:r>
            <a:endParaRPr lang="en-US" sz="2200" dirty="0"/>
          </a:p>
          <a:p>
            <a:endParaRPr lang="en-US" sz="2200" dirty="0"/>
          </a:p>
        </p:txBody>
      </p:sp>
    </p:spTree>
    <p:extLst>
      <p:ext uri="{BB962C8B-B14F-4D97-AF65-F5344CB8AC3E}">
        <p14:creationId xmlns:p14="http://schemas.microsoft.com/office/powerpoint/2010/main" val="419731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More on Inventory Monitoring</a:t>
            </a:r>
          </a:p>
        </p:txBody>
      </p:sp>
      <p:sp>
        <p:nvSpPr>
          <p:cNvPr id="3" name="Content Placeholder 2"/>
          <p:cNvSpPr>
            <a:spLocks noGrp="1"/>
          </p:cNvSpPr>
          <p:nvPr>
            <p:ph idx="1"/>
          </p:nvPr>
        </p:nvSpPr>
        <p:spPr>
          <a:xfrm>
            <a:off x="628650" y="1690689"/>
            <a:ext cx="7886700" cy="3905474"/>
          </a:xfrm>
        </p:spPr>
        <p:txBody>
          <a:bodyPr>
            <a:normAutofit lnSpcReduction="10000"/>
          </a:bodyPr>
          <a:lstStyle/>
          <a:p>
            <a:pPr marL="0" lvl="0" indent="0" defTabSz="914400">
              <a:lnSpc>
                <a:spcPct val="100000"/>
              </a:lnSpc>
              <a:spcBef>
                <a:spcPts val="0"/>
              </a:spcBef>
              <a:buNone/>
            </a:pPr>
            <a:r>
              <a:rPr lang="en-US" sz="2200" dirty="0">
                <a:solidFill>
                  <a:prstClr val="black"/>
                </a:solidFill>
              </a:rPr>
              <a:t>As part of their Inventory Monitoring Plan, the LEA must include:</a:t>
            </a:r>
          </a:p>
          <a:p>
            <a:pPr marL="800100" lvl="1" indent="-342900" defTabSz="914400">
              <a:lnSpc>
                <a:spcPct val="100000"/>
              </a:lnSpc>
              <a:spcBef>
                <a:spcPts val="0"/>
              </a:spcBef>
              <a:buFont typeface="+mj-lt"/>
              <a:buAutoNum type="arabicPeriod"/>
            </a:pPr>
            <a:r>
              <a:rPr lang="en-US" sz="2200" dirty="0">
                <a:solidFill>
                  <a:prstClr val="black"/>
                </a:solidFill>
              </a:rPr>
              <a:t>A description of how property will be labeled and recorded</a:t>
            </a:r>
          </a:p>
          <a:p>
            <a:pPr marL="800100" lvl="1" indent="-342900" defTabSz="914400">
              <a:lnSpc>
                <a:spcPct val="100000"/>
              </a:lnSpc>
              <a:spcBef>
                <a:spcPts val="0"/>
              </a:spcBef>
              <a:buFont typeface="+mj-lt"/>
              <a:buAutoNum type="arabicPeriod"/>
            </a:pPr>
            <a:r>
              <a:rPr lang="en-US" sz="2200" dirty="0">
                <a:solidFill>
                  <a:prstClr val="black"/>
                </a:solidFill>
              </a:rPr>
              <a:t>A system for control of Title II materials that ensure they are used only for professional development</a:t>
            </a:r>
          </a:p>
          <a:p>
            <a:pPr marL="800100" lvl="1" indent="-342900" defTabSz="914400">
              <a:lnSpc>
                <a:spcPct val="100000"/>
              </a:lnSpc>
              <a:spcBef>
                <a:spcPts val="0"/>
              </a:spcBef>
              <a:buFont typeface="+mj-lt"/>
              <a:buAutoNum type="arabicPeriod"/>
            </a:pPr>
            <a:r>
              <a:rPr lang="en-US" sz="2200" dirty="0">
                <a:solidFill>
                  <a:prstClr val="black"/>
                </a:solidFill>
              </a:rPr>
              <a:t>A process for the annual tracking of ALL materials purchased with Title II funds, regardless of year purchased</a:t>
            </a:r>
          </a:p>
          <a:p>
            <a:pPr marL="800100" lvl="1" indent="-342900" defTabSz="914400">
              <a:lnSpc>
                <a:spcPct val="100000"/>
              </a:lnSpc>
              <a:spcBef>
                <a:spcPts val="0"/>
              </a:spcBef>
              <a:buFont typeface="+mj-lt"/>
              <a:buAutoNum type="arabicPeriod"/>
            </a:pPr>
            <a:r>
              <a:rPr lang="en-US" sz="2200" dirty="0">
                <a:solidFill>
                  <a:prstClr val="black"/>
                </a:solidFill>
              </a:rPr>
              <a:t>A process for site-based physical inventory tracking of ALL materials purchased with Title II funds, regardless of the year purchased</a:t>
            </a:r>
          </a:p>
          <a:p>
            <a:pPr marL="800100" lvl="1" indent="-342900" defTabSz="914400">
              <a:lnSpc>
                <a:spcPct val="100000"/>
              </a:lnSpc>
              <a:spcBef>
                <a:spcPts val="0"/>
              </a:spcBef>
              <a:buFont typeface="+mj-lt"/>
              <a:buAutoNum type="arabicPeriod"/>
            </a:pPr>
            <a:r>
              <a:rPr lang="en-US" sz="2200" dirty="0">
                <a:solidFill>
                  <a:prstClr val="black"/>
                </a:solidFill>
              </a:rPr>
              <a:t>A system for determining the condition and disposal/destruction of materials purchased with Title II funds</a:t>
            </a:r>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13</a:t>
            </a:fld>
            <a:endParaRPr lang="en-US"/>
          </a:p>
        </p:txBody>
      </p:sp>
    </p:spTree>
    <p:extLst>
      <p:ext uri="{BB962C8B-B14F-4D97-AF65-F5344CB8AC3E}">
        <p14:creationId xmlns:p14="http://schemas.microsoft.com/office/powerpoint/2010/main" val="3201618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Section C: Public Schools – Teachers and Paraprofessionals</a:t>
            </a:r>
          </a:p>
        </p:txBody>
      </p:sp>
      <p:sp>
        <p:nvSpPr>
          <p:cNvPr id="4" name="Slide Number Placeholder 3"/>
          <p:cNvSpPr>
            <a:spLocks noGrp="1"/>
          </p:cNvSpPr>
          <p:nvPr>
            <p:ph type="sldNum" sz="quarter" idx="12"/>
          </p:nvPr>
        </p:nvSpPr>
        <p:spPr/>
        <p:txBody>
          <a:bodyPr/>
          <a:lstStyle/>
          <a:p>
            <a:fld id="{E3A0F8C9-0536-44E3-92CA-2798A712B5A8}" type="slidenum">
              <a:rPr lang="en-US" smtClean="0"/>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59090079"/>
              </p:ext>
            </p:extLst>
          </p:nvPr>
        </p:nvGraphicFramePr>
        <p:xfrm>
          <a:off x="628650" y="2728001"/>
          <a:ext cx="7886700" cy="1438275"/>
        </p:xfrm>
        <a:graphic>
          <a:graphicData uri="http://schemas.openxmlformats.org/drawingml/2006/table">
            <a:tbl>
              <a:tblPr firstRow="1" firstCol="1" bandRow="1"/>
              <a:tblGrid>
                <a:gridCol w="7886700">
                  <a:extLst>
                    <a:ext uri="{9D8B030D-6E8A-4147-A177-3AD203B41FA5}">
                      <a16:colId xmlns:a16="http://schemas.microsoft.com/office/drawing/2014/main" val="3225534802"/>
                    </a:ext>
                  </a:extLst>
                </a:gridCol>
              </a:tblGrid>
              <a:tr h="600075">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Provide an overview of the hiring and assignment process that describes how the LEA ensures that it hires and assigns only Rhode Island certified educators and paraprofessionals who meet State qualification requirements.</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100" dirty="0">
                          <a:effectLst/>
                          <a:latin typeface="Arial" panose="020B0604020202020204" pitchFamily="34" charset="0"/>
                          <a:ea typeface="Arial" panose="020B0604020202020204" pitchFamily="34" charset="0"/>
                          <a:cs typeface="Arial" panose="020B0604020202020204" pitchFamily="34" charset="0"/>
                        </a:rPr>
                        <a:t>(Provide district or school documentation, if applicable)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572980"/>
                  </a:ext>
                </a:extLst>
              </a:tr>
              <a:tr h="686154">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LEA Response: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4760719"/>
                  </a:ext>
                </a:extLst>
              </a:tr>
            </a:tbl>
          </a:graphicData>
        </a:graphic>
      </p:graphicFrame>
      <p:sp>
        <p:nvSpPr>
          <p:cNvPr id="7" name="TextBox 6"/>
          <p:cNvSpPr txBox="1"/>
          <p:nvPr/>
        </p:nvSpPr>
        <p:spPr>
          <a:xfrm>
            <a:off x="628650" y="1912750"/>
            <a:ext cx="6038850" cy="430887"/>
          </a:xfrm>
          <a:prstGeom prst="rect">
            <a:avLst/>
          </a:prstGeom>
          <a:noFill/>
        </p:spPr>
        <p:txBody>
          <a:bodyPr wrap="square" rtlCol="0">
            <a:spAutoFit/>
          </a:bodyPr>
          <a:lstStyle/>
          <a:p>
            <a:r>
              <a:rPr lang="en-US" sz="2200" dirty="0"/>
              <a:t>1) Hiring Process and Assignment System</a:t>
            </a:r>
          </a:p>
        </p:txBody>
      </p:sp>
      <p:sp>
        <p:nvSpPr>
          <p:cNvPr id="8" name="TextBox 7"/>
          <p:cNvSpPr txBox="1"/>
          <p:nvPr/>
        </p:nvSpPr>
        <p:spPr>
          <a:xfrm>
            <a:off x="628650" y="4513559"/>
            <a:ext cx="7820025" cy="923330"/>
          </a:xfrm>
          <a:prstGeom prst="rect">
            <a:avLst/>
          </a:prstGeom>
          <a:noFill/>
        </p:spPr>
        <p:txBody>
          <a:bodyPr wrap="square" rtlCol="0">
            <a:spAutoFit/>
          </a:bodyPr>
          <a:lstStyle/>
          <a:p>
            <a:r>
              <a:rPr lang="en-US" dirty="0"/>
              <a:t>This connects to Questions 3 in the Title II-A Application Details, Part I LEA Plan section of the CRP.</a:t>
            </a:r>
          </a:p>
          <a:p>
            <a:r>
              <a:rPr lang="en-US" dirty="0"/>
              <a:t> </a:t>
            </a:r>
          </a:p>
        </p:txBody>
      </p:sp>
    </p:spTree>
    <p:extLst>
      <p:ext uri="{BB962C8B-B14F-4D97-AF65-F5344CB8AC3E}">
        <p14:creationId xmlns:p14="http://schemas.microsoft.com/office/powerpoint/2010/main" val="2577586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Hiring and Assignment Process Definitions</a:t>
            </a:r>
          </a:p>
        </p:txBody>
      </p:sp>
      <p:sp>
        <p:nvSpPr>
          <p:cNvPr id="3" name="Content Placeholder 2"/>
          <p:cNvSpPr>
            <a:spLocks noGrp="1"/>
          </p:cNvSpPr>
          <p:nvPr>
            <p:ph idx="1"/>
          </p:nvPr>
        </p:nvSpPr>
        <p:spPr/>
        <p:txBody>
          <a:bodyPr vert="horz" lIns="91440" tIns="45720" rIns="91440" bIns="45720" rtlCol="0" anchor="t">
            <a:normAutofit/>
          </a:bodyPr>
          <a:lstStyle/>
          <a:p>
            <a:pPr marL="457200" indent="-457200">
              <a:buFont typeface="+mj-lt"/>
              <a:buAutoNum type="arabicPeriod"/>
            </a:pPr>
            <a:r>
              <a:rPr lang="en-US" dirty="0"/>
              <a:t>Hiring Process:</a:t>
            </a:r>
          </a:p>
          <a:p>
            <a:pPr lvl="2"/>
            <a:r>
              <a:rPr lang="en-US" sz="2000" dirty="0"/>
              <a:t>This is for new employees to the district</a:t>
            </a:r>
          </a:p>
          <a:p>
            <a:pPr lvl="2"/>
            <a:r>
              <a:rPr lang="en-US" sz="2000" dirty="0"/>
              <a:t>Shows steps taken to ensure new hire meets Rhode Island certification and licensure requirements</a:t>
            </a:r>
          </a:p>
          <a:p>
            <a:pPr lvl="2"/>
            <a:r>
              <a:rPr lang="en-US" sz="2000" dirty="0"/>
              <a:t>Can be verified in </a:t>
            </a:r>
            <a:r>
              <a:rPr lang="en-US" sz="2000" dirty="0" err="1"/>
              <a:t>eCert</a:t>
            </a:r>
            <a:r>
              <a:rPr lang="en-US" sz="2000" dirty="0"/>
              <a:t> or by requesting valid license from the candidate</a:t>
            </a:r>
          </a:p>
          <a:p>
            <a:pPr marL="457200" indent="-457200">
              <a:buFont typeface="+mj-lt"/>
              <a:buAutoNum type="arabicPeriod"/>
            </a:pPr>
            <a:r>
              <a:rPr lang="en-US" dirty="0"/>
              <a:t>Assignment Process:</a:t>
            </a:r>
          </a:p>
          <a:p>
            <a:pPr lvl="2"/>
            <a:r>
              <a:rPr lang="en-US" sz="2000" dirty="0"/>
              <a:t>Used for employees changing assignments within the district</a:t>
            </a:r>
          </a:p>
          <a:p>
            <a:pPr lvl="2"/>
            <a:r>
              <a:rPr lang="en-US" sz="2000" dirty="0">
                <a:ea typeface="+mn-lt"/>
                <a:cs typeface="+mn-lt"/>
              </a:rPr>
              <a:t>Shows steps taken to ensure new hire meets Rhode Island certification and licensure requirement.</a:t>
            </a:r>
            <a:endParaRPr lang="en-US" sz="2000" dirty="0">
              <a:cs typeface="Calibri"/>
            </a:endParaRPr>
          </a:p>
          <a:p>
            <a:pPr lvl="2"/>
            <a:r>
              <a:rPr lang="en-US" sz="2000" dirty="0"/>
              <a:t>Can also use district portal to verify certification</a:t>
            </a:r>
          </a:p>
        </p:txBody>
      </p:sp>
      <p:sp>
        <p:nvSpPr>
          <p:cNvPr id="4" name="Slide Number Placeholder 3"/>
          <p:cNvSpPr>
            <a:spLocks noGrp="1"/>
          </p:cNvSpPr>
          <p:nvPr>
            <p:ph type="sldNum" sz="quarter" idx="12"/>
          </p:nvPr>
        </p:nvSpPr>
        <p:spPr/>
        <p:txBody>
          <a:bodyPr/>
          <a:lstStyle/>
          <a:p>
            <a:fld id="{E3A0F8C9-0536-44E3-92CA-2798A712B5A8}" type="slidenum">
              <a:rPr lang="en-US" smtClean="0"/>
              <a:t>15</a:t>
            </a:fld>
            <a:endParaRPr lang="en-US"/>
          </a:p>
        </p:txBody>
      </p:sp>
    </p:spTree>
    <p:extLst>
      <p:ext uri="{BB962C8B-B14F-4D97-AF65-F5344CB8AC3E}">
        <p14:creationId xmlns:p14="http://schemas.microsoft.com/office/powerpoint/2010/main" val="620891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rPr>
              <a:t>Section C: Public Schools – Teachers and Paraprofessionals</a:t>
            </a:r>
            <a:endParaRPr lang="en-US" dirty="0"/>
          </a:p>
        </p:txBody>
      </p:sp>
      <p:sp>
        <p:nvSpPr>
          <p:cNvPr id="3" name="Content Placeholder 2"/>
          <p:cNvSpPr>
            <a:spLocks noGrp="1"/>
          </p:cNvSpPr>
          <p:nvPr>
            <p:ph idx="1"/>
          </p:nvPr>
        </p:nvSpPr>
        <p:spPr>
          <a:xfrm>
            <a:off x="628650" y="1630103"/>
            <a:ext cx="7886700" cy="762112"/>
          </a:xfrm>
        </p:spPr>
        <p:txBody>
          <a:bodyPr/>
          <a:lstStyle/>
          <a:p>
            <a:pPr marL="0" indent="0">
              <a:buNone/>
            </a:pPr>
            <a:r>
              <a:rPr lang="en-US" dirty="0"/>
              <a:t>2) </a:t>
            </a:r>
            <a:r>
              <a:rPr lang="en-US" sz="2200" dirty="0"/>
              <a:t>Personnel Assignment System (PAS): RI Certified Teachers and Out-of-Area Teachers</a:t>
            </a:r>
          </a:p>
          <a:p>
            <a:pPr marL="0" indent="0">
              <a:buNone/>
            </a:pPr>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71401129"/>
              </p:ext>
            </p:extLst>
          </p:nvPr>
        </p:nvGraphicFramePr>
        <p:xfrm>
          <a:off x="628650" y="2370502"/>
          <a:ext cx="7886700" cy="1341120"/>
        </p:xfrm>
        <a:graphic>
          <a:graphicData uri="http://schemas.openxmlformats.org/drawingml/2006/table">
            <a:tbl>
              <a:tblPr firstRow="1" firstCol="1" bandRow="1"/>
              <a:tblGrid>
                <a:gridCol w="6066692">
                  <a:extLst>
                    <a:ext uri="{9D8B030D-6E8A-4147-A177-3AD203B41FA5}">
                      <a16:colId xmlns:a16="http://schemas.microsoft.com/office/drawing/2014/main" val="2713892234"/>
                    </a:ext>
                  </a:extLst>
                </a:gridCol>
                <a:gridCol w="1820008">
                  <a:extLst>
                    <a:ext uri="{9D8B030D-6E8A-4147-A177-3AD203B41FA5}">
                      <a16:colId xmlns:a16="http://schemas.microsoft.com/office/drawing/2014/main" val="3980730247"/>
                    </a:ext>
                  </a:extLst>
                </a:gridCol>
              </a:tblGrid>
              <a:tr h="274961">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Number of Rhode Island Certified Teachers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002490"/>
                  </a:ext>
                </a:extLst>
              </a:tr>
              <a:tr h="919480">
                <a:tc>
                  <a:txBody>
                    <a:bodyPr/>
                    <a:lstStyle/>
                    <a:p>
                      <a:pPr marL="0" marR="0">
                        <a:spcBef>
                          <a:spcPts val="0"/>
                        </a:spcBef>
                        <a:spcAft>
                          <a:spcPts val="0"/>
                        </a:spcAft>
                      </a:pPr>
                      <a:r>
                        <a:rPr lang="en-US" sz="1100">
                          <a:effectLst/>
                          <a:highlight>
                            <a:srgbClr val="FFFF00"/>
                          </a:highligh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Number of Out-of-Area Teachers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Complete the Out-of-Area Educator Template. Describe use of Title II, Part A funds to support educators in becoming RI certified (testing, coursework or program)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highlight>
                            <a:srgbClr val="FFFF00"/>
                          </a:highligh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602189"/>
                  </a:ext>
                </a:extLst>
              </a:tr>
            </a:tbl>
          </a:graphicData>
        </a:graphic>
      </p:graphicFrame>
      <p:sp>
        <p:nvSpPr>
          <p:cNvPr id="6" name="Rectangle 1"/>
          <p:cNvSpPr>
            <a:spLocks noChangeArrowheads="1"/>
          </p:cNvSpPr>
          <p:nvPr/>
        </p:nvSpPr>
        <p:spPr bwMode="auto">
          <a:xfrm>
            <a:off x="1600200" y="3246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p:cNvSpPr txBox="1"/>
          <p:nvPr/>
        </p:nvSpPr>
        <p:spPr>
          <a:xfrm>
            <a:off x="628650" y="3728770"/>
            <a:ext cx="7886700" cy="430887"/>
          </a:xfrm>
          <a:prstGeom prst="rect">
            <a:avLst/>
          </a:prstGeom>
          <a:noFill/>
        </p:spPr>
        <p:txBody>
          <a:bodyPr wrap="square" rtlCol="0">
            <a:spAutoFit/>
          </a:bodyPr>
          <a:lstStyle/>
          <a:p>
            <a:r>
              <a:rPr lang="en-US" sz="2200" dirty="0"/>
              <a:t>3) Personnel Assignment System (PAS): RI Paraprofessionals</a:t>
            </a:r>
          </a:p>
        </p:txBody>
      </p:sp>
      <p:graphicFrame>
        <p:nvGraphicFramePr>
          <p:cNvPr id="10" name="Table 9"/>
          <p:cNvGraphicFramePr>
            <a:graphicFrameLocks noGrp="1"/>
          </p:cNvGraphicFramePr>
          <p:nvPr>
            <p:extLst>
              <p:ext uri="{D42A27DB-BD31-4B8C-83A1-F6EECF244321}">
                <p14:modId xmlns:p14="http://schemas.microsoft.com/office/powerpoint/2010/main" val="1116370966"/>
              </p:ext>
            </p:extLst>
          </p:nvPr>
        </p:nvGraphicFramePr>
        <p:xfrm>
          <a:off x="628650" y="4159657"/>
          <a:ext cx="7886700" cy="1341120"/>
        </p:xfrm>
        <a:graphic>
          <a:graphicData uri="http://schemas.openxmlformats.org/drawingml/2006/table">
            <a:tbl>
              <a:tblPr firstRow="1" firstCol="1" bandRow="1"/>
              <a:tblGrid>
                <a:gridCol w="6066692">
                  <a:extLst>
                    <a:ext uri="{9D8B030D-6E8A-4147-A177-3AD203B41FA5}">
                      <a16:colId xmlns:a16="http://schemas.microsoft.com/office/drawing/2014/main" val="739560121"/>
                    </a:ext>
                  </a:extLst>
                </a:gridCol>
                <a:gridCol w="1820008">
                  <a:extLst>
                    <a:ext uri="{9D8B030D-6E8A-4147-A177-3AD203B41FA5}">
                      <a16:colId xmlns:a16="http://schemas.microsoft.com/office/drawing/2014/main" val="1358591822"/>
                    </a:ext>
                  </a:extLst>
                </a:gridCol>
              </a:tblGrid>
              <a:tr h="325120">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Number of Paraprofessionals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0752302"/>
                  </a:ext>
                </a:extLst>
              </a:tr>
              <a:tr h="919480">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Number of Paraprofessionals not meeting RI requirements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Complete the Paraprofessional Requirement Template. Identify the pathway each paraprofessional serving in your district used to meet State Paraprofessional requirements.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455884"/>
                  </a:ext>
                </a:extLst>
              </a:tr>
            </a:tbl>
          </a:graphicData>
        </a:graphic>
      </p:graphicFrame>
      <p:sp>
        <p:nvSpPr>
          <p:cNvPr id="11" name="Rectangle 4"/>
          <p:cNvSpPr>
            <a:spLocks noChangeArrowheads="1"/>
          </p:cNvSpPr>
          <p:nvPr/>
        </p:nvSpPr>
        <p:spPr bwMode="auto">
          <a:xfrm>
            <a:off x="1600200" y="3246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Box 6"/>
          <p:cNvSpPr txBox="1"/>
          <p:nvPr/>
        </p:nvSpPr>
        <p:spPr>
          <a:xfrm>
            <a:off x="507064" y="5546943"/>
            <a:ext cx="8521831" cy="769441"/>
          </a:xfrm>
          <a:prstGeom prst="rect">
            <a:avLst/>
          </a:prstGeom>
          <a:noFill/>
        </p:spPr>
        <p:txBody>
          <a:bodyPr wrap="square" rtlCol="0">
            <a:spAutoFit/>
          </a:bodyPr>
          <a:lstStyle/>
          <a:p>
            <a:r>
              <a:rPr lang="en-US" sz="2200" dirty="0"/>
              <a:t>Note: This information will be provided by RIDE with your monitoring materials.</a:t>
            </a:r>
          </a:p>
        </p:txBody>
      </p:sp>
    </p:spTree>
    <p:extLst>
      <p:ext uri="{BB962C8B-B14F-4D97-AF65-F5344CB8AC3E}">
        <p14:creationId xmlns:p14="http://schemas.microsoft.com/office/powerpoint/2010/main" val="3316738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Section D: Public Schools - Class-Size Reduction</a:t>
            </a:r>
          </a:p>
        </p:txBody>
      </p:sp>
      <p:sp>
        <p:nvSpPr>
          <p:cNvPr id="3" name="Content Placeholder 2"/>
          <p:cNvSpPr>
            <a:spLocks noGrp="1"/>
          </p:cNvSpPr>
          <p:nvPr>
            <p:ph idx="1"/>
          </p:nvPr>
        </p:nvSpPr>
        <p:spPr>
          <a:xfrm>
            <a:off x="628650" y="1719784"/>
            <a:ext cx="7886700" cy="412750"/>
          </a:xfrm>
        </p:spPr>
        <p:txBody>
          <a:bodyPr>
            <a:normAutofit/>
          </a:bodyPr>
          <a:lstStyle/>
          <a:p>
            <a:pPr marL="0" indent="0">
              <a:buNone/>
            </a:pPr>
            <a:r>
              <a:rPr lang="en-US" sz="2200" dirty="0"/>
              <a:t>1) Use of Title II, Part A Funds for Class-Size Reduction</a:t>
            </a:r>
          </a:p>
        </p:txBody>
      </p:sp>
      <p:sp>
        <p:nvSpPr>
          <p:cNvPr id="4" name="Slide Number Placeholder 3"/>
          <p:cNvSpPr>
            <a:spLocks noGrp="1"/>
          </p:cNvSpPr>
          <p:nvPr>
            <p:ph type="sldNum" sz="quarter" idx="12"/>
          </p:nvPr>
        </p:nvSpPr>
        <p:spPr/>
        <p:txBody>
          <a:bodyPr/>
          <a:lstStyle/>
          <a:p>
            <a:fld id="{E3A0F8C9-0536-44E3-92CA-2798A712B5A8}" type="slidenum">
              <a:rPr lang="en-US" smtClean="0"/>
              <a:t>17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08860426"/>
              </p:ext>
            </p:extLst>
          </p:nvPr>
        </p:nvGraphicFramePr>
        <p:xfrm>
          <a:off x="704064" y="2368493"/>
          <a:ext cx="7886700" cy="582930"/>
        </p:xfrm>
        <a:graphic>
          <a:graphicData uri="http://schemas.openxmlformats.org/drawingml/2006/table">
            <a:tbl>
              <a:tblPr firstRow="1" firstCol="1" bandRow="1"/>
              <a:tblGrid>
                <a:gridCol w="6066692">
                  <a:extLst>
                    <a:ext uri="{9D8B030D-6E8A-4147-A177-3AD203B41FA5}">
                      <a16:colId xmlns:a16="http://schemas.microsoft.com/office/drawing/2014/main" val="3338103828"/>
                    </a:ext>
                  </a:extLst>
                </a:gridCol>
                <a:gridCol w="1820008">
                  <a:extLst>
                    <a:ext uri="{9D8B030D-6E8A-4147-A177-3AD203B41FA5}">
                      <a16:colId xmlns:a16="http://schemas.microsoft.com/office/drawing/2014/main" val="3645573913"/>
                    </a:ext>
                  </a:extLst>
                </a:gridCol>
              </a:tblGrid>
              <a:tr h="247650">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Our LEA uses Title II, Part A funds for Class Size Reduction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017588"/>
                  </a:ext>
                </a:extLst>
              </a:tr>
              <a:tr h="0">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Our LEA does not use Title II, Part A funds for Class Size Reduction (leave the remainder of this section blank)</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370391"/>
                  </a:ext>
                </a:extLst>
              </a:tr>
            </a:tbl>
          </a:graphicData>
        </a:graphic>
      </p:graphicFrame>
      <p:sp>
        <p:nvSpPr>
          <p:cNvPr id="7" name="TextBox 6"/>
          <p:cNvSpPr txBox="1"/>
          <p:nvPr/>
        </p:nvSpPr>
        <p:spPr>
          <a:xfrm>
            <a:off x="628650" y="3187383"/>
            <a:ext cx="7886700" cy="2462213"/>
          </a:xfrm>
          <a:prstGeom prst="rect">
            <a:avLst/>
          </a:prstGeom>
          <a:noFill/>
        </p:spPr>
        <p:txBody>
          <a:bodyPr wrap="square" rtlCol="0">
            <a:spAutoFit/>
          </a:bodyPr>
          <a:lstStyle/>
          <a:p>
            <a:pPr marL="285750" indent="-285750">
              <a:buFont typeface="Arial" panose="020B0604020202020204" pitchFamily="34" charset="0"/>
              <a:buChar char="•"/>
            </a:pPr>
            <a:r>
              <a:rPr lang="en-US" sz="2200" dirty="0"/>
              <a:t>If you do not have any Class-Size Reduction Activities, you would indicate that in the second box, and move to the next section.</a:t>
            </a:r>
          </a:p>
          <a:p>
            <a:pPr marL="285750" indent="-285750">
              <a:buFont typeface="Arial" panose="020B0604020202020204" pitchFamily="34" charset="0"/>
              <a:buChar char="•"/>
            </a:pPr>
            <a:r>
              <a:rPr lang="en-US" sz="2200" dirty="0"/>
              <a:t>If you do have Class-Size Reduction Activities, complete questions 2-5 in this section.  Your responses should connect directly to those provided in the Title II-A- Class Size Reduction section of the CRP.</a:t>
            </a:r>
          </a:p>
          <a:p>
            <a:pPr marL="285750" indent="-285750">
              <a:buFont typeface="Arial" panose="020B0604020202020204" pitchFamily="34" charset="0"/>
              <a:buChar char="•"/>
            </a:pPr>
            <a:endParaRPr lang="en-US" sz="2200" dirty="0"/>
          </a:p>
        </p:txBody>
      </p:sp>
    </p:spTree>
    <p:extLst>
      <p:ext uri="{BB962C8B-B14F-4D97-AF65-F5344CB8AC3E}">
        <p14:creationId xmlns:p14="http://schemas.microsoft.com/office/powerpoint/2010/main" val="3294168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Section E: Non-Public School Services</a:t>
            </a:r>
          </a:p>
        </p:txBody>
      </p:sp>
      <p:sp>
        <p:nvSpPr>
          <p:cNvPr id="3" name="Content Placeholder 2"/>
          <p:cNvSpPr>
            <a:spLocks noGrp="1"/>
          </p:cNvSpPr>
          <p:nvPr>
            <p:ph idx="1"/>
          </p:nvPr>
        </p:nvSpPr>
        <p:spPr>
          <a:xfrm>
            <a:off x="628650" y="1390650"/>
            <a:ext cx="4048126" cy="4736773"/>
          </a:xfrm>
        </p:spPr>
        <p:txBody>
          <a:bodyPr>
            <a:normAutofit lnSpcReduction="10000"/>
          </a:bodyPr>
          <a:lstStyle/>
          <a:p>
            <a:r>
              <a:rPr lang="en-US" sz="2200" dirty="0"/>
              <a:t>Under the Title II, Part A program, private school teachers, principals, and other school leaders may be eligible to receive Title II, Part A funds</a:t>
            </a:r>
            <a:r>
              <a:rPr lang="en-US" dirty="0"/>
              <a:t>. </a:t>
            </a:r>
          </a:p>
          <a:p>
            <a:r>
              <a:rPr lang="en-US" sz="2200" dirty="0"/>
              <a:t>If there are no eligible non-public schools in your district, complete Item A and move to the next section.</a:t>
            </a:r>
          </a:p>
          <a:p>
            <a:r>
              <a:rPr lang="en-US" sz="2200" dirty="0"/>
              <a:t>Must provide documentation of consultation, letters of intent, etc.</a:t>
            </a:r>
          </a:p>
          <a:p>
            <a:r>
              <a:rPr lang="en-US" sz="2200" dirty="0"/>
              <a:t>This connects to the Private School tab in the CRP Application</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18</a:t>
            </a:fld>
            <a:endParaRPr lang="en-US"/>
          </a:p>
        </p:txBody>
      </p:sp>
      <p:pic>
        <p:nvPicPr>
          <p:cNvPr id="5" name="Picture 4"/>
          <p:cNvPicPr>
            <a:picLocks noChangeAspect="1"/>
          </p:cNvPicPr>
          <p:nvPr/>
        </p:nvPicPr>
        <p:blipFill>
          <a:blip r:embed="rId2"/>
          <a:stretch>
            <a:fillRect/>
          </a:stretch>
        </p:blipFill>
        <p:spPr>
          <a:xfrm>
            <a:off x="4772025" y="1390650"/>
            <a:ext cx="4020185" cy="4845049"/>
          </a:xfrm>
          <a:prstGeom prst="rect">
            <a:avLst/>
          </a:prstGeom>
        </p:spPr>
      </p:pic>
    </p:spTree>
    <p:extLst>
      <p:ext uri="{BB962C8B-B14F-4D97-AF65-F5344CB8AC3E}">
        <p14:creationId xmlns:p14="http://schemas.microsoft.com/office/powerpoint/2010/main" val="2627442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Section F: Attestation</a:t>
            </a:r>
          </a:p>
        </p:txBody>
      </p:sp>
      <p:sp>
        <p:nvSpPr>
          <p:cNvPr id="3" name="Content Placeholder 2"/>
          <p:cNvSpPr>
            <a:spLocks noGrp="1"/>
          </p:cNvSpPr>
          <p:nvPr>
            <p:ph idx="1"/>
          </p:nvPr>
        </p:nvSpPr>
        <p:spPr>
          <a:xfrm>
            <a:off x="485774" y="2542223"/>
            <a:ext cx="3409950" cy="2352674"/>
          </a:xfrm>
        </p:spPr>
        <p:txBody>
          <a:bodyPr>
            <a:normAutofit/>
          </a:bodyPr>
          <a:lstStyle/>
          <a:p>
            <a:pPr marL="0" indent="0">
              <a:buNone/>
            </a:pPr>
            <a:r>
              <a:rPr lang="en-US" sz="2200" dirty="0"/>
              <a:t>This section is to be completed by:</a:t>
            </a:r>
          </a:p>
          <a:p>
            <a:r>
              <a:rPr lang="en-US" sz="2200" dirty="0"/>
              <a:t>LEA Superintendent, </a:t>
            </a:r>
          </a:p>
          <a:p>
            <a:r>
              <a:rPr lang="en-US" sz="2200" dirty="0"/>
              <a:t>Head of School, or </a:t>
            </a:r>
          </a:p>
          <a:p>
            <a:r>
              <a:rPr lang="en-US" sz="2200" dirty="0"/>
              <a:t>Title II, Part A Program Administrator</a:t>
            </a:r>
          </a:p>
        </p:txBody>
      </p:sp>
      <p:sp>
        <p:nvSpPr>
          <p:cNvPr id="4" name="Slide Number Placeholder 3"/>
          <p:cNvSpPr>
            <a:spLocks noGrp="1"/>
          </p:cNvSpPr>
          <p:nvPr>
            <p:ph type="sldNum" sz="quarter" idx="12"/>
          </p:nvPr>
        </p:nvSpPr>
        <p:spPr/>
        <p:txBody>
          <a:bodyPr/>
          <a:lstStyle/>
          <a:p>
            <a:fld id="{E3A0F8C9-0536-44E3-92CA-2798A712B5A8}" type="slidenum">
              <a:rPr lang="en-US" smtClean="0"/>
              <a:t>19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31405858"/>
              </p:ext>
            </p:extLst>
          </p:nvPr>
        </p:nvGraphicFramePr>
        <p:xfrm>
          <a:off x="3895724" y="1371600"/>
          <a:ext cx="4924425" cy="4693920"/>
        </p:xfrm>
        <a:graphic>
          <a:graphicData uri="http://schemas.openxmlformats.org/drawingml/2006/table">
            <a:tbl>
              <a:tblPr firstRow="1" firstCol="1" bandRow="1"/>
              <a:tblGrid>
                <a:gridCol w="4924425">
                  <a:extLst>
                    <a:ext uri="{9D8B030D-6E8A-4147-A177-3AD203B41FA5}">
                      <a16:colId xmlns:a16="http://schemas.microsoft.com/office/drawing/2014/main" val="3840170430"/>
                    </a:ext>
                  </a:extLst>
                </a:gridCol>
              </a:tblGrid>
              <a:tr h="156845">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I certify by my signature that: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4302074"/>
                  </a:ext>
                </a:extLst>
              </a:tr>
              <a:tr h="1411605">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699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The information provided in this review document is accurate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699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The LEA has used Tile II, Part A funds consistent with all applicable Title II, Part A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699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requirements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699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The LEA will provide RIDE with supporting evidence, if requested, to complete the Title II.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699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Part A monitoring process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253050"/>
                  </a:ext>
                </a:extLst>
              </a:tr>
              <a:tr h="627380">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7223362"/>
                  </a:ext>
                </a:extLst>
              </a:tr>
              <a:tr h="313690">
                <a:tc>
                  <a:txBody>
                    <a:bodyPr/>
                    <a:lstStyle/>
                    <a:p>
                      <a:pPr marL="0" marR="0">
                        <a:spcBef>
                          <a:spcPts val="0"/>
                        </a:spcBef>
                        <a:spcAft>
                          <a:spcPts val="0"/>
                        </a:spcAft>
                      </a:pPr>
                      <a:r>
                        <a:rPr lang="en-US" sz="1100" i="1">
                          <a:effectLst/>
                          <a:latin typeface="Arial" panose="020B0604020202020204" pitchFamily="34" charset="0"/>
                          <a:ea typeface="Arial" panose="020B0604020202020204" pitchFamily="34" charset="0"/>
                          <a:cs typeface="Arial" panose="020B0604020202020204" pitchFamily="34" charset="0"/>
                        </a:rPr>
                        <a:t>School District (Please print)                                                              School Year</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77579"/>
                  </a:ext>
                </a:extLst>
              </a:tr>
              <a:tr h="784225">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154162"/>
                  </a:ext>
                </a:extLst>
              </a:tr>
              <a:tr h="313690">
                <a:tc>
                  <a:txBody>
                    <a:bodyPr/>
                    <a:lstStyle/>
                    <a:p>
                      <a:pPr marL="0" marR="0">
                        <a:spcBef>
                          <a:spcPts val="0"/>
                        </a:spcBef>
                        <a:spcAft>
                          <a:spcPts val="0"/>
                        </a:spcAft>
                      </a:pPr>
                      <a:r>
                        <a:rPr lang="en-US" sz="1100" i="1">
                          <a:effectLst/>
                          <a:latin typeface="Arial" panose="020B0604020202020204" pitchFamily="34" charset="0"/>
                          <a:ea typeface="Arial" panose="020B0604020202020204" pitchFamily="34" charset="0"/>
                          <a:cs typeface="Arial" panose="020B0604020202020204" pitchFamily="34" charset="0"/>
                        </a:rPr>
                        <a:t>Signature                                                                                            Date</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i="1">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468472"/>
                  </a:ext>
                </a:extLst>
              </a:tr>
              <a:tr h="470535">
                <a:tc>
                  <a:txBody>
                    <a:bodyPr/>
                    <a:lstStyle/>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a:effectLst/>
                          <a:latin typeface="Arial" panose="020B0604020202020204" pitchFamily="34" charset="0"/>
                          <a:ea typeface="Arial" panose="020B0604020202020204" pitchFamily="34" charset="0"/>
                          <a:cs typeface="Arial" panose="020B0604020202020204" pitchFamily="34" charset="0"/>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817215"/>
                  </a:ext>
                </a:extLst>
              </a:tr>
              <a:tr h="313690">
                <a:tc>
                  <a:txBody>
                    <a:bodyPr/>
                    <a:lstStyle/>
                    <a:p>
                      <a:pPr marL="0" marR="0">
                        <a:spcBef>
                          <a:spcPts val="0"/>
                        </a:spcBef>
                        <a:spcAft>
                          <a:spcPts val="0"/>
                        </a:spcAft>
                      </a:pPr>
                      <a:r>
                        <a:rPr lang="en-US" sz="1100" i="1" dirty="0">
                          <a:effectLst/>
                          <a:latin typeface="Arial" panose="020B0604020202020204" pitchFamily="34" charset="0"/>
                          <a:ea typeface="Arial" panose="020B0604020202020204" pitchFamily="34" charset="0"/>
                          <a:cs typeface="Arial" panose="020B0604020202020204" pitchFamily="34" charset="0"/>
                        </a:rPr>
                        <a:t>Name (Please print)</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i="1"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834228"/>
                  </a:ext>
                </a:extLst>
              </a:tr>
            </a:tbl>
          </a:graphicData>
        </a:graphic>
      </p:graphicFrame>
    </p:spTree>
    <p:extLst>
      <p:ext uri="{BB962C8B-B14F-4D97-AF65-F5344CB8AC3E}">
        <p14:creationId xmlns:p14="http://schemas.microsoft.com/office/powerpoint/2010/main" val="216256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96758"/>
          </a:xfrm>
        </p:spPr>
        <p:txBody>
          <a:bodyPr>
            <a:normAutofit/>
          </a:bodyPr>
          <a:lstStyle/>
          <a:p>
            <a:r>
              <a:rPr lang="en-US" sz="4000" dirty="0"/>
              <a:t>Objectives</a:t>
            </a:r>
          </a:p>
        </p:txBody>
      </p:sp>
      <p:sp>
        <p:nvSpPr>
          <p:cNvPr id="3" name="Content Placeholder 2"/>
          <p:cNvSpPr>
            <a:spLocks noGrp="1"/>
          </p:cNvSpPr>
          <p:nvPr>
            <p:ph idx="1"/>
          </p:nvPr>
        </p:nvSpPr>
        <p:spPr>
          <a:xfrm>
            <a:off x="628649" y="1572024"/>
            <a:ext cx="7985511" cy="4669214"/>
          </a:xfrm>
        </p:spPr>
        <p:txBody>
          <a:bodyPr>
            <a:normAutofit/>
          </a:bodyPr>
          <a:lstStyle/>
          <a:p>
            <a:pPr marL="857250" lvl="1" indent="-514350">
              <a:buFont typeface="+mj-lt"/>
              <a:buAutoNum type="arabicPeriod"/>
            </a:pPr>
            <a:r>
              <a:rPr lang="en-US" sz="2800" dirty="0"/>
              <a:t>Understanding the Title II Federal Monitoring  Desk Audit </a:t>
            </a:r>
          </a:p>
          <a:p>
            <a:pPr marL="857250" lvl="1" indent="-514350">
              <a:buFont typeface="+mj-lt"/>
              <a:buAutoNum type="arabicPeriod"/>
            </a:pPr>
            <a:r>
              <a:rPr lang="en-US" sz="2800" dirty="0"/>
              <a:t>Components of the Monitoring Process</a:t>
            </a:r>
          </a:p>
          <a:p>
            <a:pPr marL="857250" lvl="1" indent="-514350">
              <a:buFont typeface="+mj-lt"/>
              <a:buAutoNum type="arabicPeriod"/>
            </a:pPr>
            <a:r>
              <a:rPr lang="en-US" sz="2800" dirty="0"/>
              <a:t>Monitoring Review Ratings</a:t>
            </a:r>
          </a:p>
          <a:p>
            <a:pPr marL="857250" lvl="1" indent="-514350">
              <a:buFont typeface="+mj-lt"/>
              <a:buAutoNum type="arabicPeriod"/>
            </a:pPr>
            <a:r>
              <a:rPr lang="en-US" sz="2800" dirty="0"/>
              <a:t>Monitoring Timeline </a:t>
            </a:r>
          </a:p>
          <a:p>
            <a:pPr marL="857250" lvl="1" indent="-514350">
              <a:buFont typeface="+mj-lt"/>
              <a:buAutoNum type="arabicPeriod"/>
            </a:pPr>
            <a:r>
              <a:rPr lang="en-US" sz="2800" dirty="0"/>
              <a:t>Components of the Monitoring Application</a:t>
            </a:r>
          </a:p>
          <a:p>
            <a:pPr marL="857250" lvl="1" indent="-514350">
              <a:buFont typeface="+mj-lt"/>
              <a:buAutoNum type="arabicPeriod"/>
            </a:pPr>
            <a:r>
              <a:rPr lang="en-US" sz="2800" dirty="0"/>
              <a:t>Steps to Submit the LEA Monitoring Application</a:t>
            </a:r>
          </a:p>
          <a:p>
            <a:pPr marL="857250" lvl="1" indent="-514350">
              <a:buFont typeface="+mj-lt"/>
              <a:buAutoNum type="arabicPeriod"/>
            </a:pPr>
            <a:r>
              <a:rPr lang="en-US" sz="2800" dirty="0"/>
              <a:t>Resubmission Revision </a:t>
            </a:r>
            <a:r>
              <a:rPr lang="en-US" sz="2800"/>
              <a:t>Steps </a:t>
            </a:r>
          </a:p>
          <a:p>
            <a:pPr marL="857250" lvl="1" indent="-514350">
              <a:buFont typeface="+mj-lt"/>
              <a:buAutoNum type="arabicPeriod"/>
            </a:pPr>
            <a:r>
              <a:rPr lang="en-US" sz="2800"/>
              <a:t>RIDE </a:t>
            </a:r>
            <a:r>
              <a:rPr lang="en-US" sz="2800" dirty="0"/>
              <a:t>Contacts</a:t>
            </a:r>
          </a:p>
          <a:p>
            <a:pPr marL="857250" lvl="1" indent="-514350">
              <a:buFont typeface="+mj-lt"/>
              <a:buAutoNum type="arabicPeriod"/>
            </a:pPr>
            <a:endParaRPr lang="en-US" sz="2800" dirty="0"/>
          </a:p>
          <a:p>
            <a:pPr lvl="1"/>
            <a:endParaRPr lang="en-US" sz="22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9585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Submitting Your Application</a:t>
            </a:r>
          </a:p>
        </p:txBody>
      </p:sp>
      <p:sp>
        <p:nvSpPr>
          <p:cNvPr id="3" name="Content Placeholder 2"/>
          <p:cNvSpPr>
            <a:spLocks noGrp="1"/>
          </p:cNvSpPr>
          <p:nvPr>
            <p:ph idx="1"/>
          </p:nvPr>
        </p:nvSpPr>
        <p:spPr>
          <a:xfrm>
            <a:off x="628650" y="1690689"/>
            <a:ext cx="7886700" cy="3905474"/>
          </a:xfrm>
        </p:spPr>
        <p:txBody>
          <a:bodyPr>
            <a:normAutofit lnSpcReduction="10000"/>
          </a:bodyPr>
          <a:lstStyle/>
          <a:p>
            <a:r>
              <a:rPr lang="en-US" sz="2200" dirty="0"/>
              <a:t>All monitoring materials are due on or before March 30, 2020.</a:t>
            </a:r>
          </a:p>
          <a:p>
            <a:r>
              <a:rPr lang="en-US" sz="2200" dirty="0"/>
              <a:t>Application and all supporting evidence should be submitted by email to </a:t>
            </a:r>
            <a:r>
              <a:rPr lang="en-US" sz="2200" dirty="0">
                <a:hlinkClick r:id="rId2"/>
              </a:rPr>
              <a:t>mary.keenan@ride.ri.gov</a:t>
            </a:r>
            <a:endParaRPr lang="en-US" sz="2200" dirty="0"/>
          </a:p>
          <a:p>
            <a:r>
              <a:rPr lang="en-US" sz="2200" dirty="0"/>
              <a:t>All monitoring materials should be submitted in a folder titled:</a:t>
            </a:r>
          </a:p>
          <a:p>
            <a:pPr marL="342900" lvl="1" indent="0">
              <a:buNone/>
            </a:pPr>
            <a:r>
              <a:rPr lang="en-US" sz="2200" b="1" dirty="0" err="1"/>
              <a:t>DistrictName_TitleIIAMonitoring</a:t>
            </a:r>
            <a:endParaRPr lang="en-US" sz="2200" b="1" dirty="0"/>
          </a:p>
          <a:p>
            <a:r>
              <a:rPr lang="en-US" sz="2200" dirty="0"/>
              <a:t>Application document should be saved in the folder in the following format:</a:t>
            </a:r>
          </a:p>
          <a:p>
            <a:pPr marL="342900" lvl="1" indent="0">
              <a:buNone/>
            </a:pPr>
            <a:r>
              <a:rPr lang="en-US" sz="2200" b="1" dirty="0" err="1"/>
              <a:t>DistrictName_MonitoringSubmissionDocument</a:t>
            </a:r>
            <a:endParaRPr lang="en-US" sz="2200" b="1" dirty="0"/>
          </a:p>
          <a:p>
            <a:r>
              <a:rPr lang="en-US" sz="2200" dirty="0"/>
              <a:t>All Evidence should be saved in the folder in the following format:</a:t>
            </a:r>
          </a:p>
          <a:p>
            <a:pPr marL="342900" lvl="1" indent="0">
              <a:buNone/>
            </a:pPr>
            <a:r>
              <a:rPr lang="en-US" sz="2200" b="1" dirty="0" err="1"/>
              <a:t>DistrictName_TitleIIAMonitoring_Section</a:t>
            </a:r>
            <a:r>
              <a:rPr lang="en-US" sz="2200" b="1" dirty="0"/>
              <a:t>(Insert letter)Question#</a:t>
            </a:r>
          </a:p>
          <a:p>
            <a:pPr lvl="1"/>
            <a:endParaRPr lang="en-US" sz="2200" dirty="0"/>
          </a:p>
          <a:p>
            <a:pPr marL="342900" lvl="1" indent="0">
              <a:buNone/>
            </a:pPr>
            <a:endParaRPr lang="en-US" sz="2200" dirty="0"/>
          </a:p>
          <a:p>
            <a:pPr marL="342900" lvl="1" indent="0">
              <a:buNone/>
            </a:pPr>
            <a:endParaRPr lang="en-US" sz="2200" dirty="0"/>
          </a:p>
        </p:txBody>
      </p:sp>
      <p:sp>
        <p:nvSpPr>
          <p:cNvPr id="4" name="Slide Number Placeholder 3"/>
          <p:cNvSpPr>
            <a:spLocks noGrp="1"/>
          </p:cNvSpPr>
          <p:nvPr>
            <p:ph type="sldNum" sz="quarter" idx="12"/>
          </p:nvPr>
        </p:nvSpPr>
        <p:spPr/>
        <p:txBody>
          <a:bodyPr/>
          <a:lstStyle/>
          <a:p>
            <a:fld id="{E3A0F8C9-0536-44E3-92CA-2798A712B5A8}" type="slidenum">
              <a:rPr lang="en-US" smtClean="0"/>
              <a:t>20</a:t>
            </a:fld>
            <a:endParaRPr lang="en-US"/>
          </a:p>
        </p:txBody>
      </p:sp>
    </p:spTree>
    <p:extLst>
      <p:ext uri="{BB962C8B-B14F-4D97-AF65-F5344CB8AC3E}">
        <p14:creationId xmlns:p14="http://schemas.microsoft.com/office/powerpoint/2010/main" val="1026627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2347"/>
            <a:ext cx="7886700" cy="1325563"/>
          </a:xfrm>
        </p:spPr>
        <p:txBody>
          <a:bodyPr>
            <a:normAutofit/>
          </a:bodyPr>
          <a:lstStyle/>
          <a:p>
            <a:r>
              <a:rPr lang="en-US" sz="4000" dirty="0"/>
              <a:t>Review and Notification</a:t>
            </a:r>
          </a:p>
        </p:txBody>
      </p:sp>
      <p:sp>
        <p:nvSpPr>
          <p:cNvPr id="3" name="Content Placeholder 2"/>
          <p:cNvSpPr>
            <a:spLocks noGrp="1"/>
          </p:cNvSpPr>
          <p:nvPr>
            <p:ph idx="1"/>
          </p:nvPr>
        </p:nvSpPr>
        <p:spPr>
          <a:xfrm>
            <a:off x="628650" y="1258326"/>
            <a:ext cx="7886700" cy="4687932"/>
          </a:xfrm>
        </p:spPr>
        <p:txBody>
          <a:bodyPr vert="horz" lIns="91440" tIns="45720" rIns="91440" bIns="45720" rtlCol="0" anchor="t">
            <a:normAutofit fontScale="92500" lnSpcReduction="10000"/>
          </a:bodyPr>
          <a:lstStyle/>
          <a:p>
            <a:pPr marL="0" indent="0">
              <a:buNone/>
            </a:pPr>
            <a:r>
              <a:rPr lang="en-US" dirty="0"/>
              <a:t>RIDE will provide a notification letter explaining the outcome of the monitoring review and the LEA’s approval status.</a:t>
            </a:r>
          </a:p>
          <a:p>
            <a:pPr marL="0" indent="0">
              <a:buNone/>
            </a:pPr>
            <a:endParaRPr lang="en-US" dirty="0"/>
          </a:p>
          <a:p>
            <a:pPr marL="0" indent="0">
              <a:buNone/>
            </a:pPr>
            <a:r>
              <a:rPr lang="en-US" dirty="0"/>
              <a:t>Approval Status:</a:t>
            </a:r>
          </a:p>
          <a:p>
            <a:pPr marL="0" indent="0">
              <a:spcBef>
                <a:spcPts val="0"/>
              </a:spcBef>
              <a:buNone/>
            </a:pPr>
            <a:endParaRPr lang="en-US" sz="1300" dirty="0"/>
          </a:p>
          <a:p>
            <a:pPr marL="0" indent="0">
              <a:buNone/>
            </a:pPr>
            <a:r>
              <a:rPr lang="en-US" u="sng" dirty="0"/>
              <a:t>Met:</a:t>
            </a:r>
            <a:r>
              <a:rPr lang="en-US" dirty="0"/>
              <a:t> LEA is approved; no further action is required.</a:t>
            </a:r>
          </a:p>
          <a:p>
            <a:pPr marL="0" indent="0">
              <a:buNone/>
            </a:pPr>
            <a:r>
              <a:rPr lang="en-US" u="sng" dirty="0"/>
              <a:t>Not Met:</a:t>
            </a:r>
            <a:r>
              <a:rPr lang="en-US" dirty="0"/>
              <a:t> LEA will have either:</a:t>
            </a:r>
          </a:p>
          <a:p>
            <a:pPr lvl="1"/>
            <a:r>
              <a:rPr lang="en-US" dirty="0"/>
              <a:t>30 days to complete corrective actions listed/provide missing evidence and resubmit; </a:t>
            </a:r>
          </a:p>
          <a:p>
            <a:pPr marL="342900" lvl="1" indent="0" algn="ctr">
              <a:buNone/>
            </a:pPr>
            <a:r>
              <a:rPr lang="en-US" u="sng" dirty="0"/>
              <a:t>OR</a:t>
            </a:r>
          </a:p>
          <a:p>
            <a:pPr marL="342900" lvl="1" indent="0" algn="ctr">
              <a:buNone/>
            </a:pPr>
            <a:endParaRPr lang="en-US" u="sng" dirty="0"/>
          </a:p>
          <a:p>
            <a:pPr lvl="1"/>
            <a:r>
              <a:rPr lang="en-US" dirty="0"/>
              <a:t>Up to 1 year to complete corrective actions with technical assistance from RIDE and resubmit.  </a:t>
            </a:r>
            <a:endParaRPr lang="en-US" dirty="0">
              <a:cs typeface="Calibri" panose="020F0502020204030204"/>
            </a:endParaRPr>
          </a:p>
          <a:p>
            <a:pPr marL="342900" lvl="1" indent="0">
              <a:buNone/>
            </a:pPr>
            <a:r>
              <a:rPr lang="en-US" sz="1900" dirty="0"/>
              <a:t>(Technical assistance will be provided face-to-face and/or by phone)</a:t>
            </a:r>
          </a:p>
        </p:txBody>
      </p:sp>
      <p:sp>
        <p:nvSpPr>
          <p:cNvPr id="4" name="Slide Number Placeholder 3"/>
          <p:cNvSpPr>
            <a:spLocks noGrp="1"/>
          </p:cNvSpPr>
          <p:nvPr>
            <p:ph type="sldNum" sz="quarter" idx="12"/>
          </p:nvPr>
        </p:nvSpPr>
        <p:spPr/>
        <p:txBody>
          <a:bodyPr/>
          <a:lstStyle/>
          <a:p>
            <a:fld id="{E3A0F8C9-0536-44E3-92CA-2798A712B5A8}" type="slidenum">
              <a:rPr lang="en-US" smtClean="0"/>
              <a:t>21</a:t>
            </a:fld>
            <a:endParaRPr lang="en-US"/>
          </a:p>
        </p:txBody>
      </p:sp>
    </p:spTree>
    <p:extLst>
      <p:ext uri="{BB962C8B-B14F-4D97-AF65-F5344CB8AC3E}">
        <p14:creationId xmlns:p14="http://schemas.microsoft.com/office/powerpoint/2010/main" val="3571665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Resubmitting your application when Revisions are Required</a:t>
            </a:r>
          </a:p>
        </p:txBody>
      </p:sp>
      <p:sp>
        <p:nvSpPr>
          <p:cNvPr id="3" name="Content Placeholder 2"/>
          <p:cNvSpPr>
            <a:spLocks noGrp="1"/>
          </p:cNvSpPr>
          <p:nvPr>
            <p:ph idx="1"/>
          </p:nvPr>
        </p:nvSpPr>
        <p:spPr/>
        <p:txBody>
          <a:bodyPr vert="horz" lIns="91440" tIns="45720" rIns="91440" bIns="45720" rtlCol="0" anchor="t">
            <a:normAutofit/>
          </a:bodyPr>
          <a:lstStyle/>
          <a:p>
            <a:r>
              <a:rPr lang="en-US" sz="2200" dirty="0"/>
              <a:t>When resubmitting your application, follow these guidelines:</a:t>
            </a:r>
          </a:p>
          <a:p>
            <a:pPr lvl="1"/>
            <a:r>
              <a:rPr lang="en-US" sz="2200" dirty="0"/>
              <a:t>Any revisions to your responses should be in a </a:t>
            </a:r>
            <a:r>
              <a:rPr lang="en-US" sz="2200" i="1" dirty="0">
                <a:solidFill>
                  <a:srgbClr val="C00000"/>
                </a:solidFill>
              </a:rPr>
              <a:t>different font color</a:t>
            </a:r>
            <a:r>
              <a:rPr lang="en-US" sz="2200" dirty="0"/>
              <a:t> from the initial submission and completed in the same section.</a:t>
            </a:r>
          </a:p>
          <a:p>
            <a:pPr lvl="1"/>
            <a:r>
              <a:rPr lang="en-US" sz="2200" dirty="0"/>
              <a:t>Put amended Monitoring Document and new evidence in the same file as your original submission when resending to RIDE.</a:t>
            </a:r>
          </a:p>
          <a:p>
            <a:pPr lvl="1"/>
            <a:r>
              <a:rPr lang="en-US" sz="2200" dirty="0"/>
              <a:t>Name the resubmitted Monitoring Document file:</a:t>
            </a:r>
            <a:endParaRPr lang="en-US" sz="2200" dirty="0">
              <a:cs typeface="Calibri"/>
            </a:endParaRPr>
          </a:p>
          <a:p>
            <a:pPr marL="342900" lvl="1" indent="0">
              <a:buNone/>
            </a:pPr>
            <a:r>
              <a:rPr lang="en-US" sz="2200" dirty="0"/>
              <a:t>     </a:t>
            </a:r>
            <a:r>
              <a:rPr lang="en-US" sz="2200" b="1" dirty="0" err="1"/>
              <a:t>DistrictName_TitleIIAMonitoring_REVISIONS</a:t>
            </a:r>
            <a:endParaRPr lang="en-US" sz="2200" b="1" dirty="0">
              <a:cs typeface="Calibri"/>
            </a:endParaRPr>
          </a:p>
          <a:p>
            <a:pPr lvl="1"/>
            <a:r>
              <a:rPr lang="en-US" sz="2200" dirty="0"/>
              <a:t>Any evidence sent with the resubmission should be titled:</a:t>
            </a:r>
          </a:p>
          <a:p>
            <a:pPr marL="342900" lvl="1" indent="0">
              <a:buNone/>
            </a:pPr>
            <a:r>
              <a:rPr lang="en-US" sz="2200" dirty="0"/>
              <a:t>	</a:t>
            </a:r>
            <a:r>
              <a:rPr lang="en-US" sz="2200" b="1" dirty="0" err="1"/>
              <a:t>DistrictName_TitleIIAMonitoring_Section</a:t>
            </a:r>
            <a:r>
              <a:rPr lang="en-US" sz="2200" b="1" dirty="0"/>
              <a:t> (Insert  	</a:t>
            </a:r>
          </a:p>
          <a:p>
            <a:pPr marL="342900" lvl="1" indent="0">
              <a:buNone/>
            </a:pPr>
            <a:r>
              <a:rPr lang="en-US" sz="2200" b="1" dirty="0"/>
              <a:t>      Letter)</a:t>
            </a:r>
            <a:r>
              <a:rPr lang="en-US" sz="2200" b="1" dirty="0" err="1"/>
              <a:t>Question#_REVISIONS</a:t>
            </a:r>
            <a:endParaRPr lang="en-US" sz="2200" b="1" dirty="0">
              <a:cs typeface="Calibri"/>
            </a:endParaRPr>
          </a:p>
        </p:txBody>
      </p:sp>
      <p:sp>
        <p:nvSpPr>
          <p:cNvPr id="4" name="Slide Number Placeholder 3"/>
          <p:cNvSpPr>
            <a:spLocks noGrp="1"/>
          </p:cNvSpPr>
          <p:nvPr>
            <p:ph type="sldNum" sz="quarter" idx="12"/>
          </p:nvPr>
        </p:nvSpPr>
        <p:spPr/>
        <p:txBody>
          <a:bodyPr/>
          <a:lstStyle/>
          <a:p>
            <a:fld id="{E3A0F8C9-0536-44E3-92CA-2798A712B5A8}" type="slidenum">
              <a:rPr lang="en-US" smtClean="0"/>
              <a:t>22</a:t>
            </a:fld>
            <a:endParaRPr lang="en-US"/>
          </a:p>
        </p:txBody>
      </p:sp>
    </p:spTree>
    <p:extLst>
      <p:ext uri="{BB962C8B-B14F-4D97-AF65-F5344CB8AC3E}">
        <p14:creationId xmlns:p14="http://schemas.microsoft.com/office/powerpoint/2010/main" val="3944811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88463"/>
          </a:xfrm>
        </p:spPr>
        <p:txBody>
          <a:bodyPr>
            <a:normAutofit fontScale="90000"/>
          </a:bodyPr>
          <a:lstStyle/>
          <a:p>
            <a:r>
              <a:rPr lang="en-US" dirty="0"/>
              <a:t>Contact Us</a:t>
            </a:r>
          </a:p>
        </p:txBody>
      </p:sp>
      <p:sp>
        <p:nvSpPr>
          <p:cNvPr id="3" name="Content Placeholder 2"/>
          <p:cNvSpPr>
            <a:spLocks noGrp="1"/>
          </p:cNvSpPr>
          <p:nvPr>
            <p:ph idx="1"/>
          </p:nvPr>
        </p:nvSpPr>
        <p:spPr>
          <a:xfrm>
            <a:off x="4283242" y="1045029"/>
            <a:ext cx="4232108" cy="5131934"/>
          </a:xfrm>
        </p:spPr>
        <p:txBody>
          <a:bodyPr vert="horz" lIns="91440" tIns="45720" rIns="91440" bIns="45720" rtlCol="0" anchor="t">
            <a:normAutofit/>
          </a:bodyPr>
          <a:lstStyle/>
          <a:p>
            <a:pPr marL="0" indent="0" algn="ctr">
              <a:buNone/>
            </a:pPr>
            <a:r>
              <a:rPr lang="en-US" dirty="0"/>
              <a:t>RIDE Contacts</a:t>
            </a:r>
          </a:p>
          <a:p>
            <a:pPr marL="0" indent="0">
              <a:buNone/>
            </a:pPr>
            <a:r>
              <a:rPr lang="en-US" dirty="0"/>
              <a:t>Title II Program Supports</a:t>
            </a:r>
            <a:endParaRPr lang="en-US" dirty="0">
              <a:cs typeface="Calibri"/>
            </a:endParaRPr>
          </a:p>
          <a:p>
            <a:pPr marL="0" indent="0">
              <a:buNone/>
            </a:pPr>
            <a:r>
              <a:rPr lang="en-US" dirty="0">
                <a:hlinkClick r:id="rId3"/>
              </a:rPr>
              <a:t>mary.keenan@ride.ri.gov</a:t>
            </a:r>
            <a:r>
              <a:rPr lang="en-US" dirty="0"/>
              <a:t> </a:t>
            </a:r>
          </a:p>
          <a:p>
            <a:pPr marL="0" indent="0">
              <a:buNone/>
            </a:pPr>
            <a:r>
              <a:rPr lang="en-US" dirty="0"/>
              <a:t>401-222-8497</a:t>
            </a:r>
            <a:endParaRPr lang="en-US" dirty="0">
              <a:cs typeface="Calibri"/>
            </a:endParaRPr>
          </a:p>
          <a:p>
            <a:pPr marL="0" indent="0">
              <a:buNone/>
            </a:pPr>
            <a:r>
              <a:rPr lang="en-US" dirty="0">
                <a:hlinkClick r:id="rId4"/>
              </a:rPr>
              <a:t>Hilda.potrzeba@ride.ri.gov</a:t>
            </a:r>
            <a:r>
              <a:rPr lang="en-US" dirty="0"/>
              <a:t> </a:t>
            </a:r>
          </a:p>
          <a:p>
            <a:pPr marL="0" indent="0">
              <a:buNone/>
            </a:pPr>
            <a:r>
              <a:rPr lang="en-US" dirty="0"/>
              <a:t>401-222-8414</a:t>
            </a:r>
          </a:p>
          <a:p>
            <a:pPr marL="0" indent="0">
              <a:buNone/>
            </a:pPr>
            <a:endParaRPr lang="en-US" dirty="0"/>
          </a:p>
          <a:p>
            <a:pPr marL="0" indent="0">
              <a:buNone/>
            </a:pPr>
            <a:r>
              <a:rPr lang="en-US" dirty="0"/>
              <a:t>Title II Fiscal Supports</a:t>
            </a:r>
            <a:endParaRPr lang="en-US" dirty="0">
              <a:cs typeface="Calibri"/>
            </a:endParaRPr>
          </a:p>
          <a:p>
            <a:pPr marL="0" indent="0">
              <a:buNone/>
            </a:pPr>
            <a:r>
              <a:rPr lang="en-US" dirty="0">
                <a:hlinkClick r:id="rId5"/>
              </a:rPr>
              <a:t>Dalila.townes@ride.ri.gov</a:t>
            </a:r>
            <a:endParaRPr lang="en-US" dirty="0"/>
          </a:p>
          <a:p>
            <a:pPr marL="0" indent="0">
              <a:buNone/>
            </a:pPr>
            <a:r>
              <a:rPr lang="en-US" dirty="0"/>
              <a:t>401-222-8171</a:t>
            </a:r>
            <a:endParaRPr lang="en-US" dirty="0">
              <a:cs typeface="Calibri"/>
            </a:endParaRPr>
          </a:p>
          <a:p>
            <a:pPr marL="0" indent="0">
              <a:buNone/>
            </a:pPr>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23</a:t>
            </a:fld>
            <a:endParaRPr lang="en-US"/>
          </a:p>
        </p:txBody>
      </p:sp>
      <p:pic>
        <p:nvPicPr>
          <p:cNvPr id="5" name="Picture 2" descr="C:\Users\keenma\AppData\Local\Microsoft\Windows\Temporary Internet Files\Content.IE5\E7R0OU1K\question-mark[1].jpg">
            <a:extLst>
              <a:ext uri="{FF2B5EF4-FFF2-40B4-BE49-F238E27FC236}">
                <a16:creationId xmlns:a16="http://schemas.microsoft.com/office/drawing/2014/main" id="{8D845F5B-51B5-40A0-907C-3F8155E8B5F3}"/>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15503" y="1306089"/>
            <a:ext cx="3744228" cy="46675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62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Why Title II Monitoring?</a:t>
            </a:r>
          </a:p>
        </p:txBody>
      </p:sp>
      <p:sp>
        <p:nvSpPr>
          <p:cNvPr id="3" name="Content Placeholder 2"/>
          <p:cNvSpPr>
            <a:spLocks noGrp="1"/>
          </p:cNvSpPr>
          <p:nvPr>
            <p:ph idx="1"/>
          </p:nvPr>
        </p:nvSpPr>
        <p:spPr/>
        <p:txBody>
          <a:bodyPr/>
          <a:lstStyle/>
          <a:p>
            <a:r>
              <a:rPr lang="en-US" sz="2200" dirty="0"/>
              <a:t>US Department of Education (</a:t>
            </a:r>
            <a:r>
              <a:rPr lang="en-US" sz="2200" dirty="0" err="1"/>
              <a:t>USDoE</a:t>
            </a:r>
            <a:r>
              <a:rPr lang="en-US" sz="2200" dirty="0"/>
              <a:t>) requires state education agencies to monitor Title II, Part A on an on-going basis</a:t>
            </a:r>
          </a:p>
          <a:p>
            <a:r>
              <a:rPr lang="en-US" sz="2200" dirty="0"/>
              <a:t>Goal is to ensure that LEAs spend funds consistent with Title II, Part A requirements</a:t>
            </a:r>
          </a:p>
          <a:p>
            <a:r>
              <a:rPr lang="en-US" sz="2200" dirty="0"/>
              <a:t>RIDE is responsible for providing evidence of monitoring activities to </a:t>
            </a:r>
            <a:r>
              <a:rPr lang="en-US" sz="2200" dirty="0" err="1"/>
              <a:t>USDoE</a:t>
            </a:r>
            <a:r>
              <a:rPr lang="en-US" sz="2200" dirty="0"/>
              <a:t> to meet state accountability requirements</a:t>
            </a:r>
          </a:p>
          <a:p>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3</a:t>
            </a:fld>
            <a:endParaRPr lang="en-US"/>
          </a:p>
        </p:txBody>
      </p:sp>
    </p:spTree>
    <p:extLst>
      <p:ext uri="{BB962C8B-B14F-4D97-AF65-F5344CB8AC3E}">
        <p14:creationId xmlns:p14="http://schemas.microsoft.com/office/powerpoint/2010/main" val="269311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Monitoring Process</a:t>
            </a:r>
          </a:p>
        </p:txBody>
      </p:sp>
      <p:sp>
        <p:nvSpPr>
          <p:cNvPr id="3" name="Content Placeholder 2"/>
          <p:cNvSpPr>
            <a:spLocks noGrp="1"/>
          </p:cNvSpPr>
          <p:nvPr>
            <p:ph idx="1"/>
          </p:nvPr>
        </p:nvSpPr>
        <p:spPr>
          <a:xfrm>
            <a:off x="628650" y="1463675"/>
            <a:ext cx="7886700" cy="3905474"/>
          </a:xfrm>
        </p:spPr>
        <p:txBody>
          <a:bodyPr>
            <a:normAutofit/>
          </a:bodyPr>
          <a:lstStyle/>
          <a:p>
            <a:r>
              <a:rPr lang="en-US" sz="2200" dirty="0"/>
              <a:t>Monitoring Application submit evidence to ensure alignment of Title II Part A funded activities and requirements </a:t>
            </a:r>
          </a:p>
          <a:p>
            <a:r>
              <a:rPr lang="en-US" sz="2200" dirty="0"/>
              <a:t>Title II monitoring is a desk audit.</a:t>
            </a:r>
          </a:p>
          <a:p>
            <a:r>
              <a:rPr lang="en-US" sz="2200" dirty="0"/>
              <a:t>Monitoring is for the PREVIOUS school year, not the current one.</a:t>
            </a:r>
          </a:p>
          <a:p>
            <a:r>
              <a:rPr lang="en-US" sz="2200" dirty="0"/>
              <a:t>LEAs are required to provide evidence that funds were used in the following areas:</a:t>
            </a:r>
          </a:p>
          <a:p>
            <a:pPr lvl="1"/>
            <a:r>
              <a:rPr lang="en-US" sz="2200" dirty="0"/>
              <a:t>Improving teacher quality</a:t>
            </a:r>
          </a:p>
          <a:p>
            <a:pPr lvl="1"/>
            <a:r>
              <a:rPr lang="en-US" sz="2200" dirty="0"/>
              <a:t>Class-size reduction</a:t>
            </a:r>
          </a:p>
          <a:p>
            <a:r>
              <a:rPr lang="en-US" sz="2200" dirty="0"/>
              <a:t>Audit begins with the CRP application.</a:t>
            </a:r>
          </a:p>
          <a:p>
            <a:r>
              <a:rPr lang="en-US" sz="2200" dirty="0"/>
              <a:t>Addition of Monitoring Overview Technical Assistance session</a:t>
            </a:r>
          </a:p>
        </p:txBody>
      </p:sp>
      <p:sp>
        <p:nvSpPr>
          <p:cNvPr id="4" name="Slide Number Placeholder 3"/>
          <p:cNvSpPr>
            <a:spLocks noGrp="1"/>
          </p:cNvSpPr>
          <p:nvPr>
            <p:ph type="sldNum" sz="quarter" idx="12"/>
          </p:nvPr>
        </p:nvSpPr>
        <p:spPr/>
        <p:txBody>
          <a:bodyPr/>
          <a:lstStyle/>
          <a:p>
            <a:fld id="{E3A0F8C9-0536-44E3-92CA-2798A712B5A8}" type="slidenum">
              <a:rPr lang="en-US" smtClean="0"/>
              <a:t>4</a:t>
            </a:fld>
            <a:endParaRPr lang="en-US"/>
          </a:p>
        </p:txBody>
      </p:sp>
    </p:spTree>
    <p:extLst>
      <p:ext uri="{BB962C8B-B14F-4D97-AF65-F5344CB8AC3E}">
        <p14:creationId xmlns:p14="http://schemas.microsoft.com/office/powerpoint/2010/main" val="206025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Ratings</a:t>
            </a:r>
          </a:p>
        </p:txBody>
      </p:sp>
      <p:pic>
        <p:nvPicPr>
          <p:cNvPr id="5" name="Content Placeholder 4"/>
          <p:cNvPicPr>
            <a:picLocks noGrp="1" noChangeAspect="1"/>
          </p:cNvPicPr>
          <p:nvPr>
            <p:ph idx="1"/>
          </p:nvPr>
        </p:nvPicPr>
        <p:blipFill>
          <a:blip r:embed="rId3"/>
          <a:stretch>
            <a:fillRect/>
          </a:stretch>
        </p:blipFill>
        <p:spPr>
          <a:xfrm>
            <a:off x="628650" y="2217981"/>
            <a:ext cx="6825752" cy="1339231"/>
          </a:xfrm>
          <a:prstGeom prst="rect">
            <a:avLst/>
          </a:prstGeom>
        </p:spPr>
      </p:pic>
      <p:sp>
        <p:nvSpPr>
          <p:cNvPr id="4" name="Slide Number Placeholder 3"/>
          <p:cNvSpPr>
            <a:spLocks noGrp="1"/>
          </p:cNvSpPr>
          <p:nvPr>
            <p:ph type="sldNum" sz="quarter" idx="12"/>
          </p:nvPr>
        </p:nvSpPr>
        <p:spPr/>
        <p:txBody>
          <a:bodyPr/>
          <a:lstStyle/>
          <a:p>
            <a:fld id="{E3A0F8C9-0536-44E3-92CA-2798A712B5A8}" type="slidenum">
              <a:rPr lang="en-US" smtClean="0"/>
              <a:t>5</a:t>
            </a:fld>
            <a:endParaRPr lang="en-US"/>
          </a:p>
        </p:txBody>
      </p:sp>
      <p:sp>
        <p:nvSpPr>
          <p:cNvPr id="6" name="TextBox 5"/>
          <p:cNvSpPr txBox="1"/>
          <p:nvPr/>
        </p:nvSpPr>
        <p:spPr>
          <a:xfrm>
            <a:off x="552449" y="1418357"/>
            <a:ext cx="6901951"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LEA’s will receive one of the following ratings for each of the required monitoring areas:</a:t>
            </a:r>
          </a:p>
        </p:txBody>
      </p:sp>
      <p:pic>
        <p:nvPicPr>
          <p:cNvPr id="7" name="Picture 6"/>
          <p:cNvPicPr>
            <a:picLocks noChangeAspect="1"/>
          </p:cNvPicPr>
          <p:nvPr/>
        </p:nvPicPr>
        <p:blipFill>
          <a:blip r:embed="rId4"/>
          <a:stretch>
            <a:fillRect/>
          </a:stretch>
        </p:blipFill>
        <p:spPr>
          <a:xfrm>
            <a:off x="628650" y="4185025"/>
            <a:ext cx="6825750" cy="1878812"/>
          </a:xfrm>
          <a:prstGeom prst="rect">
            <a:avLst/>
          </a:prstGeom>
        </p:spPr>
      </p:pic>
      <p:sp>
        <p:nvSpPr>
          <p:cNvPr id="8" name="TextBox 7"/>
          <p:cNvSpPr txBox="1"/>
          <p:nvPr/>
        </p:nvSpPr>
        <p:spPr>
          <a:xfrm>
            <a:off x="590549" y="3337204"/>
            <a:ext cx="6901951"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LEAs will receive one of the following approval status ratings</a:t>
            </a:r>
            <a:endParaRPr lang="en-US" dirty="0"/>
          </a:p>
        </p:txBody>
      </p:sp>
    </p:spTree>
    <p:extLst>
      <p:ext uri="{BB962C8B-B14F-4D97-AF65-F5344CB8AC3E}">
        <p14:creationId xmlns:p14="http://schemas.microsoft.com/office/powerpoint/2010/main" val="216769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7260"/>
            <a:ext cx="7886700" cy="527534"/>
          </a:xfrm>
        </p:spPr>
        <p:txBody>
          <a:bodyPr>
            <a:noAutofit/>
          </a:bodyPr>
          <a:lstStyle/>
          <a:p>
            <a:r>
              <a:rPr lang="en-US" sz="4000" dirty="0"/>
              <a:t>Timeline</a:t>
            </a:r>
          </a:p>
        </p:txBody>
      </p:sp>
      <p:sp>
        <p:nvSpPr>
          <p:cNvPr id="4" name="Slide Number Placeholder 3"/>
          <p:cNvSpPr>
            <a:spLocks noGrp="1"/>
          </p:cNvSpPr>
          <p:nvPr>
            <p:ph type="sldNum" sz="quarter" idx="12"/>
          </p:nvPr>
        </p:nvSpPr>
        <p:spPr/>
        <p:txBody>
          <a:bodyPr/>
          <a:lstStyle/>
          <a:p>
            <a:fld id="{E3A0F8C9-0536-44E3-92CA-2798A712B5A8}" type="slidenum">
              <a:rPr lang="en-US" smtClean="0"/>
              <a:t>6</a:t>
            </a:fld>
            <a:endParaRPr lang="en-US"/>
          </a:p>
        </p:txBody>
      </p:sp>
      <p:pic>
        <p:nvPicPr>
          <p:cNvPr id="8" name="Content Placeholder 7">
            <a:extLst>
              <a:ext uri="{FF2B5EF4-FFF2-40B4-BE49-F238E27FC236}">
                <a16:creationId xmlns:a16="http://schemas.microsoft.com/office/drawing/2014/main" id="{A24198F9-7C1B-45EA-8E3E-0AFDAFB5E379}"/>
              </a:ext>
            </a:extLst>
          </p:cNvPr>
          <p:cNvPicPr>
            <a:picLocks noGrp="1" noChangeAspect="1"/>
          </p:cNvPicPr>
          <p:nvPr>
            <p:ph idx="1"/>
          </p:nvPr>
        </p:nvPicPr>
        <p:blipFill>
          <a:blip r:embed="rId2"/>
          <a:stretch>
            <a:fillRect/>
          </a:stretch>
        </p:blipFill>
        <p:spPr>
          <a:xfrm>
            <a:off x="837398" y="1530417"/>
            <a:ext cx="7459579" cy="4649002"/>
          </a:xfrm>
        </p:spPr>
      </p:pic>
      <p:sp>
        <p:nvSpPr>
          <p:cNvPr id="10" name="TextBox 9">
            <a:extLst>
              <a:ext uri="{FF2B5EF4-FFF2-40B4-BE49-F238E27FC236}">
                <a16:creationId xmlns:a16="http://schemas.microsoft.com/office/drawing/2014/main" id="{51ABDBBB-5206-47A1-A918-2B77D43E1EC6}"/>
              </a:ext>
            </a:extLst>
          </p:cNvPr>
          <p:cNvSpPr txBox="1"/>
          <p:nvPr/>
        </p:nvSpPr>
        <p:spPr>
          <a:xfrm>
            <a:off x="593457" y="854793"/>
            <a:ext cx="7738711" cy="646331"/>
          </a:xfrm>
          <a:prstGeom prst="rect">
            <a:avLst/>
          </a:prstGeom>
          <a:noFill/>
        </p:spPr>
        <p:txBody>
          <a:bodyPr wrap="square">
            <a:spAutoFit/>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The chart below details the annual Monitoring cycle for those LEAs scheduled for the Title II, Part A Monitoring Process: </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31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Application</a:t>
            </a:r>
          </a:p>
        </p:txBody>
      </p:sp>
      <p:sp>
        <p:nvSpPr>
          <p:cNvPr id="3" name="Content Placeholder 2"/>
          <p:cNvSpPr>
            <a:spLocks noGrp="1"/>
          </p:cNvSpPr>
          <p:nvPr>
            <p:ph idx="1"/>
          </p:nvPr>
        </p:nvSpPr>
        <p:spPr>
          <a:xfrm>
            <a:off x="628650" y="1279934"/>
            <a:ext cx="7886700" cy="4644615"/>
          </a:xfrm>
        </p:spPr>
        <p:txBody>
          <a:bodyPr>
            <a:normAutofit lnSpcReduction="10000"/>
          </a:bodyPr>
          <a:lstStyle/>
          <a:p>
            <a:pPr marL="0" indent="0">
              <a:buNone/>
            </a:pPr>
            <a:r>
              <a:rPr lang="en-US" sz="2200" dirty="0"/>
              <a:t>The application consists of 6 sections:</a:t>
            </a:r>
          </a:p>
          <a:p>
            <a:pPr marL="0" indent="0">
              <a:buNone/>
            </a:pPr>
            <a:endParaRPr lang="en-US" sz="1400" dirty="0"/>
          </a:p>
          <a:p>
            <a:pPr marL="0" indent="0">
              <a:buNone/>
            </a:pPr>
            <a:r>
              <a:rPr lang="en-US" sz="2200" dirty="0"/>
              <a:t>	A) Allowable Use of Title II Funds</a:t>
            </a:r>
          </a:p>
          <a:p>
            <a:pPr marL="0" indent="0">
              <a:buNone/>
            </a:pPr>
            <a:r>
              <a:rPr lang="en-US" sz="2200" dirty="0"/>
              <a:t>	B) Professional Learning</a:t>
            </a:r>
          </a:p>
          <a:p>
            <a:pPr marL="0" indent="0">
              <a:buNone/>
            </a:pPr>
            <a:r>
              <a:rPr lang="en-US" sz="2200" dirty="0"/>
              <a:t>	C) RI Teacher and Paraprofessionals</a:t>
            </a:r>
          </a:p>
          <a:p>
            <a:pPr marL="0" indent="0">
              <a:buNone/>
            </a:pPr>
            <a:r>
              <a:rPr lang="en-US" sz="2200" dirty="0"/>
              <a:t>	D) Class-Size Reduction</a:t>
            </a:r>
          </a:p>
          <a:p>
            <a:pPr marL="0" indent="0">
              <a:buNone/>
            </a:pPr>
            <a:r>
              <a:rPr lang="en-US" sz="2200" dirty="0"/>
              <a:t>	E) Non-Public Schools Services</a:t>
            </a:r>
          </a:p>
          <a:p>
            <a:pPr marL="0" indent="0">
              <a:buNone/>
            </a:pPr>
            <a:r>
              <a:rPr lang="en-US" sz="2200" dirty="0"/>
              <a:t>	F) Attestation</a:t>
            </a:r>
          </a:p>
          <a:p>
            <a:pPr marL="0" indent="0">
              <a:buNone/>
            </a:pPr>
            <a:endParaRPr lang="en-US" dirty="0"/>
          </a:p>
          <a:p>
            <a:pPr marL="0" indent="0">
              <a:buNone/>
            </a:pPr>
            <a:r>
              <a:rPr lang="en-US" sz="2200" dirty="0"/>
              <a:t>Monitoring Application is due on or before March 31st to: </a:t>
            </a:r>
          </a:p>
          <a:p>
            <a:pPr marL="0" indent="0">
              <a:buNone/>
            </a:pPr>
            <a:r>
              <a:rPr lang="en-US" sz="2200" dirty="0"/>
              <a:t>Mary Keenan (mary.Keenan@ride.ri.gov), </a:t>
            </a:r>
          </a:p>
          <a:p>
            <a:pPr marL="0" indent="0">
              <a:buNone/>
            </a:pPr>
            <a:r>
              <a:rPr lang="en-US" sz="2200" dirty="0"/>
              <a:t>Office of Educator Excellence and Certification Services </a:t>
            </a:r>
          </a:p>
        </p:txBody>
      </p:sp>
      <p:sp>
        <p:nvSpPr>
          <p:cNvPr id="4" name="Slide Number Placeholder 3"/>
          <p:cNvSpPr>
            <a:spLocks noGrp="1"/>
          </p:cNvSpPr>
          <p:nvPr>
            <p:ph type="sldNum" sz="quarter" idx="12"/>
          </p:nvPr>
        </p:nvSpPr>
        <p:spPr/>
        <p:txBody>
          <a:bodyPr/>
          <a:lstStyle/>
          <a:p>
            <a:fld id="{E3A0F8C9-0536-44E3-92CA-2798A712B5A8}" type="slidenum">
              <a:rPr lang="en-US" smtClean="0"/>
              <a:t>7</a:t>
            </a:fld>
            <a:endParaRPr lang="en-US"/>
          </a:p>
        </p:txBody>
      </p:sp>
    </p:spTree>
    <p:extLst>
      <p:ext uri="{BB962C8B-B14F-4D97-AF65-F5344CB8AC3E}">
        <p14:creationId xmlns:p14="http://schemas.microsoft.com/office/powerpoint/2010/main" val="3931135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74" y="290517"/>
            <a:ext cx="7991476" cy="1325563"/>
          </a:xfrm>
        </p:spPr>
        <p:txBody>
          <a:bodyPr>
            <a:normAutofit/>
          </a:bodyPr>
          <a:lstStyle/>
          <a:p>
            <a:r>
              <a:rPr lang="en-US" sz="4000" dirty="0"/>
              <a:t>Section A: Public Schools - Allowable Use of Funds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0045813"/>
              </p:ext>
            </p:extLst>
          </p:nvPr>
        </p:nvGraphicFramePr>
        <p:xfrm>
          <a:off x="3994009" y="1276349"/>
          <a:ext cx="4597541" cy="4886328"/>
        </p:xfrm>
        <a:graphic>
          <a:graphicData uri="http://schemas.openxmlformats.org/drawingml/2006/table">
            <a:tbl>
              <a:tblPr firstRow="1" firstCol="1" bandRow="1"/>
              <a:tblGrid>
                <a:gridCol w="4243884">
                  <a:extLst>
                    <a:ext uri="{9D8B030D-6E8A-4147-A177-3AD203B41FA5}">
                      <a16:colId xmlns:a16="http://schemas.microsoft.com/office/drawing/2014/main" val="2905423310"/>
                    </a:ext>
                  </a:extLst>
                </a:gridCol>
                <a:gridCol w="353657">
                  <a:extLst>
                    <a:ext uri="{9D8B030D-6E8A-4147-A177-3AD203B41FA5}">
                      <a16:colId xmlns:a16="http://schemas.microsoft.com/office/drawing/2014/main" val="1501059432"/>
                    </a:ext>
                  </a:extLst>
                </a:gridCol>
              </a:tblGrid>
              <a:tr h="288279">
                <a:tc>
                  <a:txBody>
                    <a:bodyPr/>
                    <a:lstStyle/>
                    <a:p>
                      <a:pPr marL="0" marR="0">
                        <a:spcBef>
                          <a:spcPts val="0"/>
                        </a:spcBef>
                        <a:spcAft>
                          <a:spcPts val="0"/>
                        </a:spcAft>
                        <a:tabLst>
                          <a:tab pos="0" algn="l"/>
                        </a:tabLs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Developing and implementing evaluation and support systems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dirty="0">
                          <a:effectLst/>
                          <a:latin typeface="Arial" panose="020B0604020202020204" pitchFamily="34" charset="0"/>
                          <a:ea typeface="Arial" panose="020B0604020202020204" pitchFamily="34" charset="0"/>
                          <a:cs typeface="Arial" panose="020B0604020202020204" pitchFamily="34" charset="0"/>
                        </a:rPr>
                        <a:t>□</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4110630"/>
                  </a:ext>
                </a:extLst>
              </a:tr>
              <a:tr h="475660">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Recruiting, hiring and retaining effective teachers, principals and other school leaders in low-income schools with high percentages of ineffective teachers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3855273"/>
                  </a:ext>
                </a:extLst>
              </a:tr>
              <a:tr h="475660">
                <a:tc>
                  <a:txBody>
                    <a:bodyPr/>
                    <a:lstStyle/>
                    <a:p>
                      <a:pPr marL="0" marR="0">
                        <a:spcBef>
                          <a:spcPts val="0"/>
                        </a:spcBef>
                        <a:spcAft>
                          <a:spcPts val="0"/>
                        </a:spcAft>
                      </a:pPr>
                      <a:r>
                        <a:rPr lang="en-US" sz="800" dirty="0">
                          <a:solidFill>
                            <a:srgbClr val="000000"/>
                          </a:solidFill>
                          <a:effectLst/>
                          <a:latin typeface="Arial" panose="020B0604020202020204" pitchFamily="34" charset="0"/>
                          <a:ea typeface="Arial" panose="020B0604020202020204" pitchFamily="34" charset="0"/>
                          <a:cs typeface="Arial" panose="020B0604020202020204" pitchFamily="34" charset="0"/>
                        </a:rPr>
                        <a:t>Recruiting, hiring and retaining effective teachers, principals and other school leaders, including recruitment from fields outside of education</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dirty="0">
                          <a:effectLst/>
                          <a:latin typeface="Arial" panose="020B0604020202020204" pitchFamily="34" charset="0"/>
                          <a:ea typeface="Arial" panose="020B0604020202020204" pitchFamily="34" charset="0"/>
                          <a:cs typeface="Arial" panose="020B0604020202020204" pitchFamily="34" charset="0"/>
                        </a:rPr>
                        <a:t>□</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320321"/>
                  </a:ext>
                </a:extLst>
              </a:tr>
              <a:tr h="288279">
                <a:tc>
                  <a:txBody>
                    <a:bodyPr/>
                    <a:lstStyle/>
                    <a:p>
                      <a:pPr marL="0" marR="0">
                        <a:spcBef>
                          <a:spcPts val="0"/>
                        </a:spcBef>
                        <a:spcAft>
                          <a:spcPts val="0"/>
                        </a:spcAft>
                      </a:pPr>
                      <a:r>
                        <a:rPr lang="en-US" sz="800">
                          <a:effectLst/>
                          <a:latin typeface="Arial" panose="020B0604020202020204" pitchFamily="34" charset="0"/>
                          <a:ea typeface="Arial" panose="020B0604020202020204" pitchFamily="34" charset="0"/>
                          <a:cs typeface="Arial" panose="020B0604020202020204" pitchFamily="34" charset="0"/>
                        </a:rPr>
                        <a:t>Class size reduction activities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75151"/>
                  </a:ext>
                </a:extLst>
              </a:tr>
              <a:tr h="475660">
                <a:tc>
                  <a:txBody>
                    <a:bodyPr/>
                    <a:lstStyle/>
                    <a:p>
                      <a:pPr marL="0" marR="0">
                        <a:spcBef>
                          <a:spcPts val="0"/>
                        </a:spcBef>
                        <a:spcAft>
                          <a:spcPts val="0"/>
                        </a:spcAft>
                      </a:pPr>
                      <a:r>
                        <a:rPr lang="en-US" sz="800" dirty="0">
                          <a:effectLst/>
                          <a:latin typeface="Arial" panose="020B0604020202020204" pitchFamily="34" charset="0"/>
                          <a:ea typeface="Arial" panose="020B0604020202020204" pitchFamily="34" charset="0"/>
                          <a:cs typeface="Arial" panose="020B0604020202020204" pitchFamily="34" charset="0"/>
                        </a:rPr>
                        <a:t>Personalized professional development to improve the quality of teachers, principals and other school leaders.</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Arial" panose="020B0604020202020204" pitchFamily="34" charset="0"/>
                          <a:ea typeface="Arial" panose="020B0604020202020204" pitchFamily="34" charset="0"/>
                          <a:cs typeface="Arial" panose="020B0604020202020204" pitchFamily="34" charset="0"/>
                        </a:rPr>
                        <a:t> </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520859"/>
                  </a:ext>
                </a:extLst>
              </a:tr>
              <a:tr h="288279">
                <a:tc>
                  <a:txBody>
                    <a:bodyPr/>
                    <a:lstStyle/>
                    <a:p>
                      <a:pPr marL="0" marR="0">
                        <a:spcBef>
                          <a:spcPts val="0"/>
                        </a:spcBef>
                        <a:spcAft>
                          <a:spcPts val="0"/>
                        </a:spcAft>
                      </a:pPr>
                      <a:r>
                        <a:rPr lang="en-US" sz="800" dirty="0">
                          <a:solidFill>
                            <a:srgbClr val="000000"/>
                          </a:solidFill>
                          <a:effectLst/>
                          <a:latin typeface="Arial" panose="020B0604020202020204" pitchFamily="34" charset="0"/>
                          <a:ea typeface="Arial" panose="020B0604020202020204" pitchFamily="34" charset="0"/>
                          <a:cs typeface="Arial" panose="020B0604020202020204" pitchFamily="34" charset="0"/>
                        </a:rPr>
                        <a:t>Increasing teacher effectiveness for students with disabilities and English learners</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851518"/>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Supporting early education</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7760146"/>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Supporting effective use of assessments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23300"/>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Supporting in-school training and awareness of school personnel</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675972"/>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Supporting gifted and talented students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349496"/>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School library programs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094950"/>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Preventing and recognizing child sexual abuse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951708"/>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Supporting Science, Technology, Engineering and Math (STEM)</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969620"/>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Improving working conditions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Arial" panose="020B0604020202020204" pitchFamily="34" charset="0"/>
                          <a:cs typeface="Arial" panose="020B0604020202020204" pitchFamily="34" charset="0"/>
                        </a:rPr>
                        <a: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566969"/>
                  </a:ext>
                </a:extLst>
              </a:tr>
              <a:tr h="288279">
                <a:tc>
                  <a:txBody>
                    <a:bodyPr/>
                    <a:lstStyle/>
                    <a:p>
                      <a:pPr marL="0" marR="0">
                        <a:spcBef>
                          <a:spcPts val="0"/>
                        </a:spcBef>
                        <a:spcAft>
                          <a:spcPts val="0"/>
                        </a:spcAft>
                      </a:pPr>
                      <a:r>
                        <a:rPr lang="en-US" sz="800">
                          <a:solidFill>
                            <a:srgbClr val="000000"/>
                          </a:solidFill>
                          <a:effectLst/>
                          <a:latin typeface="Arial" panose="020B0604020202020204" pitchFamily="34" charset="0"/>
                          <a:ea typeface="Arial" panose="020B0604020202020204" pitchFamily="34" charset="0"/>
                          <a:cs typeface="Arial" panose="020B0604020202020204" pitchFamily="34" charset="0"/>
                        </a:rPr>
                        <a:t>Supporting postsecondary and workforce readiness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dirty="0">
                          <a:effectLst/>
                          <a:latin typeface="Arial" panose="020B0604020202020204" pitchFamily="34" charset="0"/>
                          <a:ea typeface="Arial" panose="020B0604020202020204" pitchFamily="34" charset="0"/>
                          <a:cs typeface="Arial" panose="020B0604020202020204" pitchFamily="34" charset="0"/>
                        </a:rPr>
                        <a:t>□</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840" marR="51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897460"/>
                  </a:ext>
                </a:extLst>
              </a:tr>
            </a:tbl>
          </a:graphicData>
        </a:graphic>
      </p:graphicFrame>
      <p:sp>
        <p:nvSpPr>
          <p:cNvPr id="4" name="Slide Number Placeholder 3"/>
          <p:cNvSpPr>
            <a:spLocks noGrp="1"/>
          </p:cNvSpPr>
          <p:nvPr>
            <p:ph type="sldNum" sz="quarter" idx="12"/>
          </p:nvPr>
        </p:nvSpPr>
        <p:spPr/>
        <p:txBody>
          <a:bodyPr/>
          <a:lstStyle/>
          <a:p>
            <a:fld id="{E3A0F8C9-0536-44E3-92CA-2798A712B5A8}" type="slidenum">
              <a:rPr lang="en-US" smtClean="0"/>
              <a:t>8</a:t>
            </a:fld>
            <a:endParaRPr lang="en-US"/>
          </a:p>
        </p:txBody>
      </p:sp>
      <p:sp>
        <p:nvSpPr>
          <p:cNvPr id="7" name="TextBox 6"/>
          <p:cNvSpPr txBox="1"/>
          <p:nvPr/>
        </p:nvSpPr>
        <p:spPr>
          <a:xfrm>
            <a:off x="523874" y="1488898"/>
            <a:ext cx="3393935" cy="4478149"/>
          </a:xfrm>
          <a:prstGeom prst="rect">
            <a:avLst/>
          </a:prstGeom>
          <a:noFill/>
        </p:spPr>
        <p:txBody>
          <a:bodyPr wrap="square" rtlCol="0">
            <a:spAutoFit/>
          </a:bodyPr>
          <a:lstStyle/>
          <a:p>
            <a:pPr marL="342900" indent="-342900">
              <a:buFont typeface="Arial" panose="020B0604020202020204" pitchFamily="34" charset="0"/>
              <a:buChar char="•"/>
            </a:pPr>
            <a:r>
              <a:rPr lang="en-US" sz="2200" dirty="0"/>
              <a:t>Title II Non-Regulatory Guidance provides specific allowable uses of Title II Funds.</a:t>
            </a:r>
          </a:p>
          <a:p>
            <a:endParaRPr lang="en-US" sz="1050" dirty="0"/>
          </a:p>
          <a:p>
            <a:pPr marL="342900" indent="-342900">
              <a:buFont typeface="Arial" panose="020B0604020202020204" pitchFamily="34" charset="0"/>
              <a:buChar char="•"/>
            </a:pPr>
            <a:r>
              <a:rPr lang="en-US" sz="2200" dirty="0"/>
              <a:t>For this section, check the appropriate categories for LEA’s use of Title II funds.</a:t>
            </a:r>
          </a:p>
          <a:p>
            <a:endParaRPr lang="en-US" sz="1050" dirty="0"/>
          </a:p>
          <a:p>
            <a:pPr marL="342900" indent="-342900">
              <a:buFont typeface="Arial" panose="020B0604020202020204" pitchFamily="34" charset="0"/>
              <a:buChar char="•"/>
            </a:pPr>
            <a:r>
              <a:rPr lang="en-US" sz="2200" dirty="0"/>
              <a:t>Funding must be grounded in  comprehensive needs assessment</a:t>
            </a:r>
          </a:p>
        </p:txBody>
      </p:sp>
    </p:spTree>
    <p:extLst>
      <p:ext uri="{BB962C8B-B14F-4D97-AF65-F5344CB8AC3E}">
        <p14:creationId xmlns:p14="http://schemas.microsoft.com/office/powerpoint/2010/main" val="3386033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6945"/>
            <a:ext cx="7886700" cy="1325563"/>
          </a:xfrm>
        </p:spPr>
        <p:txBody>
          <a:bodyPr>
            <a:normAutofit/>
          </a:bodyPr>
          <a:lstStyle/>
          <a:p>
            <a:r>
              <a:rPr lang="en-US" sz="4000" dirty="0"/>
              <a:t>Section B: Public Schools - Professional Learning</a:t>
            </a:r>
          </a:p>
        </p:txBody>
      </p:sp>
      <p:sp>
        <p:nvSpPr>
          <p:cNvPr id="3" name="Content Placeholder 2"/>
          <p:cNvSpPr>
            <a:spLocks noGrp="1"/>
          </p:cNvSpPr>
          <p:nvPr>
            <p:ph idx="1"/>
          </p:nvPr>
        </p:nvSpPr>
        <p:spPr>
          <a:xfrm>
            <a:off x="628647" y="1818199"/>
            <a:ext cx="7886700" cy="2371135"/>
          </a:xfrm>
        </p:spPr>
        <p:txBody>
          <a:bodyPr/>
          <a:lstStyle/>
          <a:p>
            <a:pPr marL="0" indent="0">
              <a:buNone/>
            </a:pPr>
            <a:r>
              <a:rPr lang="en-US" dirty="0"/>
              <a:t>1) Comprehensive Needs Assessment:</a:t>
            </a:r>
          </a:p>
        </p:txBody>
      </p:sp>
      <p:sp>
        <p:nvSpPr>
          <p:cNvPr id="4" name="Slide Number Placeholder 3"/>
          <p:cNvSpPr>
            <a:spLocks noGrp="1"/>
          </p:cNvSpPr>
          <p:nvPr>
            <p:ph type="sldNum" sz="quarter" idx="12"/>
          </p:nvPr>
        </p:nvSpPr>
        <p:spPr/>
        <p:txBody>
          <a:bodyPr/>
          <a:lstStyle/>
          <a:p>
            <a:fld id="{E3A0F8C9-0536-44E3-92CA-2798A712B5A8}" type="slidenum">
              <a:rPr lang="en-US" smtClean="0"/>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6910846"/>
              </p:ext>
            </p:extLst>
          </p:nvPr>
        </p:nvGraphicFramePr>
        <p:xfrm>
          <a:off x="628647" y="2620839"/>
          <a:ext cx="8400245" cy="1844040"/>
        </p:xfrm>
        <a:graphic>
          <a:graphicData uri="http://schemas.openxmlformats.org/drawingml/2006/table">
            <a:tbl>
              <a:tblPr firstRow="1" firstCol="1" bandRow="1"/>
              <a:tblGrid>
                <a:gridCol w="8400245">
                  <a:extLst>
                    <a:ext uri="{9D8B030D-6E8A-4147-A177-3AD203B41FA5}">
                      <a16:colId xmlns:a16="http://schemas.microsoft.com/office/drawing/2014/main" val="1589647826"/>
                    </a:ext>
                  </a:extLst>
                </a:gridCol>
              </a:tblGrid>
              <a:tr h="1678022">
                <a:tc>
                  <a:txBody>
                    <a:bodyPr/>
                    <a:lstStyle/>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Provide a detailed description of the Needs Assessment process used by the LEA to select the professional learning activity/series.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Be sure to include the following: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100" dirty="0">
                          <a:effectLst/>
                          <a:latin typeface="Arial" panose="020B0604020202020204" pitchFamily="34" charset="0"/>
                          <a:ea typeface="Arial" panose="020B0604020202020204" pitchFamily="34" charset="0"/>
                          <a:cs typeface="Times New Roman" panose="02020603050405020304" pitchFamily="18" charset="0"/>
                        </a:rPr>
                        <a:t>Information regarding sources of data used to determine needs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100" dirty="0">
                          <a:effectLst/>
                          <a:latin typeface="Arial" panose="020B0604020202020204" pitchFamily="34" charset="0"/>
                          <a:ea typeface="Arial" panose="020B0604020202020204" pitchFamily="34" charset="0"/>
                          <a:cs typeface="Times New Roman" panose="02020603050405020304" pitchFamily="18" charset="0"/>
                        </a:rPr>
                        <a:t>Connections to district strategic plans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r>
                        <a:rPr lang="en-US" sz="1100" dirty="0">
                          <a:effectLst/>
                          <a:latin typeface="Arial" panose="020B0604020202020204" pitchFamily="34" charset="0"/>
                          <a:ea typeface="Arial" panose="020B0604020202020204" pitchFamily="34" charset="0"/>
                          <a:cs typeface="Times New Roman" panose="02020603050405020304" pitchFamily="18" charset="0"/>
                        </a:rPr>
                        <a:t>Steps implemented to ensure a meaningful and collaborative consultation with relevant individuals and organizations (stakeholders)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r>
                        <a:rPr lang="en-US" sz="1100" dirty="0">
                          <a:effectLst/>
                          <a:latin typeface="Arial" panose="020B0604020202020204" pitchFamily="34" charset="0"/>
                          <a:ea typeface="Arial" panose="020B0604020202020204" pitchFamily="34" charset="0"/>
                          <a:cs typeface="Times New Roman" panose="02020603050405020304" pitchFamily="18" charset="0"/>
                        </a:rPr>
                        <a:t>Stakeholders involved in the process. Please provide evidence of stakeholder participants, (teachers, school leaders, paraprofessionals, support professionals, parents etc.) agendas, student data, surveys sent out to stakeholders, minutes from meetings, etc.</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4409433"/>
                  </a:ext>
                </a:extLst>
              </a:tr>
            </a:tbl>
          </a:graphicData>
        </a:graphic>
      </p:graphicFrame>
      <p:sp>
        <p:nvSpPr>
          <p:cNvPr id="6" name="TextBox 5"/>
          <p:cNvSpPr txBox="1"/>
          <p:nvPr/>
        </p:nvSpPr>
        <p:spPr>
          <a:xfrm>
            <a:off x="628648" y="4811646"/>
            <a:ext cx="8400245" cy="646331"/>
          </a:xfrm>
          <a:prstGeom prst="rect">
            <a:avLst/>
          </a:prstGeom>
          <a:noFill/>
        </p:spPr>
        <p:txBody>
          <a:bodyPr wrap="square" rtlCol="0">
            <a:spAutoFit/>
          </a:bodyPr>
          <a:lstStyle/>
          <a:p>
            <a:r>
              <a:rPr lang="en-US" dirty="0"/>
              <a:t>This connects to Questions 1-2 in the Title II-A Application Details, Part I LEA Plan section of the CRP.</a:t>
            </a:r>
          </a:p>
        </p:txBody>
      </p:sp>
    </p:spTree>
    <p:extLst>
      <p:ext uri="{BB962C8B-B14F-4D97-AF65-F5344CB8AC3E}">
        <p14:creationId xmlns:p14="http://schemas.microsoft.com/office/powerpoint/2010/main" val="1724981302"/>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95186"/>
      </a:dk2>
      <a:lt2>
        <a:srgbClr val="E7E6E6"/>
      </a:lt2>
      <a:accent1>
        <a:srgbClr val="1C5F8A"/>
      </a:accent1>
      <a:accent2>
        <a:srgbClr val="F46809"/>
      </a:accent2>
      <a:accent3>
        <a:srgbClr val="D8D8D8"/>
      </a:accent3>
      <a:accent4>
        <a:srgbClr val="F0AA00"/>
      </a:accent4>
      <a:accent5>
        <a:srgbClr val="008ABE"/>
      </a:accent5>
      <a:accent6>
        <a:srgbClr val="237362"/>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b4ce569-0273-4228-9157-33b14876d013">
      <UserInfo>
        <DisplayName>Ochs, Daniel</DisplayName>
        <AccountId>914</AccountId>
        <AccountType/>
      </UserInfo>
      <UserInfo>
        <DisplayName>Enos, Stephanie</DisplayName>
        <AccountId>280</AccountId>
        <AccountType/>
      </UserInfo>
      <UserInfo>
        <DisplayName>Luther, David</DisplayName>
        <AccountId>335</AccountId>
        <AccountType/>
      </UserInfo>
      <UserInfo>
        <DisplayName>Foehr, Lisa</DisplayName>
        <AccountId>284</AccountId>
        <AccountType/>
      </UserInfo>
      <UserInfo>
        <DisplayName>Botelho, Eileen</DisplayName>
        <AccountId>290</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A5AC082FB70648849E3BE961B643A0" ma:contentTypeVersion="15" ma:contentTypeDescription="Create a new document." ma:contentTypeScope="" ma:versionID="867c8dff9da298acc8d3e92843f00947">
  <xsd:schema xmlns:xsd="http://www.w3.org/2001/XMLSchema" xmlns:xs="http://www.w3.org/2001/XMLSchema" xmlns:p="http://schemas.microsoft.com/office/2006/metadata/properties" xmlns:ns1="http://schemas.microsoft.com/sharepoint/v3" xmlns:ns2="6a1f635c-d292-4469-a7df-b4015b1ad9f2" xmlns:ns3="fb4ce569-0273-4228-9157-33b14876d013" targetNamespace="http://schemas.microsoft.com/office/2006/metadata/properties" ma:root="true" ma:fieldsID="115b1310c048fab1dbad3319c11cc8ea" ns1:_="" ns2:_="" ns3:_="">
    <xsd:import namespace="http://schemas.microsoft.com/sharepoint/v3"/>
    <xsd:import namespace="6a1f635c-d292-4469-a7df-b4015b1ad9f2"/>
    <xsd:import namespace="fb4ce569-0273-4228-9157-33b14876d0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1f635c-d292-4469-a7df-b4015b1ad9f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F4EF45-C52C-4EB8-BFD2-15726DD234FF}">
  <ds:schemaRefs>
    <ds:schemaRef ds:uri="http://schemas.microsoft.com/sharepoint/v3/contenttype/forms"/>
  </ds:schemaRefs>
</ds:datastoreItem>
</file>

<file path=customXml/itemProps2.xml><?xml version="1.0" encoding="utf-8"?>
<ds:datastoreItem xmlns:ds="http://schemas.openxmlformats.org/officeDocument/2006/customXml" ds:itemID="{45E4D046-FA9A-40D0-A3C3-F5368F1D2689}">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a1f635c-d292-4469-a7df-b4015b1ad9f2"/>
    <ds:schemaRef ds:uri="fb4ce569-0273-4228-9157-33b14876d013"/>
    <ds:schemaRef ds:uri="http://www.w3.org/XML/1998/namespace"/>
    <ds:schemaRef ds:uri="http://purl.org/dc/dcmitype/"/>
  </ds:schemaRefs>
</ds:datastoreItem>
</file>

<file path=customXml/itemProps3.xml><?xml version="1.0" encoding="utf-8"?>
<ds:datastoreItem xmlns:ds="http://schemas.openxmlformats.org/officeDocument/2006/customXml" ds:itemID="{DF0A5BF5-8BA0-4550-81DD-A05CDF90E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a1f635c-d292-4469-a7df-b4015b1ad9f2"/>
    <ds:schemaRef ds:uri="fb4ce569-0273-4228-9157-33b14876d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3964</TotalTime>
  <Words>2094</Words>
  <Application>Microsoft Office PowerPoint</Application>
  <PresentationFormat>On-screen Show (4:3)</PresentationFormat>
  <Paragraphs>291</Paragraphs>
  <Slides>23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Symbol</vt:lpstr>
      <vt:lpstr>Office Theme</vt:lpstr>
      <vt:lpstr>        Rhode Island  Department of Education  Title II, Part A   Monitoring Overview  Guidance Tool</vt:lpstr>
      <vt:lpstr>Objectives</vt:lpstr>
      <vt:lpstr>Why Title II Monitoring?</vt:lpstr>
      <vt:lpstr>Monitoring Process</vt:lpstr>
      <vt:lpstr>Ratings</vt:lpstr>
      <vt:lpstr>Timeline</vt:lpstr>
      <vt:lpstr>The Application</vt:lpstr>
      <vt:lpstr>Section A: Public Schools - Allowable Use of Funds </vt:lpstr>
      <vt:lpstr>Section B: Public Schools - Professional Learning</vt:lpstr>
      <vt:lpstr>Section B: Public Schools - Professional Learning</vt:lpstr>
      <vt:lpstr>PowerPoint Presentation</vt:lpstr>
      <vt:lpstr>Section B: Public Schools - Professional Learning</vt:lpstr>
      <vt:lpstr>More on Inventory Monitoring</vt:lpstr>
      <vt:lpstr>Section C: Public Schools – Teachers and Paraprofessionals</vt:lpstr>
      <vt:lpstr>Hiring and Assignment Process Definitions</vt:lpstr>
      <vt:lpstr>Section C: Public Schools – Teachers and Paraprofessionals</vt:lpstr>
      <vt:lpstr>Section D: Public Schools - Class-Size Reduction</vt:lpstr>
      <vt:lpstr>Section E: Non-Public School Services</vt:lpstr>
      <vt:lpstr>Section F: Attestation</vt:lpstr>
      <vt:lpstr>Submitting Your Application</vt:lpstr>
      <vt:lpstr>Review and Notification</vt:lpstr>
      <vt:lpstr>Resubmitting your application when Revisions are Required</vt:lpstr>
      <vt:lpstr>Contact Us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Kamlyn</dc:creator>
  <cp:lastModifiedBy>Keenan, Mary</cp:lastModifiedBy>
  <cp:revision>562</cp:revision>
  <cp:lastPrinted>2019-02-01T14:27:10Z</cp:lastPrinted>
  <dcterms:created xsi:type="dcterms:W3CDTF">2017-02-28T20:32:19Z</dcterms:created>
  <dcterms:modified xsi:type="dcterms:W3CDTF">2022-02-11T18:57:25Z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0x0101007CA5AC082FB70648849E3BE961B643A0</vt:lpwstr>
  </property>
  <property fmtid="{D5CDD505-2E9C-101B-9397-08002B2CF9AE}" pid="3" name="AuthorIds_UIVersion_512">
    <vt:lpwstr>276</vt:lpwstr>
  </property>
  <property fmtid="{D5CDD505-2E9C-101B-9397-08002B2CF9AE}" pid="4" name="AuthorIds_UIVersion_2560">
    <vt:lpwstr>276</vt:lpwstr>
  </property>
</Properties>
</file>