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9"/>
  </p:handoutMasterIdLst>
  <p:sldIdLst>
    <p:sldId id="256" r:id="rId2"/>
    <p:sldId id="267" r:id="rId3"/>
    <p:sldId id="257" r:id="rId4"/>
    <p:sldId id="259" r:id="rId5"/>
    <p:sldId id="269" r:id="rId6"/>
    <p:sldId id="261" r:id="rId7"/>
    <p:sldId id="263" r:id="rId8"/>
    <p:sldId id="264" r:id="rId9"/>
    <p:sldId id="265" r:id="rId10"/>
    <p:sldId id="266" r:id="rId11"/>
    <p:sldId id="262" r:id="rId12"/>
    <p:sldId id="270" r:id="rId13"/>
    <p:sldId id="271" r:id="rId14"/>
    <p:sldId id="272" r:id="rId15"/>
    <p:sldId id="260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8" autoAdjust="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498C6-085D-40CF-A79A-6F2F793387D4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0BB5E-54C1-42AA-9AB9-96331C08A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31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CC287B9-2FAD-4B6D-A93C-E17529A86AB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4D153E-1188-4607-8ECF-53812B3633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IDEA Maintenance of effort (MOE)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 Responsibility to meet the Eligibility and Compliance Standards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9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Exceptionally costly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 Cost Special Education Student that either leaves the district, graduates, ages out, or no longer needs the special education program.</a:t>
            </a:r>
          </a:p>
          <a:p>
            <a:endParaRPr lang="en-US" sz="900" dirty="0" smtClean="0"/>
          </a:p>
          <a:p>
            <a:r>
              <a:rPr lang="en-US" dirty="0" smtClean="0"/>
              <a:t>RIDE sets threshold for high cost program</a:t>
            </a:r>
          </a:p>
          <a:p>
            <a:pPr lvl="1"/>
            <a:r>
              <a:rPr lang="en-US" dirty="0" smtClean="0"/>
              <a:t>Currently approximately $50,000.00</a:t>
            </a:r>
          </a:p>
          <a:p>
            <a:pPr marL="292608" lvl="1" indent="0">
              <a:buNone/>
            </a:pPr>
            <a:endParaRPr lang="en-US" sz="1000" dirty="0"/>
          </a:p>
          <a:p>
            <a:pPr marL="502920" indent="-457200"/>
            <a:r>
              <a:rPr lang="en-US" dirty="0"/>
              <a:t>Must provide details on RIDE provided worksheet</a:t>
            </a:r>
            <a:r>
              <a:rPr lang="en-US" dirty="0" smtClean="0"/>
              <a:t>.</a:t>
            </a:r>
          </a:p>
          <a:p>
            <a:pPr marL="749808" lvl="1" indent="-457200"/>
            <a:r>
              <a:rPr lang="en-US" dirty="0" smtClean="0"/>
              <a:t>SASID</a:t>
            </a:r>
          </a:p>
          <a:p>
            <a:pPr marL="749808" lvl="1" indent="-457200"/>
            <a:r>
              <a:rPr lang="en-US" dirty="0" smtClean="0"/>
              <a:t>Date of Departure</a:t>
            </a:r>
          </a:p>
          <a:p>
            <a:pPr marL="749808" lvl="1" indent="-457200"/>
            <a:r>
              <a:rPr lang="en-US" dirty="0" smtClean="0"/>
              <a:t>Reason for Departure</a:t>
            </a:r>
          </a:p>
          <a:p>
            <a:pPr marL="749808" lvl="1" indent="-457200"/>
            <a:r>
              <a:rPr lang="en-US" dirty="0" smtClean="0"/>
              <a:t>Exit Code (If Applicable)</a:t>
            </a:r>
          </a:p>
          <a:p>
            <a:pPr marL="749808" lvl="1" indent="-457200"/>
            <a:r>
              <a:rPr lang="en-US" dirty="0" smtClean="0"/>
              <a:t>Total </a:t>
            </a:r>
            <a:r>
              <a:rPr lang="en-US" dirty="0" smtClean="0"/>
              <a:t>Cost </a:t>
            </a:r>
            <a:r>
              <a:rPr lang="en-US" dirty="0" smtClean="0"/>
              <a:t>to </a:t>
            </a:r>
            <a:r>
              <a:rPr lang="en-US" dirty="0" smtClean="0"/>
              <a:t>Educate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3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112776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Voluntary Reduction of MOE (50% </a:t>
            </a:r>
            <a:r>
              <a:rPr lang="en-US" sz="3200" dirty="0" err="1" smtClean="0"/>
              <a:t>RULe</a:t>
            </a:r>
            <a:r>
              <a:rPr lang="en-US" sz="3200" dirty="0" smtClean="0"/>
              <a:t>/allowed adjustment)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415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Similar to an allowable exception, can reduce MOE level.</a:t>
            </a:r>
          </a:p>
          <a:p>
            <a:endParaRPr lang="en-US" sz="800" dirty="0" smtClean="0"/>
          </a:p>
          <a:p>
            <a:r>
              <a:rPr lang="en-US" sz="2000" dirty="0" smtClean="0"/>
              <a:t>By up to 50% of increase in an LEA’s IDEA Part B (Section 611) allocation. </a:t>
            </a:r>
          </a:p>
          <a:p>
            <a:endParaRPr lang="en-US" sz="800" dirty="0"/>
          </a:p>
          <a:p>
            <a:r>
              <a:rPr lang="en-US" sz="2000" dirty="0" smtClean="0"/>
              <a:t>To be eligible, an LEA must not required to reserve 15% of its IDEA allocation for Coordinated Early Intervening Services (CEIS) in the MOE Test Year.</a:t>
            </a:r>
          </a:p>
          <a:p>
            <a:endParaRPr lang="en-US" sz="800" dirty="0" smtClean="0"/>
          </a:p>
          <a:p>
            <a:r>
              <a:rPr lang="en-US" sz="2000" dirty="0" smtClean="0"/>
              <a:t>Voluntary CEIS expenditure will reduce or eliminate amount of allowed adjustment.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9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algn="ctr"/>
            <a:r>
              <a:rPr lang="en-US" dirty="0" smtClean="0"/>
              <a:t>Subsequent years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Level of effort an LEA must meet in the fiscal year after it fails to maintain effort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is the level of effort that would have been required in the absence of that failure</a:t>
            </a:r>
            <a:r>
              <a:rPr lang="en-US" dirty="0" smtClean="0"/>
              <a:t>, not the LEA’s actual reduced level of expenditures!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subsequent years rule applies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individually</a:t>
            </a:r>
            <a:r>
              <a:rPr lang="en-US" dirty="0" smtClean="0"/>
              <a:t> to all four compliance methods that LEAs may use to meet this standard.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89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Subsequent years rule illustration – without use of exceptions or adjustment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      Actual Level	    Required Level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u="sng" dirty="0" smtClean="0"/>
              <a:t>FY</a:t>
            </a:r>
            <a:r>
              <a:rPr lang="en-US" dirty="0" smtClean="0"/>
              <a:t>	         </a:t>
            </a:r>
            <a:r>
              <a:rPr lang="en-US" u="sng" dirty="0" smtClean="0"/>
              <a:t>of Effort</a:t>
            </a:r>
            <a:r>
              <a:rPr lang="en-US" dirty="0" smtClean="0"/>
              <a:t>              </a:t>
            </a:r>
            <a:r>
              <a:rPr lang="en-US" u="sng" dirty="0" smtClean="0"/>
              <a:t>of Effort</a:t>
            </a:r>
          </a:p>
          <a:p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2013	           $100	                  $100</a:t>
            </a:r>
          </a:p>
          <a:p>
            <a:pPr marL="0" indent="0">
              <a:buNone/>
            </a:pPr>
            <a:r>
              <a:rPr lang="en-US" dirty="0" smtClean="0"/>
              <a:t>2014	            $90	                  $100</a:t>
            </a:r>
          </a:p>
          <a:p>
            <a:pPr marL="0" indent="0">
              <a:buNone/>
            </a:pPr>
            <a:r>
              <a:rPr lang="en-US" dirty="0" smtClean="0"/>
              <a:t>2015	            $90	                  $100</a:t>
            </a:r>
          </a:p>
          <a:p>
            <a:pPr marL="0" indent="0">
              <a:buNone/>
            </a:pPr>
            <a:r>
              <a:rPr lang="en-US" dirty="0" smtClean="0"/>
              <a:t>2016	            $95	                  $100</a:t>
            </a:r>
          </a:p>
          <a:p>
            <a:pPr marL="0" indent="0">
              <a:buNone/>
            </a:pPr>
            <a:r>
              <a:rPr lang="en-US" dirty="0" smtClean="0"/>
              <a:t>2017	          $100	                  $100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200" dirty="0" smtClean="0"/>
              <a:t>LEA has not met the MOE compliance requirement in 2014, 2015, and 2016 for this measure.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617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Subsequent years rule illustration – </a:t>
            </a:r>
            <a:r>
              <a:rPr lang="en-US" sz="2400" dirty="0" smtClean="0"/>
              <a:t>with </a:t>
            </a:r>
            <a:r>
              <a:rPr lang="en-US" sz="2400" dirty="0"/>
              <a:t>use of exceptions </a:t>
            </a:r>
            <a:r>
              <a:rPr lang="en-US" sz="2400" dirty="0" smtClean="0"/>
              <a:t>and/or </a:t>
            </a:r>
            <a:r>
              <a:rPr lang="en-US" sz="2400" dirty="0"/>
              <a:t>adjustment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    </a:t>
            </a:r>
            <a:r>
              <a:rPr lang="en-US" sz="2000" u="sng" dirty="0" smtClean="0"/>
              <a:t>Actual </a:t>
            </a:r>
            <a:r>
              <a:rPr lang="en-US" sz="2000" u="sng" dirty="0"/>
              <a:t>Level</a:t>
            </a:r>
            <a:r>
              <a:rPr lang="en-US" sz="2000" dirty="0"/>
              <a:t>	  </a:t>
            </a:r>
            <a:r>
              <a:rPr lang="en-US" sz="2000" dirty="0" smtClean="0"/>
              <a:t> </a:t>
            </a:r>
            <a:r>
              <a:rPr lang="en-US" sz="2000" u="sng" dirty="0" smtClean="0"/>
              <a:t>Required Level of Effort</a:t>
            </a:r>
            <a:endParaRPr lang="en-US" sz="2000" u="sng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u="sng" dirty="0" smtClean="0"/>
              <a:t>FY</a:t>
            </a:r>
            <a:r>
              <a:rPr lang="en-US" dirty="0"/>
              <a:t>	</a:t>
            </a:r>
            <a:r>
              <a:rPr lang="en-US" sz="2000" dirty="0"/>
              <a:t>       </a:t>
            </a:r>
            <a:r>
              <a:rPr lang="en-US" sz="2000" u="sng" dirty="0"/>
              <a:t>of Effort</a:t>
            </a:r>
            <a:r>
              <a:rPr lang="en-US" sz="2000" dirty="0"/>
              <a:t>      </a:t>
            </a:r>
            <a:r>
              <a:rPr lang="en-US" sz="2000" dirty="0" smtClean="0"/>
              <a:t>  </a:t>
            </a:r>
            <a:r>
              <a:rPr lang="en-US" sz="2000" u="sng" dirty="0" smtClean="0"/>
              <a:t>after exceptions &amp; Adj.</a:t>
            </a:r>
            <a:endParaRPr lang="en-US" sz="2000" u="sng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2013	      </a:t>
            </a:r>
            <a:r>
              <a:rPr lang="en-US" sz="2000" dirty="0" smtClean="0"/>
              <a:t>   $</a:t>
            </a:r>
            <a:r>
              <a:rPr lang="en-US" sz="2000" dirty="0"/>
              <a:t>100	      </a:t>
            </a:r>
            <a:r>
              <a:rPr lang="en-US" sz="2000" dirty="0" smtClean="0"/>
              <a:t> $100    </a:t>
            </a:r>
            <a:r>
              <a:rPr lang="en-US" sz="1400" dirty="0" smtClean="0"/>
              <a:t>MOE met</a:t>
            </a:r>
            <a:endParaRPr lang="en-US" sz="1400" dirty="0"/>
          </a:p>
          <a:p>
            <a:pPr marL="0" indent="0">
              <a:buNone/>
            </a:pPr>
            <a:r>
              <a:rPr lang="en-US" sz="2000" dirty="0"/>
              <a:t>2014	      </a:t>
            </a:r>
            <a:r>
              <a:rPr lang="en-US" sz="2000" dirty="0" smtClean="0"/>
              <a:t>    $</a:t>
            </a:r>
            <a:r>
              <a:rPr lang="en-US" sz="2000" dirty="0"/>
              <a:t>90	      </a:t>
            </a:r>
            <a:r>
              <a:rPr lang="en-US" sz="2000" dirty="0" smtClean="0"/>
              <a:t> </a:t>
            </a:r>
            <a:r>
              <a:rPr lang="en-US" sz="2000" dirty="0"/>
              <a:t>$</a:t>
            </a:r>
            <a:r>
              <a:rPr lang="en-US" sz="2000" dirty="0" smtClean="0"/>
              <a:t>100    </a:t>
            </a:r>
            <a:r>
              <a:rPr lang="en-US" sz="1400" dirty="0" smtClean="0"/>
              <a:t>MOE not met</a:t>
            </a:r>
            <a:endParaRPr lang="en-US" sz="1400" dirty="0"/>
          </a:p>
          <a:p>
            <a:pPr marL="0" indent="0">
              <a:buNone/>
            </a:pPr>
            <a:r>
              <a:rPr lang="en-US" sz="2000" dirty="0"/>
              <a:t>2015	       </a:t>
            </a:r>
            <a:r>
              <a:rPr lang="en-US" sz="2000" dirty="0" smtClean="0"/>
              <a:t>   </a:t>
            </a:r>
            <a:r>
              <a:rPr lang="en-US" sz="2000" dirty="0"/>
              <a:t>$90	   </a:t>
            </a:r>
            <a:r>
              <a:rPr lang="en-US" sz="2000" dirty="0" smtClean="0"/>
              <a:t>      $85    </a:t>
            </a:r>
            <a:r>
              <a:rPr lang="en-US" sz="1400" dirty="0" smtClean="0"/>
              <a:t>MOE met with use of $15 exception</a:t>
            </a:r>
            <a:endParaRPr lang="en-US" sz="1400" dirty="0"/>
          </a:p>
          <a:p>
            <a:pPr marL="0" indent="0">
              <a:buNone/>
            </a:pPr>
            <a:r>
              <a:rPr lang="en-US" sz="2000" dirty="0"/>
              <a:t>2016	      </a:t>
            </a:r>
            <a:r>
              <a:rPr lang="en-US" sz="2000" dirty="0" smtClean="0"/>
              <a:t>    $95</a:t>
            </a:r>
            <a:r>
              <a:rPr lang="en-US" sz="2000" dirty="0"/>
              <a:t>	   </a:t>
            </a:r>
            <a:r>
              <a:rPr lang="en-US" sz="2000" dirty="0" smtClean="0"/>
              <a:t>      $90    </a:t>
            </a:r>
            <a:r>
              <a:rPr lang="en-US" sz="1400" dirty="0" smtClean="0"/>
              <a:t>MOE </a:t>
            </a:r>
            <a:r>
              <a:rPr lang="en-US" sz="1400" dirty="0"/>
              <a:t>met</a:t>
            </a:r>
          </a:p>
          <a:p>
            <a:pPr marL="0" indent="0">
              <a:buNone/>
            </a:pPr>
            <a:r>
              <a:rPr lang="en-US" sz="2000" dirty="0"/>
              <a:t>2017	       </a:t>
            </a:r>
            <a:r>
              <a:rPr lang="en-US" sz="2000" dirty="0" smtClean="0"/>
              <a:t> $</a:t>
            </a:r>
            <a:r>
              <a:rPr lang="en-US" sz="2000" dirty="0"/>
              <a:t>100	   </a:t>
            </a:r>
            <a:r>
              <a:rPr lang="en-US" sz="2000" dirty="0" smtClean="0"/>
              <a:t>      $95    </a:t>
            </a:r>
            <a:r>
              <a:rPr lang="en-US" sz="1400" dirty="0" smtClean="0"/>
              <a:t>MOE met</a:t>
            </a:r>
            <a:endParaRPr lang="en-US" sz="14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400" dirty="0" smtClean="0"/>
              <a:t>For the 2015 compliance test the LEA utilizes $15 of allowed exceptions to reduce the calculated 2014 MOE threshold from $100 to $85 ($100 minus $15).  The 2016 MOE compliance threshold becomes $90 which is the higher of the two 2015 amounts ($90 actual and $85 adjusted).</a:t>
            </a:r>
            <a:r>
              <a:rPr lang="en-US" sz="14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5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746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Points to 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RIDE recommends that LEAs utilize the allowable exceptions if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dirty="0" smtClean="0"/>
              <a:t> of the 4 MOE test methods are not met.  Use the subsequent year’s rule to your advantage!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RIDE recommends that at the end of each SFY before close-out, complete a preliminary test of IDEA MOE compliance.</a:t>
            </a:r>
          </a:p>
          <a:p>
            <a:pPr lvl="1"/>
            <a:r>
              <a:rPr lang="en-US" dirty="0" smtClean="0"/>
              <a:t>Complete Excel Version of MOE Test </a:t>
            </a:r>
          </a:p>
          <a:p>
            <a:pPr lvl="1"/>
            <a:r>
              <a:rPr lang="en-US" dirty="0" smtClean="0"/>
              <a:t>Why? – It’s a good review for UCOA coding errors!</a:t>
            </a:r>
          </a:p>
          <a:p>
            <a:pPr lvl="1"/>
            <a:r>
              <a:rPr lang="en-US" dirty="0" smtClean="0"/>
              <a:t>May want to consider moving IDEA expenses to local funds to cover MOE shortfall.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59436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FY 2015 LEA MOE compliance test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If </a:t>
            </a:r>
            <a:r>
              <a:rPr lang="en-US" sz="2400" dirty="0" smtClean="0"/>
              <a:t>an LEA received </a:t>
            </a:r>
            <a:r>
              <a:rPr lang="en-US" sz="2400" dirty="0"/>
              <a:t>IDEA </a:t>
            </a:r>
            <a:r>
              <a:rPr lang="en-US" sz="2400" dirty="0" smtClean="0"/>
              <a:t>funds in FY 2015, then the MOE </a:t>
            </a:r>
            <a:r>
              <a:rPr lang="en-US" sz="2400" dirty="0"/>
              <a:t>Compliance Test must be completed</a:t>
            </a:r>
            <a:r>
              <a:rPr lang="en-US" sz="2400" dirty="0" smtClean="0"/>
              <a:t>.</a:t>
            </a:r>
          </a:p>
          <a:p>
            <a:endParaRPr lang="en-US" sz="1000" dirty="0"/>
          </a:p>
          <a:p>
            <a:r>
              <a:rPr lang="en-US" sz="2400" dirty="0" smtClean="0"/>
              <a:t>Performance Report – FY 2015</a:t>
            </a:r>
          </a:p>
          <a:p>
            <a:endParaRPr lang="en-US" sz="1000" dirty="0" smtClean="0"/>
          </a:p>
          <a:p>
            <a:r>
              <a:rPr lang="en-US" sz="2400" dirty="0" smtClean="0"/>
              <a:t>LEA’s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must use</a:t>
            </a:r>
            <a:r>
              <a:rPr lang="en-US" sz="2400" dirty="0" smtClean="0"/>
              <a:t> their SFY 2015 Final, Audited, Adjusted and Allocated UCOA Data file received from RIDE.</a:t>
            </a:r>
          </a:p>
          <a:p>
            <a:pPr lvl="1"/>
            <a:r>
              <a:rPr lang="en-US" sz="1900" dirty="0" smtClean="0"/>
              <a:t>RIDE will be emailing these files to LEAs soon.</a:t>
            </a:r>
          </a:p>
          <a:p>
            <a:pPr lvl="1"/>
            <a:endParaRPr lang="en-US" sz="1000" dirty="0" smtClean="0"/>
          </a:p>
          <a:p>
            <a:r>
              <a:rPr lang="en-US" sz="2400" dirty="0" smtClean="0"/>
              <a:t>Comparison SFY 2014 data will be preloaded by RIDE.</a:t>
            </a:r>
          </a:p>
          <a:p>
            <a:endParaRPr lang="en-US" sz="1000" dirty="0" smtClean="0"/>
          </a:p>
          <a:p>
            <a:r>
              <a:rPr lang="en-US" sz="2400" dirty="0" smtClean="0"/>
              <a:t>Work Flow -&gt; Draft </a:t>
            </a:r>
            <a:r>
              <a:rPr lang="en-US" sz="2400" dirty="0" smtClean="0"/>
              <a:t>Not Started, Draft Started, Draft Completed, District Business Manager Approved.</a:t>
            </a:r>
          </a:p>
          <a:p>
            <a:endParaRPr lang="en-US" sz="900" dirty="0" smtClean="0"/>
          </a:p>
          <a:p>
            <a:r>
              <a:rPr lang="en-US" sz="2400" dirty="0" smtClean="0"/>
              <a:t>If Applicable - Complete and Upload Allowable Exceptions Worksheet into Related Docs Page.</a:t>
            </a:r>
          </a:p>
          <a:p>
            <a:endParaRPr lang="en-US" sz="900" dirty="0" smtClean="0"/>
          </a:p>
          <a:p>
            <a:r>
              <a:rPr lang="en-US" sz="2400" dirty="0" smtClean="0"/>
              <a:t>Report is Due 30 Days after UCOA data file is received from RIDE.</a:t>
            </a:r>
          </a:p>
          <a:p>
            <a:endParaRPr lang="en-US" sz="1100" dirty="0"/>
          </a:p>
          <a:p>
            <a:r>
              <a:rPr lang="en-US" sz="2400" dirty="0" smtClean="0"/>
              <a:t>Completed 2015 MOE Compliance Test establishes </a:t>
            </a:r>
            <a:r>
              <a:rPr lang="en-US" sz="2400" dirty="0" smtClean="0"/>
              <a:t>the </a:t>
            </a:r>
            <a:r>
              <a:rPr lang="en-US" sz="2400" dirty="0" smtClean="0"/>
              <a:t>2016 </a:t>
            </a:r>
            <a:r>
              <a:rPr lang="en-US" sz="2400" dirty="0" smtClean="0"/>
              <a:t>thresholds for the 4 compliance methods!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7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762000"/>
          </a:xfrm>
        </p:spPr>
        <p:txBody>
          <a:bodyPr/>
          <a:lstStyle/>
          <a:p>
            <a:pPr algn="ctr"/>
            <a:r>
              <a:rPr lang="en-US" sz="4800" dirty="0" smtClean="0"/>
              <a:t>questions</a:t>
            </a:r>
            <a:endParaRPr lang="en-US" sz="4800" dirty="0"/>
          </a:p>
        </p:txBody>
      </p:sp>
      <p:pic>
        <p:nvPicPr>
          <p:cNvPr id="5" name="Picture 2" descr="C:\Users\keenma\AppData\Local\Microsoft\Windows\Temporary Internet Files\Content.IE5\E7R0OU1K\question-mark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1835944"/>
            <a:ext cx="4394200" cy="43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56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 Maintenance of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Supplement not Supplant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IDEA </a:t>
            </a:r>
            <a:r>
              <a:rPr lang="en-US" dirty="0" smtClean="0"/>
              <a:t>– No </a:t>
            </a:r>
            <a:r>
              <a:rPr lang="en-US" dirty="0" smtClean="0"/>
              <a:t>Specific Cost Test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CRP Application Process - LEAs Sign Assurance Statement that they will comply with the IDEA MOE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9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60"/>
          </a:xfrm>
        </p:spPr>
        <p:txBody>
          <a:bodyPr/>
          <a:lstStyle/>
          <a:p>
            <a:pPr algn="ctr"/>
            <a:r>
              <a:rPr lang="en-US" dirty="0" smtClean="0"/>
              <a:t>IDEA – (2) MOE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ELIGIBILITY</a:t>
            </a:r>
          </a:p>
          <a:p>
            <a:endParaRPr lang="en-US" dirty="0"/>
          </a:p>
          <a:p>
            <a:r>
              <a:rPr lang="en-US" sz="1800" dirty="0" smtClean="0"/>
              <a:t>Test found within CRP (IDEA Part B) Application in AcceleGrants</a:t>
            </a:r>
          </a:p>
          <a:p>
            <a:endParaRPr lang="en-US" sz="1800" dirty="0"/>
          </a:p>
          <a:p>
            <a:r>
              <a:rPr lang="en-US" sz="1800" dirty="0" smtClean="0"/>
              <a:t>Focus on </a:t>
            </a:r>
            <a:r>
              <a:rPr lang="en-US" sz="1800" dirty="0" smtClean="0"/>
              <a:t>Budget</a:t>
            </a:r>
          </a:p>
          <a:p>
            <a:endParaRPr lang="en-US" sz="1800" dirty="0"/>
          </a:p>
          <a:p>
            <a:r>
              <a:rPr lang="en-US" sz="1800" dirty="0" smtClean="0"/>
              <a:t>Must pass to receive IDEA funding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COMPLIANCE</a:t>
            </a:r>
          </a:p>
          <a:p>
            <a:endParaRPr lang="en-US" dirty="0"/>
          </a:p>
          <a:p>
            <a:r>
              <a:rPr lang="en-US" sz="1800" dirty="0" smtClean="0"/>
              <a:t>Test found as Performance Report in AcceleGrants</a:t>
            </a:r>
          </a:p>
          <a:p>
            <a:endParaRPr lang="en-US" sz="1800" dirty="0" smtClean="0"/>
          </a:p>
          <a:p>
            <a:r>
              <a:rPr lang="en-US" sz="1800" dirty="0" smtClean="0"/>
              <a:t>Focus on </a:t>
            </a:r>
            <a:r>
              <a:rPr lang="en-US" sz="1800" dirty="0" smtClean="0"/>
              <a:t>Expenditures</a:t>
            </a:r>
          </a:p>
          <a:p>
            <a:endParaRPr lang="en-US" sz="1800" dirty="0" smtClean="0"/>
          </a:p>
          <a:p>
            <a:r>
              <a:rPr lang="en-US" sz="1800" dirty="0" smtClean="0"/>
              <a:t>Must pass avoid financial penalty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32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 methods to determine eligibility and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30480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*Aggregate - Local funds only;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Aggregate - The combination of State and Local funds;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*Local funds only on a per capita basis; or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The combination of State and Local funds on a per capital basis.</a:t>
            </a:r>
          </a:p>
          <a:p>
            <a:pPr marL="514350" indent="-514350">
              <a:buAutoNum type="arabicParenR"/>
            </a:pPr>
            <a:endParaRPr lang="en-US" sz="800" dirty="0"/>
          </a:p>
          <a:p>
            <a:pPr marL="0" indent="0">
              <a:buNone/>
            </a:pPr>
            <a:r>
              <a:rPr lang="en-US" sz="2400" dirty="0" smtClean="0"/>
              <a:t>* Use of district’s </a:t>
            </a:r>
            <a:r>
              <a:rPr lang="en-US" sz="2400" dirty="0" smtClean="0"/>
              <a:t>State </a:t>
            </a:r>
            <a:r>
              <a:rPr lang="en-US" sz="2400" dirty="0" smtClean="0"/>
              <a:t>&amp; </a:t>
            </a:r>
            <a:r>
              <a:rPr lang="en-US" sz="2400" dirty="0" smtClean="0"/>
              <a:t>Local </a:t>
            </a:r>
            <a:r>
              <a:rPr lang="en-US" sz="2400" dirty="0" smtClean="0"/>
              <a:t>revenue data to extrapolate local special education expenditure amount.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005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dirty="0"/>
              <a:t>Compliance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LEA must meet/pass </a:t>
            </a:r>
            <a:r>
              <a:rPr lang="en-US" sz="2800" u="sng" dirty="0">
                <a:solidFill>
                  <a:schemeClr val="accent2">
                    <a:lumMod val="50000"/>
                  </a:schemeClr>
                </a:solidFill>
              </a:rPr>
              <a:t>at least one of the four </a:t>
            </a:r>
            <a:r>
              <a:rPr lang="en-US" sz="2800" dirty="0"/>
              <a:t>test methods in order to be in compliance. 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Failure to meet the MOE compliance standard will result in the required payment by the LEA of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non-federal funds</a:t>
            </a:r>
            <a:r>
              <a:rPr lang="en-US" dirty="0" smtClean="0"/>
              <a:t> in the amount of the failed measure that results in the smallest payback of the four failed MOE compliance measures.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Financial penalty can not exceed the LEA’s combined IDEA Part B and Preschool allocation for the FY of the failed compliance.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6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pPr algn="ctr"/>
            <a:r>
              <a:rPr lang="en-US" dirty="0" smtClean="0"/>
              <a:t>Allowable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Assumption of cost by the high cost fund operated by the SEA (RIDE).</a:t>
            </a:r>
          </a:p>
          <a:p>
            <a:pPr marL="514350" indent="-514350">
              <a:buAutoNum type="arabicParenR"/>
            </a:pPr>
            <a:endParaRPr lang="en-US" sz="800" dirty="0" smtClean="0"/>
          </a:p>
          <a:p>
            <a:pPr marL="514350" indent="-514350">
              <a:buAutoNum type="arabicParenR"/>
            </a:pPr>
            <a:r>
              <a:rPr lang="en-US" sz="2400" dirty="0" smtClean="0"/>
              <a:t>Voluntary departure, by retirement or otherwise, or departure for just cause of special education or related services personnel.</a:t>
            </a:r>
          </a:p>
          <a:p>
            <a:pPr marL="514350" indent="-514350">
              <a:buAutoNum type="arabicParenR"/>
            </a:pPr>
            <a:endParaRPr lang="en-US" sz="800" dirty="0" smtClean="0"/>
          </a:p>
          <a:p>
            <a:pPr marL="514350" indent="-514350">
              <a:buAutoNum type="arabicParenR"/>
            </a:pPr>
            <a:r>
              <a:rPr lang="en-US" sz="2400" dirty="0" smtClean="0"/>
              <a:t>Acquisition of high cost equipment.</a:t>
            </a:r>
          </a:p>
          <a:p>
            <a:pPr marL="514350" indent="-514350">
              <a:buAutoNum type="arabicParenR"/>
            </a:pPr>
            <a:endParaRPr lang="en-US" sz="800" dirty="0" smtClean="0"/>
          </a:p>
          <a:p>
            <a:pPr marL="514350" indent="-514350">
              <a:buAutoNum type="arabicParenR"/>
            </a:pPr>
            <a:r>
              <a:rPr lang="en-US" sz="2400" dirty="0" smtClean="0"/>
              <a:t>Student(s) with disabilities that incur an exceptionally costly program, either leave the district, graduate, ages out, or no longer needs the special education program.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51961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High COST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Use the amount from the state aid special education high cost categorical aid.</a:t>
            </a:r>
          </a:p>
          <a:p>
            <a:endParaRPr lang="en-US" dirty="0"/>
          </a:p>
          <a:p>
            <a:pPr lvl="1"/>
            <a:r>
              <a:rPr lang="en-US" dirty="0" smtClean="0"/>
              <a:t>Use the amount from comparison year</a:t>
            </a:r>
          </a:p>
          <a:p>
            <a:pPr marL="292608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For FY 2015 Test – This is the FY 2014 state aid amount in this category to your LEA.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7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Departure of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Departure must be voluntary or for cause</a:t>
            </a:r>
          </a:p>
          <a:p>
            <a:pPr lvl="1"/>
            <a:r>
              <a:rPr lang="en-US" dirty="0" smtClean="0"/>
              <a:t>Departure must be permanent (not on leave).</a:t>
            </a:r>
          </a:p>
          <a:p>
            <a:pPr lvl="1"/>
            <a:r>
              <a:rPr lang="en-US" dirty="0" smtClean="0"/>
              <a:t>Departure cannot be a reduction in work force.</a:t>
            </a:r>
          </a:p>
          <a:p>
            <a:pPr lvl="1"/>
            <a:endParaRPr lang="en-US" sz="900" dirty="0"/>
          </a:p>
          <a:p>
            <a:r>
              <a:rPr lang="en-US" dirty="0" smtClean="0"/>
              <a:t>Allowable Exception is the amount of savings generated from an employee leaving (in comparison year) as compared to the cost the vacancy filled (if applicable) in year being tested.</a:t>
            </a:r>
          </a:p>
          <a:p>
            <a:endParaRPr lang="en-US" sz="1000" dirty="0" smtClean="0"/>
          </a:p>
          <a:p>
            <a:r>
              <a:rPr lang="en-US" dirty="0" smtClean="0"/>
              <a:t>Must provide details on RIDE provided worksheet.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/>
          <a:lstStyle/>
          <a:p>
            <a:pPr algn="ctr"/>
            <a:r>
              <a:rPr lang="en-US" dirty="0" smtClean="0"/>
              <a:t>Acquisition of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/>
          <a:lstStyle/>
          <a:p>
            <a:r>
              <a:rPr lang="en-US" dirty="0" smtClean="0"/>
              <a:t>Per unit cost must be at least $5,000.00</a:t>
            </a:r>
          </a:p>
          <a:p>
            <a:endParaRPr lang="en-US" sz="1000" dirty="0"/>
          </a:p>
          <a:p>
            <a:r>
              <a:rPr lang="en-US" dirty="0"/>
              <a:t>Must provide details on RIDE provided worksheet.</a:t>
            </a:r>
          </a:p>
          <a:p>
            <a:pPr lvl="1"/>
            <a:r>
              <a:rPr lang="en-US" dirty="0" smtClean="0"/>
              <a:t>UCOA Accounting Code</a:t>
            </a:r>
          </a:p>
          <a:p>
            <a:pPr lvl="1"/>
            <a:r>
              <a:rPr lang="en-US" dirty="0" smtClean="0"/>
              <a:t>Date of Purchase</a:t>
            </a:r>
          </a:p>
          <a:p>
            <a:pPr lvl="1"/>
            <a:r>
              <a:rPr lang="en-US" dirty="0" smtClean="0"/>
              <a:t>Item Description</a:t>
            </a:r>
          </a:p>
          <a:p>
            <a:pPr lvl="1"/>
            <a:r>
              <a:rPr lang="en-US" dirty="0" smtClean="0"/>
              <a:t>Total Cost of Item</a:t>
            </a:r>
          </a:p>
          <a:p>
            <a:pPr lvl="1"/>
            <a:r>
              <a:rPr lang="en-US" dirty="0" smtClean="0"/>
              <a:t>Asset tag Number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766</TotalTime>
  <Words>915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IDEA Maintenance of effort (MOE)</vt:lpstr>
      <vt:lpstr>LEA Maintenance of effort</vt:lpstr>
      <vt:lpstr>IDEA – (2) MOE STANDARDS</vt:lpstr>
      <vt:lpstr>4 methods to determine eligibility and compliance</vt:lpstr>
      <vt:lpstr>Compliance Requirement</vt:lpstr>
      <vt:lpstr>Allowable exceptions</vt:lpstr>
      <vt:lpstr>High COST Fund</vt:lpstr>
      <vt:lpstr>Departure of personnel</vt:lpstr>
      <vt:lpstr>Acquisition of equipment</vt:lpstr>
      <vt:lpstr>Exceptionally costly program</vt:lpstr>
      <vt:lpstr>Voluntary Reduction of MOE (50% RULe/allowed adjustment)</vt:lpstr>
      <vt:lpstr>Subsequent years rule</vt:lpstr>
      <vt:lpstr>Subsequent years rule illustration – without use of exceptions or adjustment</vt:lpstr>
      <vt:lpstr>Subsequent years rule illustration – with use of exceptions and/or adjustment</vt:lpstr>
      <vt:lpstr>Points to ponder</vt:lpstr>
      <vt:lpstr>FY 2015 LEA MOE compliance test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Luther</dc:creator>
  <cp:lastModifiedBy>David Luther</cp:lastModifiedBy>
  <cp:revision>61</cp:revision>
  <cp:lastPrinted>2016-03-31T14:49:15Z</cp:lastPrinted>
  <dcterms:created xsi:type="dcterms:W3CDTF">2016-03-28T18:47:37Z</dcterms:created>
  <dcterms:modified xsi:type="dcterms:W3CDTF">2016-03-31T18:41:12Z</dcterms:modified>
</cp:coreProperties>
</file>