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20" r:id="rId5"/>
  </p:sldMasterIdLst>
  <p:notesMasterIdLst>
    <p:notesMasterId r:id="rId57"/>
  </p:notesMasterIdLst>
  <p:handoutMasterIdLst>
    <p:handoutMasterId r:id="rId58"/>
  </p:handoutMasterIdLst>
  <p:sldIdLst>
    <p:sldId id="264" r:id="rId6"/>
    <p:sldId id="267" r:id="rId7"/>
    <p:sldId id="432" r:id="rId8"/>
    <p:sldId id="265" r:id="rId9"/>
    <p:sldId id="266" r:id="rId10"/>
    <p:sldId id="268" r:id="rId11"/>
    <p:sldId id="419" r:id="rId12"/>
    <p:sldId id="269" r:id="rId13"/>
    <p:sldId id="270" r:id="rId14"/>
    <p:sldId id="271" r:id="rId15"/>
    <p:sldId id="398" r:id="rId16"/>
    <p:sldId id="289" r:id="rId17"/>
    <p:sldId id="413" r:id="rId18"/>
    <p:sldId id="418" r:id="rId19"/>
    <p:sldId id="273" r:id="rId20"/>
    <p:sldId id="293" r:id="rId21"/>
    <p:sldId id="278" r:id="rId22"/>
    <p:sldId id="449" r:id="rId23"/>
    <p:sldId id="450" r:id="rId24"/>
    <p:sldId id="443" r:id="rId25"/>
    <p:sldId id="408" r:id="rId26"/>
    <p:sldId id="340" r:id="rId27"/>
    <p:sldId id="342" r:id="rId28"/>
    <p:sldId id="391" r:id="rId29"/>
    <p:sldId id="392" r:id="rId30"/>
    <p:sldId id="433" r:id="rId31"/>
    <p:sldId id="434" r:id="rId32"/>
    <p:sldId id="452" r:id="rId33"/>
    <p:sldId id="417" r:id="rId34"/>
    <p:sldId id="446" r:id="rId35"/>
    <p:sldId id="321" r:id="rId36"/>
    <p:sldId id="322" r:id="rId37"/>
    <p:sldId id="376" r:id="rId38"/>
    <p:sldId id="379" r:id="rId39"/>
    <p:sldId id="451" r:id="rId40"/>
    <p:sldId id="377" r:id="rId41"/>
    <p:sldId id="447" r:id="rId42"/>
    <p:sldId id="328" r:id="rId43"/>
    <p:sldId id="422" r:id="rId44"/>
    <p:sldId id="423" r:id="rId45"/>
    <p:sldId id="430" r:id="rId46"/>
    <p:sldId id="329" r:id="rId47"/>
    <p:sldId id="331" r:id="rId48"/>
    <p:sldId id="454" r:id="rId49"/>
    <p:sldId id="330" r:id="rId50"/>
    <p:sldId id="453" r:id="rId51"/>
    <p:sldId id="333" r:id="rId52"/>
    <p:sldId id="455" r:id="rId53"/>
    <p:sldId id="444" r:id="rId54"/>
    <p:sldId id="431" r:id="rId55"/>
    <p:sldId id="335" r:id="rId5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1B8E0-DE4B-E811-D401-5A2647268248}" name="Keenan, Mary" initials="KM" userId="S::Mary.Keenan@ride.ri.gov::706af001-a093-4e23-8ced-9c623eda0dba" providerId="AD"/>
  <p188:author id="{62D5FEEE-5F76-995C-3D49-E08B46DA37A9}" name="Powers, Peyton" initials="PP" userId="S::peyton.powers@ride.ri.gov::11a20b71-e4ae-4450-bc1b-bfac3e89f4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chs, Daniel" initials="OD" lastIdx="2" clrIdx="0">
    <p:extLst>
      <p:ext uri="{19B8F6BF-5375-455C-9EA6-DF929625EA0E}">
        <p15:presenceInfo xmlns:p15="http://schemas.microsoft.com/office/powerpoint/2012/main" userId="S-1-5-21-1586716437-331627889-1971066577-9073" providerId="AD"/>
      </p:ext>
    </p:extLst>
  </p:cmAuthor>
  <p:cmAuthor id="2" name="Deragon, Mike" initials="DM" lastIdx="3" clrIdx="1">
    <p:extLst>
      <p:ext uri="{19B8F6BF-5375-455C-9EA6-DF929625EA0E}">
        <p15:presenceInfo xmlns:p15="http://schemas.microsoft.com/office/powerpoint/2012/main" userId="S-1-5-21-1586716437-331627889-1971066577-9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6F3"/>
    <a:srgbClr val="008ABE"/>
    <a:srgbClr val="86ABC1"/>
    <a:srgbClr val="1C5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FE4A2-099A-0F34-6E6B-2549444ACA6F}" v="108" dt="2022-02-28T20:24:35.316"/>
    <p1510:client id="{8F43A7FE-B82B-706B-7F6B-1E33FA1B0E00}" v="1" dt="2022-03-01T13:25:13.993"/>
    <p1510:client id="{8FD4E2BE-2124-4355-8250-DEEC13A8A1F7}" v="769" dt="2022-02-28T15:28:01.927"/>
    <p1510:client id="{A8229819-A6F9-2D74-972E-98F2F99ED774}" v="50" dt="2022-02-28T18:37:26.721"/>
    <p1510:client id="{C82F2AAA-6CFC-5D2F-7457-C6A0E28B7B6A}" v="114" dt="2022-03-01T16:09:39.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6260FAB-9423-4B7A-B8B3-962963C8A29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0CAD6B2-4ED2-4483-9B3E-6109D4B35D5A}">
      <dgm:prSet phldrT="[Text]"/>
      <dgm:spPr/>
      <dgm:t>
        <a:bodyPr/>
        <a:lstStyle/>
        <a:p>
          <a:r>
            <a:rPr lang="en-US"/>
            <a:t>IMPACT: Monitoring and Evaluation</a:t>
          </a:r>
        </a:p>
      </dgm:t>
    </dgm:pt>
    <dgm:pt modelId="{0AA0F077-BEE7-45D0-B263-B2B3CBEFD41E}" type="parTrans" cxnId="{501699C4-08C6-4C41-88DC-457CC1557BC6}">
      <dgm:prSet/>
      <dgm:spPr/>
      <dgm:t>
        <a:bodyPr/>
        <a:lstStyle/>
        <a:p>
          <a:endParaRPr lang="en-US"/>
        </a:p>
      </dgm:t>
    </dgm:pt>
    <dgm:pt modelId="{DE78A641-9794-4514-ACE9-E480C616E5EF}" type="sibTrans" cxnId="{501699C4-08C6-4C41-88DC-457CC1557BC6}">
      <dgm:prSet/>
      <dgm:spPr/>
      <dgm:t>
        <a:bodyPr/>
        <a:lstStyle/>
        <a:p>
          <a:endParaRPr lang="en-US"/>
        </a:p>
      </dgm:t>
    </dgm:pt>
    <dgm:pt modelId="{E918A33A-8A61-4B6A-ABAD-44A01A2E12A9}">
      <dgm:prSet phldrT="[Text]"/>
      <dgm:spPr/>
      <dgm:t>
        <a:bodyPr/>
        <a:lstStyle/>
        <a:p>
          <a:r>
            <a:rPr lang="en-US"/>
            <a:t>Data Sources and Data Points</a:t>
          </a:r>
        </a:p>
      </dgm:t>
    </dgm:pt>
    <dgm:pt modelId="{F0FACA3B-607A-43E6-ACD2-BEE8C7553223}" type="parTrans" cxnId="{DD10BAB6-D6ED-41A0-8BFE-1A1A5E8ECEB9}">
      <dgm:prSet/>
      <dgm:spPr/>
      <dgm:t>
        <a:bodyPr/>
        <a:lstStyle/>
        <a:p>
          <a:endParaRPr lang="en-US"/>
        </a:p>
      </dgm:t>
    </dgm:pt>
    <dgm:pt modelId="{B8BD1512-7D7A-4F14-9EDF-29864858E6BC}" type="sibTrans" cxnId="{DD10BAB6-D6ED-41A0-8BFE-1A1A5E8ECEB9}">
      <dgm:prSet/>
      <dgm:spPr/>
      <dgm:t>
        <a:bodyPr/>
        <a:lstStyle/>
        <a:p>
          <a:endParaRPr lang="en-US"/>
        </a:p>
      </dgm:t>
    </dgm:pt>
    <dgm:pt modelId="{6A5E0D92-1E7C-420A-AC45-6F5A2A183BBA}">
      <dgm:prSet phldrT="[Text]"/>
      <dgm:spPr/>
      <dgm:t>
        <a:bodyPr/>
        <a:lstStyle/>
        <a:p>
          <a:r>
            <a:rPr lang="en-US"/>
            <a:t>Outcome:</a:t>
          </a:r>
        </a:p>
        <a:p>
          <a:r>
            <a:rPr lang="en-US"/>
            <a:t>Discontinue</a:t>
          </a:r>
        </a:p>
      </dgm:t>
    </dgm:pt>
    <dgm:pt modelId="{ABFCC46A-FD9D-440F-ACAB-47941F6234ED}" type="parTrans" cxnId="{930BDE3B-89CC-4750-8758-ECD59A0759CC}">
      <dgm:prSet/>
      <dgm:spPr/>
      <dgm:t>
        <a:bodyPr/>
        <a:lstStyle/>
        <a:p>
          <a:endParaRPr lang="en-US"/>
        </a:p>
      </dgm:t>
    </dgm:pt>
    <dgm:pt modelId="{46E0300D-DFB8-46A2-94B9-7837E8A13AD9}" type="sibTrans" cxnId="{930BDE3B-89CC-4750-8758-ECD59A0759CC}">
      <dgm:prSet/>
      <dgm:spPr/>
      <dgm:t>
        <a:bodyPr/>
        <a:lstStyle/>
        <a:p>
          <a:endParaRPr lang="en-US"/>
        </a:p>
      </dgm:t>
    </dgm:pt>
    <dgm:pt modelId="{737CF16C-FE86-4147-8A2B-E7BE8FFD47B4}">
      <dgm:prSet phldrT="[Text]"/>
      <dgm:spPr/>
      <dgm:t>
        <a:bodyPr/>
        <a:lstStyle/>
        <a:p>
          <a:r>
            <a:rPr lang="en-US"/>
            <a:t>Outcome:</a:t>
          </a:r>
        </a:p>
        <a:p>
          <a:r>
            <a:rPr lang="en-US"/>
            <a:t>Continue</a:t>
          </a:r>
        </a:p>
      </dgm:t>
    </dgm:pt>
    <dgm:pt modelId="{5969B7BF-3DDC-4C32-8FB4-BCEA1576098C}" type="parTrans" cxnId="{53D0883F-3F75-4DB0-ADC7-686F85AF7A05}">
      <dgm:prSet/>
      <dgm:spPr/>
      <dgm:t>
        <a:bodyPr/>
        <a:lstStyle/>
        <a:p>
          <a:endParaRPr lang="en-US"/>
        </a:p>
      </dgm:t>
    </dgm:pt>
    <dgm:pt modelId="{D9AD2B93-659F-4D40-B1B3-CCF7EB8B3F0C}" type="sibTrans" cxnId="{53D0883F-3F75-4DB0-ADC7-686F85AF7A05}">
      <dgm:prSet/>
      <dgm:spPr/>
      <dgm:t>
        <a:bodyPr/>
        <a:lstStyle/>
        <a:p>
          <a:endParaRPr lang="en-US"/>
        </a:p>
      </dgm:t>
    </dgm:pt>
    <dgm:pt modelId="{2EB21EC7-31EC-4AFB-8B5E-F1B5704F402B}">
      <dgm:prSet/>
      <dgm:spPr/>
      <dgm:t>
        <a:bodyPr/>
        <a:lstStyle/>
        <a:p>
          <a:r>
            <a:rPr lang="en-US"/>
            <a:t>Outcome:</a:t>
          </a:r>
        </a:p>
        <a:p>
          <a:r>
            <a:rPr lang="en-US"/>
            <a:t>Adjust</a:t>
          </a:r>
        </a:p>
      </dgm:t>
    </dgm:pt>
    <dgm:pt modelId="{0C18C777-1AEF-42AF-9CBC-1DCB8755FB04}" type="parTrans" cxnId="{B42CB29E-271E-4692-9E65-2CBB9A31395A}">
      <dgm:prSet/>
      <dgm:spPr/>
      <dgm:t>
        <a:bodyPr/>
        <a:lstStyle/>
        <a:p>
          <a:endParaRPr lang="en-US"/>
        </a:p>
      </dgm:t>
    </dgm:pt>
    <dgm:pt modelId="{A64DE477-4636-44BC-9EE1-A058FE289E41}" type="sibTrans" cxnId="{B42CB29E-271E-4692-9E65-2CBB9A31395A}">
      <dgm:prSet/>
      <dgm:spPr/>
      <dgm:t>
        <a:bodyPr/>
        <a:lstStyle/>
        <a:p>
          <a:endParaRPr lang="en-US"/>
        </a:p>
      </dgm:t>
    </dgm:pt>
    <dgm:pt modelId="{11A807B1-AA03-409D-9412-C414CF7F9058}" type="pres">
      <dgm:prSet presAssocID="{B6260FAB-9423-4B7A-B8B3-962963C8A291}" presName="Name0" presStyleCnt="0">
        <dgm:presLayoutVars>
          <dgm:chMax val="1"/>
          <dgm:chPref val="1"/>
          <dgm:dir/>
          <dgm:animOne val="branch"/>
          <dgm:animLvl val="lvl"/>
        </dgm:presLayoutVars>
      </dgm:prSet>
      <dgm:spPr/>
    </dgm:pt>
    <dgm:pt modelId="{7D4375C5-5600-4CA0-971C-1BDBCA04AC85}" type="pres">
      <dgm:prSet presAssocID="{50CAD6B2-4ED2-4483-9B3E-6109D4B35D5A}" presName="singleCycle" presStyleCnt="0"/>
      <dgm:spPr/>
    </dgm:pt>
    <dgm:pt modelId="{C5F1F3F9-7BE6-4B87-931E-7F982393A622}" type="pres">
      <dgm:prSet presAssocID="{50CAD6B2-4ED2-4483-9B3E-6109D4B35D5A}" presName="singleCenter" presStyleLbl="node1" presStyleIdx="0" presStyleCnt="5" custScaleX="279575">
        <dgm:presLayoutVars>
          <dgm:chMax val="7"/>
          <dgm:chPref val="7"/>
        </dgm:presLayoutVars>
      </dgm:prSet>
      <dgm:spPr/>
    </dgm:pt>
    <dgm:pt modelId="{1FCFCEE8-26FA-4234-A35E-B38C51EAD933}" type="pres">
      <dgm:prSet presAssocID="{F0FACA3B-607A-43E6-ACD2-BEE8C7553223}" presName="Name56" presStyleLbl="parChTrans1D2" presStyleIdx="0" presStyleCnt="4"/>
      <dgm:spPr/>
    </dgm:pt>
    <dgm:pt modelId="{D30B5338-1606-4EF6-8A08-8BFC4BCF6820}" type="pres">
      <dgm:prSet presAssocID="{E918A33A-8A61-4B6A-ABAD-44A01A2E12A9}" presName="text0" presStyleLbl="node1" presStyleIdx="1" presStyleCnt="5" custScaleX="322661" custScaleY="124163">
        <dgm:presLayoutVars>
          <dgm:bulletEnabled val="1"/>
        </dgm:presLayoutVars>
      </dgm:prSet>
      <dgm:spPr/>
    </dgm:pt>
    <dgm:pt modelId="{3F9AC070-331A-415C-B3AD-5DF202265D68}" type="pres">
      <dgm:prSet presAssocID="{ABFCC46A-FD9D-440F-ACAB-47941F6234ED}" presName="Name56" presStyleLbl="parChTrans1D2" presStyleIdx="1" presStyleCnt="4"/>
      <dgm:spPr/>
    </dgm:pt>
    <dgm:pt modelId="{86448AF5-4102-4875-B724-BC352A86E90A}" type="pres">
      <dgm:prSet presAssocID="{6A5E0D92-1E7C-420A-AC45-6F5A2A183BBA}" presName="text0" presStyleLbl="node1" presStyleIdx="2" presStyleCnt="5" custFlipVert="0" custScaleX="157654" custScaleY="103015" custRadScaleRad="174001" custRadScaleInc="58462">
        <dgm:presLayoutVars>
          <dgm:bulletEnabled val="1"/>
        </dgm:presLayoutVars>
      </dgm:prSet>
      <dgm:spPr/>
    </dgm:pt>
    <dgm:pt modelId="{BA38A777-B2FE-4081-8927-9907E3FB4C2D}" type="pres">
      <dgm:prSet presAssocID="{5969B7BF-3DDC-4C32-8FB4-BCEA1576098C}" presName="Name56" presStyleLbl="parChTrans1D2" presStyleIdx="2" presStyleCnt="4"/>
      <dgm:spPr/>
    </dgm:pt>
    <dgm:pt modelId="{554D8A2E-DBCA-4A3C-A409-9095E03AEEBC}" type="pres">
      <dgm:prSet presAssocID="{737CF16C-FE86-4147-8A2B-E7BE8FFD47B4}" presName="text0" presStyleLbl="node1" presStyleIdx="3" presStyleCnt="5" custScaleX="178959" custScaleY="102717" custRadScaleRad="93418" custRadScaleInc="-1514">
        <dgm:presLayoutVars>
          <dgm:bulletEnabled val="1"/>
        </dgm:presLayoutVars>
      </dgm:prSet>
      <dgm:spPr/>
    </dgm:pt>
    <dgm:pt modelId="{A7CE8FC6-D14A-45F4-988D-8216DB7E7FD3}" type="pres">
      <dgm:prSet presAssocID="{0C18C777-1AEF-42AF-9CBC-1DCB8755FB04}" presName="Name56" presStyleLbl="parChTrans1D2" presStyleIdx="3" presStyleCnt="4"/>
      <dgm:spPr/>
    </dgm:pt>
    <dgm:pt modelId="{8368884D-F398-4E8F-B091-BA42806F6871}" type="pres">
      <dgm:prSet presAssocID="{2EB21EC7-31EC-4AFB-8B5E-F1B5704F402B}" presName="text0" presStyleLbl="node1" presStyleIdx="4" presStyleCnt="5" custScaleX="147618" custScaleY="103092" custRadScaleRad="164167" custRadScaleInc="-65326">
        <dgm:presLayoutVars>
          <dgm:bulletEnabled val="1"/>
        </dgm:presLayoutVars>
      </dgm:prSet>
      <dgm:spPr/>
    </dgm:pt>
  </dgm:ptLst>
  <dgm:cxnLst>
    <dgm:cxn modelId="{C6BA7426-7564-4407-85A9-001A329333E0}" type="presOf" srcId="{50CAD6B2-4ED2-4483-9B3E-6109D4B35D5A}" destId="{C5F1F3F9-7BE6-4B87-931E-7F982393A622}" srcOrd="0" destOrd="0" presId="urn:microsoft.com/office/officeart/2008/layout/RadialCluster"/>
    <dgm:cxn modelId="{C350F533-EBE8-4DCC-A2BF-2FF369A29E19}" type="presOf" srcId="{E918A33A-8A61-4B6A-ABAD-44A01A2E12A9}" destId="{D30B5338-1606-4EF6-8A08-8BFC4BCF6820}" srcOrd="0" destOrd="0" presId="urn:microsoft.com/office/officeart/2008/layout/RadialCluster"/>
    <dgm:cxn modelId="{930BDE3B-89CC-4750-8758-ECD59A0759CC}" srcId="{50CAD6B2-4ED2-4483-9B3E-6109D4B35D5A}" destId="{6A5E0D92-1E7C-420A-AC45-6F5A2A183BBA}" srcOrd="1" destOrd="0" parTransId="{ABFCC46A-FD9D-440F-ACAB-47941F6234ED}" sibTransId="{46E0300D-DFB8-46A2-94B9-7837E8A13AD9}"/>
    <dgm:cxn modelId="{53D0883F-3F75-4DB0-ADC7-686F85AF7A05}" srcId="{50CAD6B2-4ED2-4483-9B3E-6109D4B35D5A}" destId="{737CF16C-FE86-4147-8A2B-E7BE8FFD47B4}" srcOrd="2" destOrd="0" parTransId="{5969B7BF-3DDC-4C32-8FB4-BCEA1576098C}" sibTransId="{D9AD2B93-659F-4D40-B1B3-CCF7EB8B3F0C}"/>
    <dgm:cxn modelId="{2F014265-180A-4BDC-B407-FEFFF307F7C2}" type="presOf" srcId="{ABFCC46A-FD9D-440F-ACAB-47941F6234ED}" destId="{3F9AC070-331A-415C-B3AD-5DF202265D68}" srcOrd="0" destOrd="0" presId="urn:microsoft.com/office/officeart/2008/layout/RadialCluster"/>
    <dgm:cxn modelId="{B9145473-8587-48DD-B8A9-3CFFE498E6BE}" type="presOf" srcId="{737CF16C-FE86-4147-8A2B-E7BE8FFD47B4}" destId="{554D8A2E-DBCA-4A3C-A409-9095E03AEEBC}" srcOrd="0" destOrd="0" presId="urn:microsoft.com/office/officeart/2008/layout/RadialCluster"/>
    <dgm:cxn modelId="{B42CB29E-271E-4692-9E65-2CBB9A31395A}" srcId="{50CAD6B2-4ED2-4483-9B3E-6109D4B35D5A}" destId="{2EB21EC7-31EC-4AFB-8B5E-F1B5704F402B}" srcOrd="3" destOrd="0" parTransId="{0C18C777-1AEF-42AF-9CBC-1DCB8755FB04}" sibTransId="{A64DE477-4636-44BC-9EE1-A058FE289E41}"/>
    <dgm:cxn modelId="{7CAEBAA4-C784-45DA-94B8-E83B588F6582}" type="presOf" srcId="{6A5E0D92-1E7C-420A-AC45-6F5A2A183BBA}" destId="{86448AF5-4102-4875-B724-BC352A86E90A}" srcOrd="0" destOrd="0" presId="urn:microsoft.com/office/officeart/2008/layout/RadialCluster"/>
    <dgm:cxn modelId="{F626C2B5-8B14-462A-9ED8-234008EF4672}" type="presOf" srcId="{F0FACA3B-607A-43E6-ACD2-BEE8C7553223}" destId="{1FCFCEE8-26FA-4234-A35E-B38C51EAD933}" srcOrd="0" destOrd="0" presId="urn:microsoft.com/office/officeart/2008/layout/RadialCluster"/>
    <dgm:cxn modelId="{DD10BAB6-D6ED-41A0-8BFE-1A1A5E8ECEB9}" srcId="{50CAD6B2-4ED2-4483-9B3E-6109D4B35D5A}" destId="{E918A33A-8A61-4B6A-ABAD-44A01A2E12A9}" srcOrd="0" destOrd="0" parTransId="{F0FACA3B-607A-43E6-ACD2-BEE8C7553223}" sibTransId="{B8BD1512-7D7A-4F14-9EDF-29864858E6BC}"/>
    <dgm:cxn modelId="{501699C4-08C6-4C41-88DC-457CC1557BC6}" srcId="{B6260FAB-9423-4B7A-B8B3-962963C8A291}" destId="{50CAD6B2-4ED2-4483-9B3E-6109D4B35D5A}" srcOrd="0" destOrd="0" parTransId="{0AA0F077-BEE7-45D0-B263-B2B3CBEFD41E}" sibTransId="{DE78A641-9794-4514-ACE9-E480C616E5EF}"/>
    <dgm:cxn modelId="{A83860C9-CB30-497C-BC9B-FC12AB84AEF0}" type="presOf" srcId="{2EB21EC7-31EC-4AFB-8B5E-F1B5704F402B}" destId="{8368884D-F398-4E8F-B091-BA42806F6871}" srcOrd="0" destOrd="0" presId="urn:microsoft.com/office/officeart/2008/layout/RadialCluster"/>
    <dgm:cxn modelId="{980361D4-967F-4BCD-9E09-F83C80F45831}" type="presOf" srcId="{B6260FAB-9423-4B7A-B8B3-962963C8A291}" destId="{11A807B1-AA03-409D-9412-C414CF7F9058}" srcOrd="0" destOrd="0" presId="urn:microsoft.com/office/officeart/2008/layout/RadialCluster"/>
    <dgm:cxn modelId="{B3B821D9-887D-450B-A7A3-3C4867D67519}" type="presOf" srcId="{0C18C777-1AEF-42AF-9CBC-1DCB8755FB04}" destId="{A7CE8FC6-D14A-45F4-988D-8216DB7E7FD3}" srcOrd="0" destOrd="0" presId="urn:microsoft.com/office/officeart/2008/layout/RadialCluster"/>
    <dgm:cxn modelId="{31906DF2-6D69-43A6-A5F5-A1640D472D82}" type="presOf" srcId="{5969B7BF-3DDC-4C32-8FB4-BCEA1576098C}" destId="{BA38A777-B2FE-4081-8927-9907E3FB4C2D}" srcOrd="0" destOrd="0" presId="urn:microsoft.com/office/officeart/2008/layout/RadialCluster"/>
    <dgm:cxn modelId="{6018C20E-E6BC-4382-9C83-FCDEC6FAF5D5}" type="presParOf" srcId="{11A807B1-AA03-409D-9412-C414CF7F9058}" destId="{7D4375C5-5600-4CA0-971C-1BDBCA04AC85}" srcOrd="0" destOrd="0" presId="urn:microsoft.com/office/officeart/2008/layout/RadialCluster"/>
    <dgm:cxn modelId="{6C3AC673-8C64-49D2-8833-0A87FF34C23F}" type="presParOf" srcId="{7D4375C5-5600-4CA0-971C-1BDBCA04AC85}" destId="{C5F1F3F9-7BE6-4B87-931E-7F982393A622}" srcOrd="0" destOrd="0" presId="urn:microsoft.com/office/officeart/2008/layout/RadialCluster"/>
    <dgm:cxn modelId="{694981D1-4A9E-4A50-86B4-38F35F589AB1}" type="presParOf" srcId="{7D4375C5-5600-4CA0-971C-1BDBCA04AC85}" destId="{1FCFCEE8-26FA-4234-A35E-B38C51EAD933}" srcOrd="1" destOrd="0" presId="urn:microsoft.com/office/officeart/2008/layout/RadialCluster"/>
    <dgm:cxn modelId="{2C301544-D673-4DC5-998D-C824330FBD25}" type="presParOf" srcId="{7D4375C5-5600-4CA0-971C-1BDBCA04AC85}" destId="{D30B5338-1606-4EF6-8A08-8BFC4BCF6820}" srcOrd="2" destOrd="0" presId="urn:microsoft.com/office/officeart/2008/layout/RadialCluster"/>
    <dgm:cxn modelId="{E9E8911E-5EC1-433D-B501-D9CFF1E1B972}" type="presParOf" srcId="{7D4375C5-5600-4CA0-971C-1BDBCA04AC85}" destId="{3F9AC070-331A-415C-B3AD-5DF202265D68}" srcOrd="3" destOrd="0" presId="urn:microsoft.com/office/officeart/2008/layout/RadialCluster"/>
    <dgm:cxn modelId="{0132740C-45F5-4E2D-95A2-11B68492EDCF}" type="presParOf" srcId="{7D4375C5-5600-4CA0-971C-1BDBCA04AC85}" destId="{86448AF5-4102-4875-B724-BC352A86E90A}" srcOrd="4" destOrd="0" presId="urn:microsoft.com/office/officeart/2008/layout/RadialCluster"/>
    <dgm:cxn modelId="{5179E571-8475-4CDE-B4A1-3F6F87469409}" type="presParOf" srcId="{7D4375C5-5600-4CA0-971C-1BDBCA04AC85}" destId="{BA38A777-B2FE-4081-8927-9907E3FB4C2D}" srcOrd="5" destOrd="0" presId="urn:microsoft.com/office/officeart/2008/layout/RadialCluster"/>
    <dgm:cxn modelId="{C14BC5DF-50E7-4AE4-B76A-43D0C4B548DD}" type="presParOf" srcId="{7D4375C5-5600-4CA0-971C-1BDBCA04AC85}" destId="{554D8A2E-DBCA-4A3C-A409-9095E03AEEBC}" srcOrd="6" destOrd="0" presId="urn:microsoft.com/office/officeart/2008/layout/RadialCluster"/>
    <dgm:cxn modelId="{440E0BB1-1711-4C55-B016-42000344FE7A}" type="presParOf" srcId="{7D4375C5-5600-4CA0-971C-1BDBCA04AC85}" destId="{A7CE8FC6-D14A-45F4-988D-8216DB7E7FD3}" srcOrd="7" destOrd="0" presId="urn:microsoft.com/office/officeart/2008/layout/RadialCluster"/>
    <dgm:cxn modelId="{7C3A88B8-CC75-4DCA-B32E-1FD5A38800B1}" type="presParOf" srcId="{7D4375C5-5600-4CA0-971C-1BDBCA04AC85}" destId="{8368884D-F398-4E8F-B091-BA42806F687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FECF47-7CA6-404D-A18C-ACDF39DCB8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9DD748C-2842-4885-A254-BD23E83C7BC1}">
      <dgm:prSet phldrT="[Text]" custT="1"/>
      <dgm:spPr/>
      <dgm:t>
        <a:bodyPr/>
        <a:lstStyle/>
        <a:p>
          <a:r>
            <a:rPr lang="en-US" sz="1600"/>
            <a:t>Consultations</a:t>
          </a:r>
        </a:p>
      </dgm:t>
    </dgm:pt>
    <dgm:pt modelId="{F294BF5C-FE7F-4F82-9B92-4E2954B612D9}" type="parTrans" cxnId="{22591EBE-BE23-4641-AF9A-F686481E1B6E}">
      <dgm:prSet/>
      <dgm:spPr/>
      <dgm:t>
        <a:bodyPr/>
        <a:lstStyle/>
        <a:p>
          <a:endParaRPr lang="en-US"/>
        </a:p>
      </dgm:t>
    </dgm:pt>
    <dgm:pt modelId="{D7478FE2-0821-47C3-B88A-CEB6884400BE}" type="sibTrans" cxnId="{22591EBE-BE23-4641-AF9A-F686481E1B6E}">
      <dgm:prSet/>
      <dgm:spPr/>
      <dgm:t>
        <a:bodyPr/>
        <a:lstStyle/>
        <a:p>
          <a:endParaRPr lang="en-US"/>
        </a:p>
      </dgm:t>
    </dgm:pt>
    <dgm:pt modelId="{574C3BBF-7042-4CBE-95E3-C9D5982C6F05}">
      <dgm:prSet phldrT="[Text]"/>
      <dgm:spPr/>
      <dgm:t>
        <a:bodyPr/>
        <a:lstStyle/>
        <a:p>
          <a:r>
            <a:rPr lang="en-US"/>
            <a:t>WINTER</a:t>
          </a:r>
        </a:p>
        <a:p>
          <a:r>
            <a:rPr lang="en-US"/>
            <a:t>Dec-Feb</a:t>
          </a:r>
        </a:p>
      </dgm:t>
    </dgm:pt>
    <dgm:pt modelId="{F78D4E39-C47D-4992-B71C-F8CA79A782BF}" type="parTrans" cxnId="{A322767C-8BC9-4D8F-9CB5-6B155D1B37A2}">
      <dgm:prSet/>
      <dgm:spPr/>
      <dgm:t>
        <a:bodyPr/>
        <a:lstStyle/>
        <a:p>
          <a:endParaRPr lang="en-US"/>
        </a:p>
      </dgm:t>
    </dgm:pt>
    <dgm:pt modelId="{8A91B997-DF51-4380-88C4-F8A330E0BE97}" type="sibTrans" cxnId="{A322767C-8BC9-4D8F-9CB5-6B155D1B37A2}">
      <dgm:prSet/>
      <dgm:spPr/>
      <dgm:t>
        <a:bodyPr/>
        <a:lstStyle/>
        <a:p>
          <a:endParaRPr lang="en-US"/>
        </a:p>
      </dgm:t>
    </dgm:pt>
    <dgm:pt modelId="{7C8CB056-6127-4651-97F5-6CC7C02D0837}">
      <dgm:prSet phldrT="[Text]"/>
      <dgm:spPr/>
      <dgm:t>
        <a:bodyPr/>
        <a:lstStyle/>
        <a:p>
          <a:r>
            <a:rPr lang="en-US"/>
            <a:t>SPRING</a:t>
          </a:r>
        </a:p>
        <a:p>
          <a:r>
            <a:rPr lang="en-US"/>
            <a:t>Mar-May</a:t>
          </a:r>
        </a:p>
      </dgm:t>
    </dgm:pt>
    <dgm:pt modelId="{50167EF7-82D5-4CAD-AD00-E5BF9E1EE5F6}" type="parTrans" cxnId="{872BFB67-5172-4298-910B-23610ACACF06}">
      <dgm:prSet/>
      <dgm:spPr/>
      <dgm:t>
        <a:bodyPr/>
        <a:lstStyle/>
        <a:p>
          <a:endParaRPr lang="en-US"/>
        </a:p>
      </dgm:t>
    </dgm:pt>
    <dgm:pt modelId="{A1285362-5D4A-4B3C-A819-362B26B9336E}" type="sibTrans" cxnId="{872BFB67-5172-4298-910B-23610ACACF06}">
      <dgm:prSet/>
      <dgm:spPr/>
      <dgm:t>
        <a:bodyPr/>
        <a:lstStyle/>
        <a:p>
          <a:endParaRPr lang="en-US"/>
        </a:p>
      </dgm:t>
    </dgm:pt>
    <dgm:pt modelId="{F8B0C9D3-ACF5-485B-B78B-0833439A324E}">
      <dgm:prSet phldrT="[Text]"/>
      <dgm:spPr/>
      <dgm:t>
        <a:bodyPr/>
        <a:lstStyle/>
        <a:p>
          <a:r>
            <a:rPr lang="en-US"/>
            <a:t>SUMMER</a:t>
          </a:r>
        </a:p>
        <a:p>
          <a:r>
            <a:rPr lang="en-US"/>
            <a:t>June-Aug</a:t>
          </a:r>
        </a:p>
      </dgm:t>
    </dgm:pt>
    <dgm:pt modelId="{4ED65BD0-CE98-4986-87A0-32CDDD6AAD63}" type="parTrans" cxnId="{CA37E9D1-F84A-4EA4-B2DE-49B38D92B9E4}">
      <dgm:prSet/>
      <dgm:spPr/>
      <dgm:t>
        <a:bodyPr/>
        <a:lstStyle/>
        <a:p>
          <a:endParaRPr lang="en-US"/>
        </a:p>
      </dgm:t>
    </dgm:pt>
    <dgm:pt modelId="{E9B771F8-9D6A-4867-B21F-391B25797CAF}" type="sibTrans" cxnId="{CA37E9D1-F84A-4EA4-B2DE-49B38D92B9E4}">
      <dgm:prSet/>
      <dgm:spPr/>
      <dgm:t>
        <a:bodyPr/>
        <a:lstStyle/>
        <a:p>
          <a:endParaRPr lang="en-US"/>
        </a:p>
      </dgm:t>
    </dgm:pt>
    <dgm:pt modelId="{770382FB-8B90-4099-A543-F015C3BEB27D}">
      <dgm:prSet phldrT="[Text]"/>
      <dgm:spPr/>
      <dgm:t>
        <a:bodyPr/>
        <a:lstStyle/>
        <a:p>
          <a:r>
            <a:rPr lang="en-US"/>
            <a:t>FALL</a:t>
          </a:r>
        </a:p>
        <a:p>
          <a:r>
            <a:rPr lang="en-US"/>
            <a:t>Sept-Nov</a:t>
          </a:r>
        </a:p>
      </dgm:t>
    </dgm:pt>
    <dgm:pt modelId="{FC767AC7-1E24-4E36-A6E5-7EBD985AA62E}" type="parTrans" cxnId="{89730316-8D04-423C-B4EE-8E1F15CFE7E8}">
      <dgm:prSet/>
      <dgm:spPr/>
      <dgm:t>
        <a:bodyPr/>
        <a:lstStyle/>
        <a:p>
          <a:endParaRPr lang="en-US"/>
        </a:p>
      </dgm:t>
    </dgm:pt>
    <dgm:pt modelId="{045C1355-5E48-4A26-8B78-341DC4021A05}" type="sibTrans" cxnId="{89730316-8D04-423C-B4EE-8E1F15CFE7E8}">
      <dgm:prSet/>
      <dgm:spPr/>
      <dgm:t>
        <a:bodyPr/>
        <a:lstStyle/>
        <a:p>
          <a:endParaRPr lang="en-US"/>
        </a:p>
      </dgm:t>
    </dgm:pt>
    <dgm:pt modelId="{BC8487B4-86D5-4B53-B2D5-B94C8003882A}" type="pres">
      <dgm:prSet presAssocID="{33FECF47-7CA6-404D-A18C-ACDF39DCB820}" presName="Name0" presStyleCnt="0">
        <dgm:presLayoutVars>
          <dgm:chMax val="1"/>
          <dgm:dir/>
          <dgm:animLvl val="ctr"/>
          <dgm:resizeHandles val="exact"/>
        </dgm:presLayoutVars>
      </dgm:prSet>
      <dgm:spPr/>
    </dgm:pt>
    <dgm:pt modelId="{851FADF6-0E4F-49EF-A2C0-2785C8893A5C}" type="pres">
      <dgm:prSet presAssocID="{A9DD748C-2842-4885-A254-BD23E83C7BC1}" presName="centerShape" presStyleLbl="node0" presStyleIdx="0" presStyleCnt="1" custScaleX="110244"/>
      <dgm:spPr/>
    </dgm:pt>
    <dgm:pt modelId="{911BAF4C-262F-455C-A172-F31FDD6F5E5A}" type="pres">
      <dgm:prSet presAssocID="{574C3BBF-7042-4CBE-95E3-C9D5982C6F05}" presName="node" presStyleLbl="node1" presStyleIdx="0" presStyleCnt="4">
        <dgm:presLayoutVars>
          <dgm:bulletEnabled val="1"/>
        </dgm:presLayoutVars>
      </dgm:prSet>
      <dgm:spPr/>
    </dgm:pt>
    <dgm:pt modelId="{AC3D89D2-C645-46D6-AF7D-20B94A56F74B}" type="pres">
      <dgm:prSet presAssocID="{574C3BBF-7042-4CBE-95E3-C9D5982C6F05}" presName="dummy" presStyleCnt="0"/>
      <dgm:spPr/>
    </dgm:pt>
    <dgm:pt modelId="{AA38DB2F-4E69-4500-AC4D-3E9969AA8811}" type="pres">
      <dgm:prSet presAssocID="{8A91B997-DF51-4380-88C4-F8A330E0BE97}" presName="sibTrans" presStyleLbl="sibTrans2D1" presStyleIdx="0" presStyleCnt="4"/>
      <dgm:spPr/>
    </dgm:pt>
    <dgm:pt modelId="{EA14165D-9C90-4C8E-AE34-C822A3775CD1}" type="pres">
      <dgm:prSet presAssocID="{7C8CB056-6127-4651-97F5-6CC7C02D0837}" presName="node" presStyleLbl="node1" presStyleIdx="1" presStyleCnt="4">
        <dgm:presLayoutVars>
          <dgm:bulletEnabled val="1"/>
        </dgm:presLayoutVars>
      </dgm:prSet>
      <dgm:spPr/>
    </dgm:pt>
    <dgm:pt modelId="{D2D71385-8D00-4046-BC00-569E666A9098}" type="pres">
      <dgm:prSet presAssocID="{7C8CB056-6127-4651-97F5-6CC7C02D0837}" presName="dummy" presStyleCnt="0"/>
      <dgm:spPr/>
    </dgm:pt>
    <dgm:pt modelId="{83F1C3EA-1892-49A4-85EE-D02436995F2D}" type="pres">
      <dgm:prSet presAssocID="{A1285362-5D4A-4B3C-A819-362B26B9336E}" presName="sibTrans" presStyleLbl="sibTrans2D1" presStyleIdx="1" presStyleCnt="4"/>
      <dgm:spPr/>
    </dgm:pt>
    <dgm:pt modelId="{471C36DB-2D0B-4294-BD10-44A42BB71B76}" type="pres">
      <dgm:prSet presAssocID="{F8B0C9D3-ACF5-485B-B78B-0833439A324E}" presName="node" presStyleLbl="node1" presStyleIdx="2" presStyleCnt="4" custRadScaleRad="100009" custRadScaleInc="-2662">
        <dgm:presLayoutVars>
          <dgm:bulletEnabled val="1"/>
        </dgm:presLayoutVars>
      </dgm:prSet>
      <dgm:spPr/>
    </dgm:pt>
    <dgm:pt modelId="{1FAB4C44-2719-44B0-8528-2713A02C7062}" type="pres">
      <dgm:prSet presAssocID="{F8B0C9D3-ACF5-485B-B78B-0833439A324E}" presName="dummy" presStyleCnt="0"/>
      <dgm:spPr/>
    </dgm:pt>
    <dgm:pt modelId="{ED62EB35-7077-4997-AE2C-123475B24F97}" type="pres">
      <dgm:prSet presAssocID="{E9B771F8-9D6A-4867-B21F-391B25797CAF}" presName="sibTrans" presStyleLbl="sibTrans2D1" presStyleIdx="2" presStyleCnt="4"/>
      <dgm:spPr/>
    </dgm:pt>
    <dgm:pt modelId="{DDD9992A-D8F5-4F63-8CBC-59907A48448E}" type="pres">
      <dgm:prSet presAssocID="{770382FB-8B90-4099-A543-F015C3BEB27D}" presName="node" presStyleLbl="node1" presStyleIdx="3" presStyleCnt="4">
        <dgm:presLayoutVars>
          <dgm:bulletEnabled val="1"/>
        </dgm:presLayoutVars>
      </dgm:prSet>
      <dgm:spPr/>
    </dgm:pt>
    <dgm:pt modelId="{E118A6AA-2873-4AF2-8769-8904A39A3B4B}" type="pres">
      <dgm:prSet presAssocID="{770382FB-8B90-4099-A543-F015C3BEB27D}" presName="dummy" presStyleCnt="0"/>
      <dgm:spPr/>
    </dgm:pt>
    <dgm:pt modelId="{5F903896-F6A4-4665-8CC8-3B8D838A2133}" type="pres">
      <dgm:prSet presAssocID="{045C1355-5E48-4A26-8B78-341DC4021A05}" presName="sibTrans" presStyleLbl="sibTrans2D1" presStyleIdx="3" presStyleCnt="4"/>
      <dgm:spPr/>
    </dgm:pt>
  </dgm:ptLst>
  <dgm:cxnLst>
    <dgm:cxn modelId="{89730316-8D04-423C-B4EE-8E1F15CFE7E8}" srcId="{A9DD748C-2842-4885-A254-BD23E83C7BC1}" destId="{770382FB-8B90-4099-A543-F015C3BEB27D}" srcOrd="3" destOrd="0" parTransId="{FC767AC7-1E24-4E36-A6E5-7EBD985AA62E}" sibTransId="{045C1355-5E48-4A26-8B78-341DC4021A05}"/>
    <dgm:cxn modelId="{ED05E33A-0FA1-4A6B-9804-7C858EA4B459}" type="presOf" srcId="{7C8CB056-6127-4651-97F5-6CC7C02D0837}" destId="{EA14165D-9C90-4C8E-AE34-C822A3775CD1}" srcOrd="0" destOrd="0" presId="urn:microsoft.com/office/officeart/2005/8/layout/radial6"/>
    <dgm:cxn modelId="{872BFB67-5172-4298-910B-23610ACACF06}" srcId="{A9DD748C-2842-4885-A254-BD23E83C7BC1}" destId="{7C8CB056-6127-4651-97F5-6CC7C02D0837}" srcOrd="1" destOrd="0" parTransId="{50167EF7-82D5-4CAD-AD00-E5BF9E1EE5F6}" sibTransId="{A1285362-5D4A-4B3C-A819-362B26B9336E}"/>
    <dgm:cxn modelId="{E0CA5748-B2D1-4170-9446-3EE90B695EAA}" type="presOf" srcId="{770382FB-8B90-4099-A543-F015C3BEB27D}" destId="{DDD9992A-D8F5-4F63-8CBC-59907A48448E}" srcOrd="0" destOrd="0" presId="urn:microsoft.com/office/officeart/2005/8/layout/radial6"/>
    <dgm:cxn modelId="{BF69E674-D6C4-4CF9-9415-A74F32E1D453}" type="presOf" srcId="{8A91B997-DF51-4380-88C4-F8A330E0BE97}" destId="{AA38DB2F-4E69-4500-AC4D-3E9969AA8811}" srcOrd="0" destOrd="0" presId="urn:microsoft.com/office/officeart/2005/8/layout/radial6"/>
    <dgm:cxn modelId="{A322767C-8BC9-4D8F-9CB5-6B155D1B37A2}" srcId="{A9DD748C-2842-4885-A254-BD23E83C7BC1}" destId="{574C3BBF-7042-4CBE-95E3-C9D5982C6F05}" srcOrd="0" destOrd="0" parTransId="{F78D4E39-C47D-4992-B71C-F8CA79A782BF}" sibTransId="{8A91B997-DF51-4380-88C4-F8A330E0BE97}"/>
    <dgm:cxn modelId="{A90E5E82-55D0-46D7-859C-A6B8D7992D8D}" type="presOf" srcId="{A1285362-5D4A-4B3C-A819-362B26B9336E}" destId="{83F1C3EA-1892-49A4-85EE-D02436995F2D}" srcOrd="0" destOrd="0" presId="urn:microsoft.com/office/officeart/2005/8/layout/radial6"/>
    <dgm:cxn modelId="{C9688888-B3A8-4494-A3A9-CF3617342E1E}" type="presOf" srcId="{574C3BBF-7042-4CBE-95E3-C9D5982C6F05}" destId="{911BAF4C-262F-455C-A172-F31FDD6F5E5A}" srcOrd="0" destOrd="0" presId="urn:microsoft.com/office/officeart/2005/8/layout/radial6"/>
    <dgm:cxn modelId="{CE7CD590-83B8-4553-8338-1135143841D8}" type="presOf" srcId="{33FECF47-7CA6-404D-A18C-ACDF39DCB820}" destId="{BC8487B4-86D5-4B53-B2D5-B94C8003882A}" srcOrd="0" destOrd="0" presId="urn:microsoft.com/office/officeart/2005/8/layout/radial6"/>
    <dgm:cxn modelId="{18B967AB-50FA-4018-8EBC-F879DAAC13EB}" type="presOf" srcId="{A9DD748C-2842-4885-A254-BD23E83C7BC1}" destId="{851FADF6-0E4F-49EF-A2C0-2785C8893A5C}" srcOrd="0" destOrd="0" presId="urn:microsoft.com/office/officeart/2005/8/layout/radial6"/>
    <dgm:cxn modelId="{22591EBE-BE23-4641-AF9A-F686481E1B6E}" srcId="{33FECF47-7CA6-404D-A18C-ACDF39DCB820}" destId="{A9DD748C-2842-4885-A254-BD23E83C7BC1}" srcOrd="0" destOrd="0" parTransId="{F294BF5C-FE7F-4F82-9B92-4E2954B612D9}" sibTransId="{D7478FE2-0821-47C3-B88A-CEB6884400BE}"/>
    <dgm:cxn modelId="{CA37E9D1-F84A-4EA4-B2DE-49B38D92B9E4}" srcId="{A9DD748C-2842-4885-A254-BD23E83C7BC1}" destId="{F8B0C9D3-ACF5-485B-B78B-0833439A324E}" srcOrd="2" destOrd="0" parTransId="{4ED65BD0-CE98-4986-87A0-32CDDD6AAD63}" sibTransId="{E9B771F8-9D6A-4867-B21F-391B25797CAF}"/>
    <dgm:cxn modelId="{27B9D8DC-2E2F-49D8-A7AE-10BD36DC69AB}" type="presOf" srcId="{E9B771F8-9D6A-4867-B21F-391B25797CAF}" destId="{ED62EB35-7077-4997-AE2C-123475B24F97}" srcOrd="0" destOrd="0" presId="urn:microsoft.com/office/officeart/2005/8/layout/radial6"/>
    <dgm:cxn modelId="{533700F0-90AA-49DD-AC94-C149939D2108}" type="presOf" srcId="{045C1355-5E48-4A26-8B78-341DC4021A05}" destId="{5F903896-F6A4-4665-8CC8-3B8D838A2133}" srcOrd="0" destOrd="0" presId="urn:microsoft.com/office/officeart/2005/8/layout/radial6"/>
    <dgm:cxn modelId="{2BFA65FC-99CC-41FB-A595-12E76FD864AD}" type="presOf" srcId="{F8B0C9D3-ACF5-485B-B78B-0833439A324E}" destId="{471C36DB-2D0B-4294-BD10-44A42BB71B76}" srcOrd="0" destOrd="0" presId="urn:microsoft.com/office/officeart/2005/8/layout/radial6"/>
    <dgm:cxn modelId="{6694EB2D-2DD8-45FA-BD64-DC2B30D45A04}" type="presParOf" srcId="{BC8487B4-86D5-4B53-B2D5-B94C8003882A}" destId="{851FADF6-0E4F-49EF-A2C0-2785C8893A5C}" srcOrd="0" destOrd="0" presId="urn:microsoft.com/office/officeart/2005/8/layout/radial6"/>
    <dgm:cxn modelId="{50E25CF0-348F-4D55-B4E7-93F81B27B5FB}" type="presParOf" srcId="{BC8487B4-86D5-4B53-B2D5-B94C8003882A}" destId="{911BAF4C-262F-455C-A172-F31FDD6F5E5A}" srcOrd="1" destOrd="0" presId="urn:microsoft.com/office/officeart/2005/8/layout/radial6"/>
    <dgm:cxn modelId="{A177501F-E1BB-42B0-B337-F7E7367C25B0}" type="presParOf" srcId="{BC8487B4-86D5-4B53-B2D5-B94C8003882A}" destId="{AC3D89D2-C645-46D6-AF7D-20B94A56F74B}" srcOrd="2" destOrd="0" presId="urn:microsoft.com/office/officeart/2005/8/layout/radial6"/>
    <dgm:cxn modelId="{069FA67C-F011-4000-8077-8B0BDE27DA43}" type="presParOf" srcId="{BC8487B4-86D5-4B53-B2D5-B94C8003882A}" destId="{AA38DB2F-4E69-4500-AC4D-3E9969AA8811}" srcOrd="3" destOrd="0" presId="urn:microsoft.com/office/officeart/2005/8/layout/radial6"/>
    <dgm:cxn modelId="{E88D250D-2D54-48F3-80ED-0A4B2E3DB7E3}" type="presParOf" srcId="{BC8487B4-86D5-4B53-B2D5-B94C8003882A}" destId="{EA14165D-9C90-4C8E-AE34-C822A3775CD1}" srcOrd="4" destOrd="0" presId="urn:microsoft.com/office/officeart/2005/8/layout/radial6"/>
    <dgm:cxn modelId="{386E732D-1D97-452B-8BE4-62A905011C20}" type="presParOf" srcId="{BC8487B4-86D5-4B53-B2D5-B94C8003882A}" destId="{D2D71385-8D00-4046-BC00-569E666A9098}" srcOrd="5" destOrd="0" presId="urn:microsoft.com/office/officeart/2005/8/layout/radial6"/>
    <dgm:cxn modelId="{215CDDB4-415D-49EA-A53A-1C004384504F}" type="presParOf" srcId="{BC8487B4-86D5-4B53-B2D5-B94C8003882A}" destId="{83F1C3EA-1892-49A4-85EE-D02436995F2D}" srcOrd="6" destOrd="0" presId="urn:microsoft.com/office/officeart/2005/8/layout/radial6"/>
    <dgm:cxn modelId="{E0C1BCF9-3858-406F-BE86-C81E5F7CAF57}" type="presParOf" srcId="{BC8487B4-86D5-4B53-B2D5-B94C8003882A}" destId="{471C36DB-2D0B-4294-BD10-44A42BB71B76}" srcOrd="7" destOrd="0" presId="urn:microsoft.com/office/officeart/2005/8/layout/radial6"/>
    <dgm:cxn modelId="{A6527FAE-6EE5-49A6-BDE0-463FCEBFE7FE}" type="presParOf" srcId="{BC8487B4-86D5-4B53-B2D5-B94C8003882A}" destId="{1FAB4C44-2719-44B0-8528-2713A02C7062}" srcOrd="8" destOrd="0" presId="urn:microsoft.com/office/officeart/2005/8/layout/radial6"/>
    <dgm:cxn modelId="{519B7366-9B80-4680-B2E3-9C3F036CD2D1}" type="presParOf" srcId="{BC8487B4-86D5-4B53-B2D5-B94C8003882A}" destId="{ED62EB35-7077-4997-AE2C-123475B24F97}" srcOrd="9" destOrd="0" presId="urn:microsoft.com/office/officeart/2005/8/layout/radial6"/>
    <dgm:cxn modelId="{67ACA93D-1FB0-43A5-B3B2-9A842AAE4401}" type="presParOf" srcId="{BC8487B4-86D5-4B53-B2D5-B94C8003882A}" destId="{DDD9992A-D8F5-4F63-8CBC-59907A48448E}" srcOrd="10" destOrd="0" presId="urn:microsoft.com/office/officeart/2005/8/layout/radial6"/>
    <dgm:cxn modelId="{9F0B8EA5-0854-419E-BB94-EDF10FE5EFA3}" type="presParOf" srcId="{BC8487B4-86D5-4B53-B2D5-B94C8003882A}" destId="{E118A6AA-2873-4AF2-8769-8904A39A3B4B}" srcOrd="11" destOrd="0" presId="urn:microsoft.com/office/officeart/2005/8/layout/radial6"/>
    <dgm:cxn modelId="{FD9E5389-A896-40BB-8AF3-A301163491FE}" type="presParOf" srcId="{BC8487B4-86D5-4B53-B2D5-B94C8003882A}" destId="{5F903896-F6A4-4665-8CC8-3B8D838A213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pt>
  </dgm:ptLst>
  <dgm:cxnLst>
    <dgm:cxn modelId="{87553302-54DD-4A7B-9285-64E766776DB7}" type="presOf" srcId="{8AAF0FE6-ECC5-44EF-A958-FD3C7D0979C6}" destId="{87CBE4D1-84B9-4392-90A2-5E2B59C6B1C0}" srcOrd="0" destOrd="0" presId="urn:microsoft.com/office/officeart/2005/8/layout/chevron1"/>
    <dgm:cxn modelId="{C385BE07-BF37-410B-9DBE-B35B25B42C29}" srcId="{78B25588-666B-43A4-9DD5-A8435C9D79A2}" destId="{1C72D5DA-8F68-4458-B442-6628C8E683B4}" srcOrd="3" destOrd="0" parTransId="{40381739-2673-42A8-B265-85CE60CBB61A}" sibTransId="{CD76E514-DCCB-40BC-9FD2-1671428848F8}"/>
    <dgm:cxn modelId="{7E468B62-4304-44C7-ADC9-3155E9A1221F}" type="presOf" srcId="{2DA27838-36C7-488B-B6BE-941A7F0AFB38}" destId="{CB4F72BE-0BC6-433E-A1C3-F5AE7063A4D9}" srcOrd="0" destOrd="0" presId="urn:microsoft.com/office/officeart/2005/8/layout/chevron1"/>
    <dgm:cxn modelId="{29402264-DA3D-4DF0-B885-6C67A91F6109}" type="presOf" srcId="{1C72D5DA-8F68-4458-B442-6628C8E683B4}" destId="{8CFC58D6-56F0-4D80-B33E-19AE62EC81F3}"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8CCC8367-6E14-4366-A2EF-DEAB39C9FE26}" type="presOf" srcId="{D906CA32-BBFA-462B-A70B-CEF62BB313F4}" destId="{163C36D5-3DC6-4DC4-91DC-455D7B7131E6}" srcOrd="0" destOrd="0" presId="urn:microsoft.com/office/officeart/2005/8/layout/chevron1"/>
    <dgm:cxn modelId="{0DC65954-4BD9-4D2B-8192-0F58B1A7160E}" type="presOf" srcId="{62836BE6-DDD7-47DE-9108-53DD722553DB}" destId="{03078F20-557D-4830-923D-0F7F8291621B}"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F777BA96-508C-4930-A39C-4688BEAD4CE6}" type="presOf" srcId="{78B25588-666B-43A4-9DD5-A8435C9D79A2}" destId="{A6915577-AEF3-41AC-BC2F-ED8182010BA6}"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32028DD-39B3-4DB0-8EE9-A55DF54F363E}" srcId="{78B25588-666B-43A4-9DD5-A8435C9D79A2}" destId="{8AAF0FE6-ECC5-44EF-A958-FD3C7D0979C6}" srcOrd="0" destOrd="0" parTransId="{4084D3AA-DBEE-484F-8E58-567434A8F902}" sibTransId="{42678C4C-1A69-4DA5-AE4D-3E5179E74FEE}"/>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9CCC9E2-6F20-404C-B96E-F32D30B09FF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370699B9-2951-4F68-8A5B-211858E2CCFC}" type="pres">
      <dgm:prSet presAssocID="{B9CCC9E2-6F20-404C-B96E-F32D30B09FFB}" presName="cycleMatrixDiagram" presStyleCnt="0">
        <dgm:presLayoutVars>
          <dgm:chMax val="1"/>
          <dgm:dir/>
          <dgm:animLvl val="lvl"/>
          <dgm:resizeHandles val="exact"/>
        </dgm:presLayoutVars>
      </dgm:prSet>
      <dgm:spPr/>
    </dgm:pt>
  </dgm:ptLst>
  <dgm:cxnLst>
    <dgm:cxn modelId="{8D2010E7-C789-4CD9-8B54-4266D360330A}" type="presOf" srcId="{B9CCC9E2-6F20-404C-B96E-F32D30B09FFB}" destId="{370699B9-2951-4F68-8A5B-211858E2CCFC}"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B0A83-BEE2-480F-99CE-BFE993358B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6441A9-050F-455D-ACC5-F61B645398E2}">
      <dgm:prSet phldrT="[Text]"/>
      <dgm:spPr/>
      <dgm:t>
        <a:bodyPr/>
        <a:lstStyle/>
        <a:p>
          <a:r>
            <a:rPr lang="en-US"/>
            <a:t>Increase </a:t>
          </a:r>
          <a:r>
            <a:rPr lang="en-US" b="0"/>
            <a:t>student achievement </a:t>
          </a:r>
          <a:r>
            <a:rPr lang="en-US"/>
            <a:t>consistent with the challenging state academic standards</a:t>
          </a:r>
        </a:p>
      </dgm:t>
    </dgm:pt>
    <dgm:pt modelId="{792DE0E9-9401-4FFD-9463-9CAC2486BB3A}" type="parTrans" cxnId="{A00B7C4C-9F96-4E13-AF12-CCD6F95C7B7D}">
      <dgm:prSet/>
      <dgm:spPr/>
      <dgm:t>
        <a:bodyPr/>
        <a:lstStyle/>
        <a:p>
          <a:endParaRPr lang="en-US"/>
        </a:p>
      </dgm:t>
    </dgm:pt>
    <dgm:pt modelId="{D44E5A1F-56EE-43B7-9882-90752733123A}" type="sibTrans" cxnId="{A00B7C4C-9F96-4E13-AF12-CCD6F95C7B7D}">
      <dgm:prSet/>
      <dgm:spPr/>
      <dgm:t>
        <a:bodyPr/>
        <a:lstStyle/>
        <a:p>
          <a:endParaRPr lang="en-US"/>
        </a:p>
      </dgm:t>
    </dgm:pt>
    <dgm:pt modelId="{3FAF4A80-BE64-4949-B853-09B4A5B49549}">
      <dgm:prSet phldrT="[Text]"/>
      <dgm:spPr/>
      <dgm:t>
        <a:bodyPr/>
        <a:lstStyle/>
        <a:p>
          <a:r>
            <a:rPr lang="en-US"/>
            <a:t>Improve the quality and effectiveness of teachers, principals, and other school leaders; </a:t>
          </a:r>
        </a:p>
      </dgm:t>
    </dgm:pt>
    <dgm:pt modelId="{46092BB1-FD01-420F-AD4C-7EC226796603}" type="parTrans" cxnId="{AB351335-A7C1-4EF7-BAED-6C6EBE9AD55E}">
      <dgm:prSet/>
      <dgm:spPr/>
      <dgm:t>
        <a:bodyPr/>
        <a:lstStyle/>
        <a:p>
          <a:endParaRPr lang="en-US"/>
        </a:p>
      </dgm:t>
    </dgm:pt>
    <dgm:pt modelId="{61C4DC78-AEFF-4B71-B5AD-AA937A9097EB}" type="sibTrans" cxnId="{AB351335-A7C1-4EF7-BAED-6C6EBE9AD55E}">
      <dgm:prSet/>
      <dgm:spPr/>
      <dgm:t>
        <a:bodyPr/>
        <a:lstStyle/>
        <a:p>
          <a:endParaRPr lang="en-US"/>
        </a:p>
      </dgm:t>
    </dgm:pt>
    <dgm:pt modelId="{1C589F78-3146-4B1B-A216-693BA8C06924}">
      <dgm:prSet/>
      <dgm:spPr/>
      <dgm:t>
        <a:bodyPr/>
        <a:lstStyle/>
        <a:p>
          <a:r>
            <a:rPr lang="en-US"/>
            <a:t>Increase the number of teachers, principals, and other school leaders who are effective in improving student academic achievement in schools</a:t>
          </a:r>
        </a:p>
      </dgm:t>
    </dgm:pt>
    <dgm:pt modelId="{2A11BA6D-5EFF-47AE-BC62-1BE06FDFEB70}" type="parTrans" cxnId="{29D12842-EB31-4B80-BE5F-83A36BBB42B4}">
      <dgm:prSet/>
      <dgm:spPr/>
      <dgm:t>
        <a:bodyPr/>
        <a:lstStyle/>
        <a:p>
          <a:endParaRPr lang="en-US"/>
        </a:p>
      </dgm:t>
    </dgm:pt>
    <dgm:pt modelId="{2631C736-C0A4-46E5-BCFF-2041B1CA5FD9}" type="sibTrans" cxnId="{29D12842-EB31-4B80-BE5F-83A36BBB42B4}">
      <dgm:prSet/>
      <dgm:spPr/>
      <dgm:t>
        <a:bodyPr/>
        <a:lstStyle/>
        <a:p>
          <a:endParaRPr lang="en-US"/>
        </a:p>
      </dgm:t>
    </dgm:pt>
    <dgm:pt modelId="{E6F5A61F-E865-4E90-BB10-801767174BE6}">
      <dgm:prSet/>
      <dgm:spPr/>
      <dgm:t>
        <a:bodyPr/>
        <a:lstStyle/>
        <a:p>
          <a:r>
            <a:rPr lang="en-US"/>
            <a:t>Provide low-income and minority students greater access to effective teachers, principals, and other school leaders </a:t>
          </a:r>
        </a:p>
      </dgm:t>
    </dgm:pt>
    <dgm:pt modelId="{233B8C85-33F7-4CE6-AEED-0F4640F971F5}" type="sibTrans" cxnId="{45B29882-4979-4B12-8B31-B9033BEBF458}">
      <dgm:prSet/>
      <dgm:spPr/>
      <dgm:t>
        <a:bodyPr/>
        <a:lstStyle/>
        <a:p>
          <a:endParaRPr lang="en-US"/>
        </a:p>
      </dgm:t>
    </dgm:pt>
    <dgm:pt modelId="{491041E2-1C10-4CFC-B877-36452567E3F6}" type="parTrans" cxnId="{45B29882-4979-4B12-8B31-B9033BEBF458}">
      <dgm:prSet/>
      <dgm:spPr/>
      <dgm:t>
        <a:bodyPr/>
        <a:lstStyle/>
        <a:p>
          <a:endParaRPr lang="en-US"/>
        </a:p>
      </dgm:t>
    </dgm:pt>
    <dgm:pt modelId="{1CA876B0-6E7E-4F11-BB23-1323C2FC0778}" type="pres">
      <dgm:prSet presAssocID="{5CFB0A83-BEE2-480F-99CE-BFE993358B7E}" presName="diagram" presStyleCnt="0">
        <dgm:presLayoutVars>
          <dgm:dir/>
          <dgm:resizeHandles val="exact"/>
        </dgm:presLayoutVars>
      </dgm:prSet>
      <dgm:spPr/>
    </dgm:pt>
    <dgm:pt modelId="{1BF0449C-77AB-4382-BC26-C9D4C55A7078}" type="pres">
      <dgm:prSet presAssocID="{136441A9-050F-455D-ACC5-F61B645398E2}" presName="node" presStyleLbl="node1" presStyleIdx="0" presStyleCnt="4" custScaleY="67192">
        <dgm:presLayoutVars>
          <dgm:bulletEnabled val="1"/>
        </dgm:presLayoutVars>
      </dgm:prSet>
      <dgm:spPr/>
    </dgm:pt>
    <dgm:pt modelId="{EBA78F4A-B2DA-494E-B78A-5C635C97334B}" type="pres">
      <dgm:prSet presAssocID="{D44E5A1F-56EE-43B7-9882-90752733123A}" presName="sibTrans" presStyleCnt="0"/>
      <dgm:spPr/>
    </dgm:pt>
    <dgm:pt modelId="{609E322B-C6C9-4490-BC8D-F4D977312874}" type="pres">
      <dgm:prSet presAssocID="{3FAF4A80-BE64-4949-B853-09B4A5B49549}" presName="node" presStyleLbl="node1" presStyleIdx="1" presStyleCnt="4" custScaleY="65669">
        <dgm:presLayoutVars>
          <dgm:bulletEnabled val="1"/>
        </dgm:presLayoutVars>
      </dgm:prSet>
      <dgm:spPr/>
    </dgm:pt>
    <dgm:pt modelId="{191B069E-200E-4263-AB24-8792BB9CCE8D}" type="pres">
      <dgm:prSet presAssocID="{61C4DC78-AEFF-4B71-B5AD-AA937A9097EB}" presName="sibTrans" presStyleCnt="0"/>
      <dgm:spPr/>
    </dgm:pt>
    <dgm:pt modelId="{23BE1DD6-750F-4000-8C72-EE2618FCC826}" type="pres">
      <dgm:prSet presAssocID="{1C589F78-3146-4B1B-A216-693BA8C06924}" presName="node" presStyleLbl="node1" presStyleIdx="2" presStyleCnt="4" custScaleY="68002">
        <dgm:presLayoutVars>
          <dgm:bulletEnabled val="1"/>
        </dgm:presLayoutVars>
      </dgm:prSet>
      <dgm:spPr/>
    </dgm:pt>
    <dgm:pt modelId="{0434ABA1-4DD3-4D52-966F-B96DE8420E8E}" type="pres">
      <dgm:prSet presAssocID="{2631C736-C0A4-46E5-BCFF-2041B1CA5FD9}" presName="sibTrans" presStyleCnt="0"/>
      <dgm:spPr/>
    </dgm:pt>
    <dgm:pt modelId="{0BC2BCC5-FC0C-417E-A13C-602C731BAADA}" type="pres">
      <dgm:prSet presAssocID="{E6F5A61F-E865-4E90-BB10-801767174BE6}" presName="node" presStyleLbl="node1" presStyleIdx="3" presStyleCnt="4" custScaleY="68002">
        <dgm:presLayoutVars>
          <dgm:bulletEnabled val="1"/>
        </dgm:presLayoutVars>
      </dgm:prSet>
      <dgm:spPr/>
    </dgm:pt>
  </dgm:ptLst>
  <dgm:cxnLst>
    <dgm:cxn modelId="{E505A51E-F632-47D5-8800-04B5BCD3E827}" type="presOf" srcId="{3FAF4A80-BE64-4949-B853-09B4A5B49549}" destId="{609E322B-C6C9-4490-BC8D-F4D977312874}" srcOrd="0" destOrd="0" presId="urn:microsoft.com/office/officeart/2005/8/layout/default"/>
    <dgm:cxn modelId="{AB351335-A7C1-4EF7-BAED-6C6EBE9AD55E}" srcId="{5CFB0A83-BEE2-480F-99CE-BFE993358B7E}" destId="{3FAF4A80-BE64-4949-B853-09B4A5B49549}" srcOrd="1" destOrd="0" parTransId="{46092BB1-FD01-420F-AD4C-7EC226796603}" sibTransId="{61C4DC78-AEFF-4B71-B5AD-AA937A9097EB}"/>
    <dgm:cxn modelId="{29D12842-EB31-4B80-BE5F-83A36BBB42B4}" srcId="{5CFB0A83-BEE2-480F-99CE-BFE993358B7E}" destId="{1C589F78-3146-4B1B-A216-693BA8C06924}" srcOrd="2" destOrd="0" parTransId="{2A11BA6D-5EFF-47AE-BC62-1BE06FDFEB70}" sibTransId="{2631C736-C0A4-46E5-BCFF-2041B1CA5FD9}"/>
    <dgm:cxn modelId="{F20E6542-ECFB-47A5-B933-7BE8B63E6212}" type="presOf" srcId="{5CFB0A83-BEE2-480F-99CE-BFE993358B7E}" destId="{1CA876B0-6E7E-4F11-BB23-1323C2FC0778}" srcOrd="0" destOrd="0" presId="urn:microsoft.com/office/officeart/2005/8/layout/default"/>
    <dgm:cxn modelId="{A00B7C4C-9F96-4E13-AF12-CCD6F95C7B7D}" srcId="{5CFB0A83-BEE2-480F-99CE-BFE993358B7E}" destId="{136441A9-050F-455D-ACC5-F61B645398E2}" srcOrd="0" destOrd="0" parTransId="{792DE0E9-9401-4FFD-9463-9CAC2486BB3A}" sibTransId="{D44E5A1F-56EE-43B7-9882-90752733123A}"/>
    <dgm:cxn modelId="{8A535258-1B8E-4A12-BD32-E58DB966B3C4}" type="presOf" srcId="{136441A9-050F-455D-ACC5-F61B645398E2}" destId="{1BF0449C-77AB-4382-BC26-C9D4C55A7078}" srcOrd="0" destOrd="0" presId="urn:microsoft.com/office/officeart/2005/8/layout/default"/>
    <dgm:cxn modelId="{45B29882-4979-4B12-8B31-B9033BEBF458}" srcId="{5CFB0A83-BEE2-480F-99CE-BFE993358B7E}" destId="{E6F5A61F-E865-4E90-BB10-801767174BE6}" srcOrd="3" destOrd="0" parTransId="{491041E2-1C10-4CFC-B877-36452567E3F6}" sibTransId="{233B8C85-33F7-4CE6-AEED-0F4640F971F5}"/>
    <dgm:cxn modelId="{3B766EA2-B142-46D8-B65C-A3E6ED03E668}" type="presOf" srcId="{1C589F78-3146-4B1B-A216-693BA8C06924}" destId="{23BE1DD6-750F-4000-8C72-EE2618FCC826}" srcOrd="0" destOrd="0" presId="urn:microsoft.com/office/officeart/2005/8/layout/default"/>
    <dgm:cxn modelId="{FBEDC5EF-C586-4B56-BF4E-068D81CB85D6}" type="presOf" srcId="{E6F5A61F-E865-4E90-BB10-801767174BE6}" destId="{0BC2BCC5-FC0C-417E-A13C-602C731BAADA}" srcOrd="0" destOrd="0" presId="urn:microsoft.com/office/officeart/2005/8/layout/default"/>
    <dgm:cxn modelId="{6C0B9C86-CF0A-456B-8216-C5B8B1974590}" type="presParOf" srcId="{1CA876B0-6E7E-4F11-BB23-1323C2FC0778}" destId="{1BF0449C-77AB-4382-BC26-C9D4C55A7078}" srcOrd="0" destOrd="0" presId="urn:microsoft.com/office/officeart/2005/8/layout/default"/>
    <dgm:cxn modelId="{B9EC28EA-7BC0-43A2-B7A4-D059F3BBFA3E}" type="presParOf" srcId="{1CA876B0-6E7E-4F11-BB23-1323C2FC0778}" destId="{EBA78F4A-B2DA-494E-B78A-5C635C97334B}" srcOrd="1" destOrd="0" presId="urn:microsoft.com/office/officeart/2005/8/layout/default"/>
    <dgm:cxn modelId="{F1A1CEFD-2997-4A95-B20D-B0CFEFC42164}" type="presParOf" srcId="{1CA876B0-6E7E-4F11-BB23-1323C2FC0778}" destId="{609E322B-C6C9-4490-BC8D-F4D977312874}" srcOrd="2" destOrd="0" presId="urn:microsoft.com/office/officeart/2005/8/layout/default"/>
    <dgm:cxn modelId="{ED7DB760-C7FD-4013-A39F-DDFD352EABB6}" type="presParOf" srcId="{1CA876B0-6E7E-4F11-BB23-1323C2FC0778}" destId="{191B069E-200E-4263-AB24-8792BB9CCE8D}" srcOrd="3" destOrd="0" presId="urn:microsoft.com/office/officeart/2005/8/layout/default"/>
    <dgm:cxn modelId="{B864AE52-D334-43E5-B384-A87BF1670E9E}" type="presParOf" srcId="{1CA876B0-6E7E-4F11-BB23-1323C2FC0778}" destId="{23BE1DD6-750F-4000-8C72-EE2618FCC826}" srcOrd="4" destOrd="0" presId="urn:microsoft.com/office/officeart/2005/8/layout/default"/>
    <dgm:cxn modelId="{C602B147-2BCC-41E3-A4B0-866A68C3A2D4}" type="presParOf" srcId="{1CA876B0-6E7E-4F11-BB23-1323C2FC0778}" destId="{0434ABA1-4DD3-4D52-966F-B96DE8420E8E}" srcOrd="5" destOrd="0" presId="urn:microsoft.com/office/officeart/2005/8/layout/default"/>
    <dgm:cxn modelId="{48EAE77E-63DC-4742-A994-45514836C1DB}" type="presParOf" srcId="{1CA876B0-6E7E-4F11-BB23-1323C2FC0778}" destId="{0BC2BCC5-FC0C-417E-A13C-602C731BAADA}"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ED7E6-ADCB-4E11-A7C0-7EEF6CC10E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3F3C98C-9154-4988-BB56-8AA20D8F4E11}">
      <dgm:prSet phldrT="[Text]"/>
      <dgm:spPr/>
      <dgm:t>
        <a:bodyPr/>
        <a:lstStyle/>
        <a:p>
          <a:r>
            <a:rPr lang="en-US"/>
            <a:t>Student Data</a:t>
          </a:r>
        </a:p>
      </dgm:t>
    </dgm:pt>
    <dgm:pt modelId="{C9F0E0CF-99A6-44FB-B103-ACB69B31E790}" type="parTrans" cxnId="{A3629AE4-56FE-4CE6-96F3-0ABE2C47D22D}">
      <dgm:prSet/>
      <dgm:spPr/>
      <dgm:t>
        <a:bodyPr/>
        <a:lstStyle/>
        <a:p>
          <a:endParaRPr lang="en-US"/>
        </a:p>
      </dgm:t>
    </dgm:pt>
    <dgm:pt modelId="{0AE318FF-A671-49FC-A50B-920950F38F8B}" type="sibTrans" cxnId="{A3629AE4-56FE-4CE6-96F3-0ABE2C47D22D}">
      <dgm:prSet/>
      <dgm:spPr/>
      <dgm:t>
        <a:bodyPr/>
        <a:lstStyle/>
        <a:p>
          <a:endParaRPr lang="en-US"/>
        </a:p>
      </dgm:t>
    </dgm:pt>
    <dgm:pt modelId="{F2860418-6CD9-4253-A4CB-8C66B5BD5AAE}">
      <dgm:prSet phldrT="[Text]" custT="1"/>
      <dgm:spPr/>
      <dgm:t>
        <a:bodyPr/>
        <a:lstStyle/>
        <a:p>
          <a:r>
            <a:rPr lang="en-US" sz="1400"/>
            <a:t>Demographics</a:t>
          </a:r>
        </a:p>
      </dgm:t>
    </dgm:pt>
    <dgm:pt modelId="{2D7B7699-6E69-43A6-8790-2967136846F4}" type="parTrans" cxnId="{CA05940F-FD95-4947-AEB4-1981730EC937}">
      <dgm:prSet/>
      <dgm:spPr/>
      <dgm:t>
        <a:bodyPr/>
        <a:lstStyle/>
        <a:p>
          <a:endParaRPr lang="en-US"/>
        </a:p>
      </dgm:t>
    </dgm:pt>
    <dgm:pt modelId="{19FCFD07-8C98-4BDE-96AB-9A4C8593D0F0}" type="sibTrans" cxnId="{CA05940F-FD95-4947-AEB4-1981730EC937}">
      <dgm:prSet/>
      <dgm:spPr/>
      <dgm:t>
        <a:bodyPr/>
        <a:lstStyle/>
        <a:p>
          <a:endParaRPr lang="en-US"/>
        </a:p>
      </dgm:t>
    </dgm:pt>
    <dgm:pt modelId="{94E0B456-C848-4241-9A5B-AB1D2E838C88}">
      <dgm:prSet phldrT="[Text]" custT="1"/>
      <dgm:spPr/>
      <dgm:t>
        <a:bodyPr/>
        <a:lstStyle/>
        <a:p>
          <a:r>
            <a:rPr lang="en-US" sz="1400"/>
            <a:t>Achievement and Growth</a:t>
          </a:r>
        </a:p>
      </dgm:t>
    </dgm:pt>
    <dgm:pt modelId="{1F471E8F-50F8-408B-B095-5C35CA94C186}" type="parTrans" cxnId="{9E285A28-E9EC-44C7-B510-A8D765A10BB8}">
      <dgm:prSet/>
      <dgm:spPr/>
      <dgm:t>
        <a:bodyPr/>
        <a:lstStyle/>
        <a:p>
          <a:endParaRPr lang="en-US"/>
        </a:p>
      </dgm:t>
    </dgm:pt>
    <dgm:pt modelId="{37487134-4234-4398-B258-BC9077234B84}" type="sibTrans" cxnId="{9E285A28-E9EC-44C7-B510-A8D765A10BB8}">
      <dgm:prSet/>
      <dgm:spPr/>
      <dgm:t>
        <a:bodyPr/>
        <a:lstStyle/>
        <a:p>
          <a:endParaRPr lang="en-US"/>
        </a:p>
      </dgm:t>
    </dgm:pt>
    <dgm:pt modelId="{3C3AD28C-BEEA-4F99-AC35-005F6174276D}">
      <dgm:prSet phldrT="[Text]"/>
      <dgm:spPr>
        <a:solidFill>
          <a:schemeClr val="accent2"/>
        </a:solidFill>
      </dgm:spPr>
      <dgm:t>
        <a:bodyPr/>
        <a:lstStyle/>
        <a:p>
          <a:r>
            <a:rPr lang="en-US"/>
            <a:t>School Data</a:t>
          </a:r>
        </a:p>
      </dgm:t>
    </dgm:pt>
    <dgm:pt modelId="{B123A5DA-A06B-4A32-83E9-51EA7C022BAA}" type="parTrans" cxnId="{6564F0DB-6DE2-4FAE-B88D-711A0CB3CC90}">
      <dgm:prSet/>
      <dgm:spPr/>
      <dgm:t>
        <a:bodyPr/>
        <a:lstStyle/>
        <a:p>
          <a:endParaRPr lang="en-US"/>
        </a:p>
      </dgm:t>
    </dgm:pt>
    <dgm:pt modelId="{A0D8B991-A7B9-46EF-908A-25FAE1656A4A}" type="sibTrans" cxnId="{6564F0DB-6DE2-4FAE-B88D-711A0CB3CC90}">
      <dgm:prSet/>
      <dgm:spPr/>
      <dgm:t>
        <a:bodyPr/>
        <a:lstStyle/>
        <a:p>
          <a:endParaRPr lang="en-US"/>
        </a:p>
      </dgm:t>
    </dgm:pt>
    <dgm:pt modelId="{0AFC2A00-F82E-4D65-A367-5712282EBF84}">
      <dgm:prSet phldrT="[Text]" custT="1"/>
      <dgm:spPr/>
      <dgm:t>
        <a:bodyPr/>
        <a:lstStyle/>
        <a:p>
          <a:r>
            <a:rPr lang="en-US" sz="1400"/>
            <a:t>Resources</a:t>
          </a:r>
        </a:p>
      </dgm:t>
    </dgm:pt>
    <dgm:pt modelId="{54629385-56EF-4BF2-8B50-F306ACBCDB19}" type="parTrans" cxnId="{517BE66B-E5C8-45CF-942D-E217BEF85619}">
      <dgm:prSet/>
      <dgm:spPr/>
      <dgm:t>
        <a:bodyPr/>
        <a:lstStyle/>
        <a:p>
          <a:endParaRPr lang="en-US"/>
        </a:p>
      </dgm:t>
    </dgm:pt>
    <dgm:pt modelId="{B4F2F4DD-F9B3-4D27-AA4F-5BA87BDEFCB0}" type="sibTrans" cxnId="{517BE66B-E5C8-45CF-942D-E217BEF85619}">
      <dgm:prSet/>
      <dgm:spPr/>
      <dgm:t>
        <a:bodyPr/>
        <a:lstStyle/>
        <a:p>
          <a:endParaRPr lang="en-US"/>
        </a:p>
      </dgm:t>
    </dgm:pt>
    <dgm:pt modelId="{BAF0BF66-51EE-4407-9835-044392164B38}">
      <dgm:prSet phldrT="[Text]" custT="1"/>
      <dgm:spPr/>
      <dgm:t>
        <a:bodyPr/>
        <a:lstStyle/>
        <a:p>
          <a:r>
            <a:rPr lang="en-US" sz="1400"/>
            <a:t>Graduation Rates</a:t>
          </a:r>
        </a:p>
      </dgm:t>
    </dgm:pt>
    <dgm:pt modelId="{6606C429-F606-4B21-BE7D-36ABD8A5ABA3}" type="parTrans" cxnId="{7F5038EA-4D36-4CFF-AB86-65B49402DE41}">
      <dgm:prSet/>
      <dgm:spPr/>
      <dgm:t>
        <a:bodyPr/>
        <a:lstStyle/>
        <a:p>
          <a:endParaRPr lang="en-US"/>
        </a:p>
      </dgm:t>
    </dgm:pt>
    <dgm:pt modelId="{4DBCB757-6772-4D6C-8382-DE3E4F2E7359}" type="sibTrans" cxnId="{7F5038EA-4D36-4CFF-AB86-65B49402DE41}">
      <dgm:prSet/>
      <dgm:spPr/>
      <dgm:t>
        <a:bodyPr/>
        <a:lstStyle/>
        <a:p>
          <a:endParaRPr lang="en-US"/>
        </a:p>
      </dgm:t>
    </dgm:pt>
    <dgm:pt modelId="{E85C66FB-047E-4FFE-B9AA-2438FF33B3CF}">
      <dgm:prSet phldrT="[Text]" custT="1"/>
      <dgm:spPr/>
      <dgm:t>
        <a:bodyPr/>
        <a:lstStyle/>
        <a:p>
          <a:r>
            <a:rPr lang="en-US" sz="1400"/>
            <a:t>Salary</a:t>
          </a:r>
        </a:p>
      </dgm:t>
    </dgm:pt>
    <dgm:pt modelId="{00D784A1-B8CA-4ABF-8614-C57693879F8D}" type="parTrans" cxnId="{C4C22AA6-8CED-4271-B40F-921D88C8727A}">
      <dgm:prSet/>
      <dgm:spPr/>
      <dgm:t>
        <a:bodyPr/>
        <a:lstStyle/>
        <a:p>
          <a:endParaRPr lang="en-US"/>
        </a:p>
      </dgm:t>
    </dgm:pt>
    <dgm:pt modelId="{3505758A-84EF-4C60-9ECE-A2884EE58A40}" type="sibTrans" cxnId="{C4C22AA6-8CED-4271-B40F-921D88C8727A}">
      <dgm:prSet/>
      <dgm:spPr/>
      <dgm:t>
        <a:bodyPr/>
        <a:lstStyle/>
        <a:p>
          <a:endParaRPr lang="en-US"/>
        </a:p>
      </dgm:t>
    </dgm:pt>
    <dgm:pt modelId="{A98BAEC2-A767-48AC-9D98-B5B84B0E0DDD}">
      <dgm:prSet phldrT="[Text]" custT="1"/>
      <dgm:spPr/>
      <dgm:t>
        <a:bodyPr/>
        <a:lstStyle/>
        <a:p>
          <a:r>
            <a:rPr lang="en-US" sz="1400"/>
            <a:t>Climate</a:t>
          </a:r>
        </a:p>
      </dgm:t>
    </dgm:pt>
    <dgm:pt modelId="{9ECD0FDE-6318-4177-ACA7-96D83F8826D1}" type="parTrans" cxnId="{DBB35A01-CF2B-4E23-9999-409FD96649CF}">
      <dgm:prSet/>
      <dgm:spPr/>
      <dgm:t>
        <a:bodyPr/>
        <a:lstStyle/>
        <a:p>
          <a:endParaRPr lang="en-US"/>
        </a:p>
      </dgm:t>
    </dgm:pt>
    <dgm:pt modelId="{8F2EE930-421C-4F76-AD9E-88C2DD015E8A}" type="sibTrans" cxnId="{DBB35A01-CF2B-4E23-9999-409FD96649CF}">
      <dgm:prSet/>
      <dgm:spPr/>
      <dgm:t>
        <a:bodyPr/>
        <a:lstStyle/>
        <a:p>
          <a:endParaRPr lang="en-US"/>
        </a:p>
      </dgm:t>
    </dgm:pt>
    <dgm:pt modelId="{E31B947B-6372-8A41-B658-C1403F66001F}">
      <dgm:prSet phldrT="[Text]" custT="1"/>
      <dgm:spPr/>
      <dgm:t>
        <a:bodyPr/>
        <a:lstStyle/>
        <a:p>
          <a:r>
            <a:rPr lang="en-US" sz="1400"/>
            <a:t>Survey Works</a:t>
          </a:r>
        </a:p>
      </dgm:t>
    </dgm:pt>
    <dgm:pt modelId="{95D919D0-9FC4-8543-AD60-F3DF1FC4ECC9}" type="parTrans" cxnId="{C8097139-F605-D240-B181-B27D18554FFD}">
      <dgm:prSet/>
      <dgm:spPr/>
      <dgm:t>
        <a:bodyPr/>
        <a:lstStyle/>
        <a:p>
          <a:endParaRPr lang="en-US"/>
        </a:p>
      </dgm:t>
    </dgm:pt>
    <dgm:pt modelId="{CE92B4AA-8401-8341-92F3-88F182F4D9F6}" type="sibTrans" cxnId="{C8097139-F605-D240-B181-B27D18554FFD}">
      <dgm:prSet/>
      <dgm:spPr/>
      <dgm:t>
        <a:bodyPr/>
        <a:lstStyle/>
        <a:p>
          <a:endParaRPr lang="en-US"/>
        </a:p>
      </dgm:t>
    </dgm:pt>
    <dgm:pt modelId="{D9910601-D5C5-1840-AEB4-8C08F94D5D31}">
      <dgm:prSet phldrT="[Text]" custT="1"/>
      <dgm:spPr/>
      <dgm:t>
        <a:bodyPr/>
        <a:lstStyle/>
        <a:p>
          <a:r>
            <a:rPr lang="en-US" sz="1400"/>
            <a:t>Curriculum Analysis</a:t>
          </a:r>
          <a:endParaRPr lang="en-US" sz="1500"/>
        </a:p>
      </dgm:t>
    </dgm:pt>
    <dgm:pt modelId="{826BD61F-A4B5-1B42-8C8A-CF210D0F8A0C}" type="parTrans" cxnId="{638A104F-8FA9-6F45-AD3B-5D945BDA625B}">
      <dgm:prSet/>
      <dgm:spPr/>
      <dgm:t>
        <a:bodyPr/>
        <a:lstStyle/>
        <a:p>
          <a:endParaRPr lang="en-US"/>
        </a:p>
      </dgm:t>
    </dgm:pt>
    <dgm:pt modelId="{5C6CF1BB-A9F9-C647-B94E-D4F0557F821C}" type="sibTrans" cxnId="{638A104F-8FA9-6F45-AD3B-5D945BDA625B}">
      <dgm:prSet/>
      <dgm:spPr/>
      <dgm:t>
        <a:bodyPr/>
        <a:lstStyle/>
        <a:p>
          <a:endParaRPr lang="en-US"/>
        </a:p>
      </dgm:t>
    </dgm:pt>
    <dgm:pt modelId="{3E4FC076-5590-7B42-AA73-074C1A4F2442}">
      <dgm:prSet phldrT="[Text]" custT="1"/>
      <dgm:spPr/>
      <dgm:t>
        <a:bodyPr/>
        <a:lstStyle/>
        <a:p>
          <a:r>
            <a:rPr lang="en-US" sz="1400"/>
            <a:t>Student Surveys</a:t>
          </a:r>
        </a:p>
      </dgm:t>
    </dgm:pt>
    <dgm:pt modelId="{8DC41EDB-3924-F149-A198-934259CD922B}" type="parTrans" cxnId="{413DDCD9-F71F-D741-822B-2F536848949F}">
      <dgm:prSet/>
      <dgm:spPr/>
      <dgm:t>
        <a:bodyPr/>
        <a:lstStyle/>
        <a:p>
          <a:endParaRPr lang="en-US"/>
        </a:p>
      </dgm:t>
    </dgm:pt>
    <dgm:pt modelId="{C49B5030-19E5-A448-BAF8-DCD8AD44A4CE}" type="sibTrans" cxnId="{413DDCD9-F71F-D741-822B-2F536848949F}">
      <dgm:prSet/>
      <dgm:spPr/>
      <dgm:t>
        <a:bodyPr/>
        <a:lstStyle/>
        <a:p>
          <a:endParaRPr lang="en-US"/>
        </a:p>
      </dgm:t>
    </dgm:pt>
    <dgm:pt modelId="{AD42E82E-FA07-40A1-812C-89FD45AF3A54}" type="pres">
      <dgm:prSet presAssocID="{1C3ED7E6-ADCB-4E11-A7C0-7EEF6CC10EAF}" presName="Name0" presStyleCnt="0">
        <dgm:presLayoutVars>
          <dgm:dir/>
          <dgm:animLvl val="lvl"/>
          <dgm:resizeHandles/>
        </dgm:presLayoutVars>
      </dgm:prSet>
      <dgm:spPr/>
    </dgm:pt>
    <dgm:pt modelId="{3FCEE8CB-581F-49A7-A467-9F9D45BACFDF}" type="pres">
      <dgm:prSet presAssocID="{B3F3C98C-9154-4988-BB56-8AA20D8F4E11}" presName="linNode" presStyleCnt="0"/>
      <dgm:spPr/>
    </dgm:pt>
    <dgm:pt modelId="{D90B3872-2C7F-4E69-9628-8024FFD65236}" type="pres">
      <dgm:prSet presAssocID="{B3F3C98C-9154-4988-BB56-8AA20D8F4E11}" presName="parentShp" presStyleLbl="node1" presStyleIdx="0" presStyleCnt="2" custScaleX="59041" custScaleY="27911" custLinFactNeighborX="-23888" custLinFactNeighborY="-5902">
        <dgm:presLayoutVars>
          <dgm:bulletEnabled val="1"/>
        </dgm:presLayoutVars>
      </dgm:prSet>
      <dgm:spPr/>
    </dgm:pt>
    <dgm:pt modelId="{9FB2160C-1C73-44E3-9BC1-A4F6B0E3E511}" type="pres">
      <dgm:prSet presAssocID="{B3F3C98C-9154-4988-BB56-8AA20D8F4E11}" presName="childShp" presStyleLbl="bgAccFollowNode1" presStyleIdx="0" presStyleCnt="2" custScaleX="49488" custScaleY="43421" custLinFactNeighborX="-28751" custLinFactNeighborY="-4965">
        <dgm:presLayoutVars>
          <dgm:bulletEnabled val="1"/>
        </dgm:presLayoutVars>
      </dgm:prSet>
      <dgm:spPr/>
    </dgm:pt>
    <dgm:pt modelId="{1B85E0DE-28BE-44D2-A4F2-6C6F96C7CC90}" type="pres">
      <dgm:prSet presAssocID="{0AE318FF-A671-49FC-A50B-920950F38F8B}" presName="spacing" presStyleCnt="0"/>
      <dgm:spPr/>
    </dgm:pt>
    <dgm:pt modelId="{30ED29CF-B187-4944-9EDC-B3C6E1BCE7C0}" type="pres">
      <dgm:prSet presAssocID="{3C3AD28C-BEEA-4F99-AC35-005F6174276D}" presName="linNode" presStyleCnt="0"/>
      <dgm:spPr/>
    </dgm:pt>
    <dgm:pt modelId="{180395A7-6854-42C5-97E0-F73D09FDB86D}" type="pres">
      <dgm:prSet presAssocID="{3C3AD28C-BEEA-4F99-AC35-005F6174276D}" presName="parentShp" presStyleLbl="node1" presStyleIdx="1" presStyleCnt="2" custScaleX="59674" custScaleY="27056" custLinFactNeighborX="-15687" custLinFactNeighborY="-16860">
        <dgm:presLayoutVars>
          <dgm:bulletEnabled val="1"/>
        </dgm:presLayoutVars>
      </dgm:prSet>
      <dgm:spPr/>
    </dgm:pt>
    <dgm:pt modelId="{1976A324-C088-4256-9598-E8BE2C3E452F}" type="pres">
      <dgm:prSet presAssocID="{3C3AD28C-BEEA-4F99-AC35-005F6174276D}" presName="childShp" presStyleLbl="bgAccFollowNode1" presStyleIdx="1" presStyleCnt="2" custScaleX="64021" custScaleY="38081" custLinFactNeighborX="-18393" custLinFactNeighborY="-15663">
        <dgm:presLayoutVars>
          <dgm:bulletEnabled val="1"/>
        </dgm:presLayoutVars>
      </dgm:prSet>
      <dgm:spPr/>
    </dgm:pt>
  </dgm:ptLst>
  <dgm:cxnLst>
    <dgm:cxn modelId="{DBB35A01-CF2B-4E23-9999-409FD96649CF}" srcId="{3C3AD28C-BEEA-4F99-AC35-005F6174276D}" destId="{A98BAEC2-A767-48AC-9D98-B5B84B0E0DDD}" srcOrd="2" destOrd="0" parTransId="{9ECD0FDE-6318-4177-ACA7-96D83F8826D1}" sibTransId="{8F2EE930-421C-4F76-AD9E-88C2DD015E8A}"/>
    <dgm:cxn modelId="{CA05940F-FD95-4947-AEB4-1981730EC937}" srcId="{B3F3C98C-9154-4988-BB56-8AA20D8F4E11}" destId="{F2860418-6CD9-4253-A4CB-8C66B5BD5AAE}" srcOrd="0" destOrd="0" parTransId="{2D7B7699-6E69-43A6-8790-2967136846F4}" sibTransId="{19FCFD07-8C98-4BDE-96AB-9A4C8593D0F0}"/>
    <dgm:cxn modelId="{6641CB27-1CE7-5342-833A-7529944A996E}" type="presOf" srcId="{D9910601-D5C5-1840-AEB4-8C08F94D5D31}" destId="{1976A324-C088-4256-9598-E8BE2C3E452F}" srcOrd="0" destOrd="4" presId="urn:microsoft.com/office/officeart/2005/8/layout/vList6"/>
    <dgm:cxn modelId="{9E285A28-E9EC-44C7-B510-A8D765A10BB8}" srcId="{B3F3C98C-9154-4988-BB56-8AA20D8F4E11}" destId="{94E0B456-C848-4241-9A5B-AB1D2E838C88}" srcOrd="1" destOrd="0" parTransId="{1F471E8F-50F8-408B-B095-5C35CA94C186}" sibTransId="{37487134-4234-4398-B258-BC9077234B84}"/>
    <dgm:cxn modelId="{DB4B4633-37D1-42FE-906D-EFC87A91646E}" type="presOf" srcId="{0AFC2A00-F82E-4D65-A367-5712282EBF84}" destId="{1976A324-C088-4256-9598-E8BE2C3E452F}" srcOrd="0" destOrd="0" presId="urn:microsoft.com/office/officeart/2005/8/layout/vList6"/>
    <dgm:cxn modelId="{C8097139-F605-D240-B181-B27D18554FFD}" srcId="{3C3AD28C-BEEA-4F99-AC35-005F6174276D}" destId="{E31B947B-6372-8A41-B658-C1403F66001F}" srcOrd="3" destOrd="0" parTransId="{95D919D0-9FC4-8543-AD60-F3DF1FC4ECC9}" sibTransId="{CE92B4AA-8401-8341-92F3-88F182F4D9F6}"/>
    <dgm:cxn modelId="{517BE66B-E5C8-45CF-942D-E217BEF85619}" srcId="{3C3AD28C-BEEA-4F99-AC35-005F6174276D}" destId="{0AFC2A00-F82E-4D65-A367-5712282EBF84}" srcOrd="0" destOrd="0" parTransId="{54629385-56EF-4BF2-8B50-F306ACBCDB19}" sibTransId="{B4F2F4DD-F9B3-4D27-AA4F-5BA87BDEFCB0}"/>
    <dgm:cxn modelId="{6CA1D16C-2A23-48C1-8323-604CC6F4884C}" type="presOf" srcId="{1C3ED7E6-ADCB-4E11-A7C0-7EEF6CC10EAF}" destId="{AD42E82E-FA07-40A1-812C-89FD45AF3A54}" srcOrd="0" destOrd="0" presId="urn:microsoft.com/office/officeart/2005/8/layout/vList6"/>
    <dgm:cxn modelId="{638A104F-8FA9-6F45-AD3B-5D945BDA625B}" srcId="{3C3AD28C-BEEA-4F99-AC35-005F6174276D}" destId="{D9910601-D5C5-1840-AEB4-8C08F94D5D31}" srcOrd="4" destOrd="0" parTransId="{826BD61F-A4B5-1B42-8C8A-CF210D0F8A0C}" sibTransId="{5C6CF1BB-A9F9-C647-B94E-D4F0557F821C}"/>
    <dgm:cxn modelId="{3CA14874-12C8-4727-9FDD-CBF14CD07B81}" type="presOf" srcId="{3C3AD28C-BEEA-4F99-AC35-005F6174276D}" destId="{180395A7-6854-42C5-97E0-F73D09FDB86D}" srcOrd="0" destOrd="0" presId="urn:microsoft.com/office/officeart/2005/8/layout/vList6"/>
    <dgm:cxn modelId="{FC72C59E-0374-475D-9FFD-8547ACC13282}" type="presOf" srcId="{A98BAEC2-A767-48AC-9D98-B5B84B0E0DDD}" destId="{1976A324-C088-4256-9598-E8BE2C3E452F}" srcOrd="0" destOrd="2" presId="urn:microsoft.com/office/officeart/2005/8/layout/vList6"/>
    <dgm:cxn modelId="{C4C22AA6-8CED-4271-B40F-921D88C8727A}" srcId="{3C3AD28C-BEEA-4F99-AC35-005F6174276D}" destId="{E85C66FB-047E-4FFE-B9AA-2438FF33B3CF}" srcOrd="1" destOrd="0" parTransId="{00D784A1-B8CA-4ABF-8614-C57693879F8D}" sibTransId="{3505758A-84EF-4C60-9ECE-A2884EE58A40}"/>
    <dgm:cxn modelId="{A66DD2B6-0CB7-7A44-A44B-381F1A2FA289}" type="presOf" srcId="{3E4FC076-5590-7B42-AA73-074C1A4F2442}" destId="{9FB2160C-1C73-44E3-9BC1-A4F6B0E3E511}" srcOrd="0" destOrd="3" presId="urn:microsoft.com/office/officeart/2005/8/layout/vList6"/>
    <dgm:cxn modelId="{60D576B9-C448-4CBD-8285-6C294297B9DE}" type="presOf" srcId="{E85C66FB-047E-4FFE-B9AA-2438FF33B3CF}" destId="{1976A324-C088-4256-9598-E8BE2C3E452F}" srcOrd="0" destOrd="1" presId="urn:microsoft.com/office/officeart/2005/8/layout/vList6"/>
    <dgm:cxn modelId="{4B41E1BD-0E26-AC4E-89DB-26A8137A1AD0}" type="presOf" srcId="{E31B947B-6372-8A41-B658-C1403F66001F}" destId="{1976A324-C088-4256-9598-E8BE2C3E452F}" srcOrd="0" destOrd="3" presId="urn:microsoft.com/office/officeart/2005/8/layout/vList6"/>
    <dgm:cxn modelId="{CBC1F7BD-D783-46C6-A367-AFAB8959E9F6}" type="presOf" srcId="{F2860418-6CD9-4253-A4CB-8C66B5BD5AAE}" destId="{9FB2160C-1C73-44E3-9BC1-A4F6B0E3E511}" srcOrd="0" destOrd="0" presId="urn:microsoft.com/office/officeart/2005/8/layout/vList6"/>
    <dgm:cxn modelId="{E4546EBF-810F-4691-8A52-2ED218289592}" type="presOf" srcId="{BAF0BF66-51EE-4407-9835-044392164B38}" destId="{9FB2160C-1C73-44E3-9BC1-A4F6B0E3E511}" srcOrd="0" destOrd="2" presId="urn:microsoft.com/office/officeart/2005/8/layout/vList6"/>
    <dgm:cxn modelId="{97A7F8C5-C0F7-4795-A050-905C26C895CC}" type="presOf" srcId="{B3F3C98C-9154-4988-BB56-8AA20D8F4E11}" destId="{D90B3872-2C7F-4E69-9628-8024FFD65236}" srcOrd="0" destOrd="0" presId="urn:microsoft.com/office/officeart/2005/8/layout/vList6"/>
    <dgm:cxn modelId="{413DDCD9-F71F-D741-822B-2F536848949F}" srcId="{B3F3C98C-9154-4988-BB56-8AA20D8F4E11}" destId="{3E4FC076-5590-7B42-AA73-074C1A4F2442}" srcOrd="3" destOrd="0" parTransId="{8DC41EDB-3924-F149-A198-934259CD922B}" sibTransId="{C49B5030-19E5-A448-BAF8-DCD8AD44A4CE}"/>
    <dgm:cxn modelId="{6564F0DB-6DE2-4FAE-B88D-711A0CB3CC90}" srcId="{1C3ED7E6-ADCB-4E11-A7C0-7EEF6CC10EAF}" destId="{3C3AD28C-BEEA-4F99-AC35-005F6174276D}" srcOrd="1" destOrd="0" parTransId="{B123A5DA-A06B-4A32-83E9-51EA7C022BAA}" sibTransId="{A0D8B991-A7B9-46EF-908A-25FAE1656A4A}"/>
    <dgm:cxn modelId="{A3629AE4-56FE-4CE6-96F3-0ABE2C47D22D}" srcId="{1C3ED7E6-ADCB-4E11-A7C0-7EEF6CC10EAF}" destId="{B3F3C98C-9154-4988-BB56-8AA20D8F4E11}" srcOrd="0" destOrd="0" parTransId="{C9F0E0CF-99A6-44FB-B103-ACB69B31E790}" sibTransId="{0AE318FF-A671-49FC-A50B-920950F38F8B}"/>
    <dgm:cxn modelId="{7F5038EA-4D36-4CFF-AB86-65B49402DE41}" srcId="{B3F3C98C-9154-4988-BB56-8AA20D8F4E11}" destId="{BAF0BF66-51EE-4407-9835-044392164B38}" srcOrd="2" destOrd="0" parTransId="{6606C429-F606-4B21-BE7D-36ABD8A5ABA3}" sibTransId="{4DBCB757-6772-4D6C-8382-DE3E4F2E7359}"/>
    <dgm:cxn modelId="{E1CD93EA-AE06-4623-80A7-B27DB9B03608}" type="presOf" srcId="{94E0B456-C848-4241-9A5B-AB1D2E838C88}" destId="{9FB2160C-1C73-44E3-9BC1-A4F6B0E3E511}" srcOrd="0" destOrd="1" presId="urn:microsoft.com/office/officeart/2005/8/layout/vList6"/>
    <dgm:cxn modelId="{1D52B021-F482-4657-B7DE-9E023864617D}" type="presParOf" srcId="{AD42E82E-FA07-40A1-812C-89FD45AF3A54}" destId="{3FCEE8CB-581F-49A7-A467-9F9D45BACFDF}" srcOrd="0" destOrd="0" presId="urn:microsoft.com/office/officeart/2005/8/layout/vList6"/>
    <dgm:cxn modelId="{F561E621-D8D4-4E0B-A837-050FCE6EA79A}" type="presParOf" srcId="{3FCEE8CB-581F-49A7-A467-9F9D45BACFDF}" destId="{D90B3872-2C7F-4E69-9628-8024FFD65236}" srcOrd="0" destOrd="0" presId="urn:microsoft.com/office/officeart/2005/8/layout/vList6"/>
    <dgm:cxn modelId="{64F3A7D0-F39E-480D-944D-56654A01D9FF}" type="presParOf" srcId="{3FCEE8CB-581F-49A7-A467-9F9D45BACFDF}" destId="{9FB2160C-1C73-44E3-9BC1-A4F6B0E3E511}" srcOrd="1" destOrd="0" presId="urn:microsoft.com/office/officeart/2005/8/layout/vList6"/>
    <dgm:cxn modelId="{AF60F75A-8CA0-422E-A2F2-0AD90A756628}" type="presParOf" srcId="{AD42E82E-FA07-40A1-812C-89FD45AF3A54}" destId="{1B85E0DE-28BE-44D2-A4F2-6C6F96C7CC90}" srcOrd="1" destOrd="0" presId="urn:microsoft.com/office/officeart/2005/8/layout/vList6"/>
    <dgm:cxn modelId="{D68CFA5A-BB1E-413E-B261-61CF52EC4B41}" type="presParOf" srcId="{AD42E82E-FA07-40A1-812C-89FD45AF3A54}" destId="{30ED29CF-B187-4944-9EDC-B3C6E1BCE7C0}" srcOrd="2" destOrd="0" presId="urn:microsoft.com/office/officeart/2005/8/layout/vList6"/>
    <dgm:cxn modelId="{87A50524-71F8-47AE-8D0A-2BA68E7F90CD}" type="presParOf" srcId="{30ED29CF-B187-4944-9EDC-B3C6E1BCE7C0}" destId="{180395A7-6854-42C5-97E0-F73D09FDB86D}" srcOrd="0" destOrd="0" presId="urn:microsoft.com/office/officeart/2005/8/layout/vList6"/>
    <dgm:cxn modelId="{C2A58163-C9A8-4828-8E3B-EA2933C25655}" type="presParOf" srcId="{30ED29CF-B187-4944-9EDC-B3C6E1BCE7C0}" destId="{1976A324-C088-4256-9598-E8BE2C3E452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EA94FA-6E7F-4779-9793-2925AF334DE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B36A93A-0271-43A5-BD3A-0D52A099D94F}">
      <dgm:prSet phldrT="[Text]" custT="1"/>
      <dgm:spPr>
        <a:solidFill>
          <a:schemeClr val="accent4"/>
        </a:solidFill>
      </dgm:spPr>
      <dgm:t>
        <a:bodyPr/>
        <a:lstStyle/>
        <a:p>
          <a:pPr rtl="0"/>
          <a:r>
            <a:rPr lang="en-US" sz="2800">
              <a:latin typeface="Calibri Light" panose="020F0302020204030204"/>
            </a:rPr>
            <a:t>Educator  </a:t>
          </a:r>
          <a:r>
            <a:rPr lang="en-US" sz="2800"/>
            <a:t>Data</a:t>
          </a:r>
        </a:p>
      </dgm:t>
    </dgm:pt>
    <dgm:pt modelId="{B9B13ACF-0E2E-4BD9-8E6F-6F93466A3B3A}" type="parTrans" cxnId="{6D31F5A2-9FAC-4C4B-917D-C3BEF3AF284F}">
      <dgm:prSet/>
      <dgm:spPr/>
      <dgm:t>
        <a:bodyPr/>
        <a:lstStyle/>
        <a:p>
          <a:endParaRPr lang="en-US"/>
        </a:p>
      </dgm:t>
    </dgm:pt>
    <dgm:pt modelId="{E8980059-37F9-465C-A41F-8B3F4423D842}" type="sibTrans" cxnId="{6D31F5A2-9FAC-4C4B-917D-C3BEF3AF284F}">
      <dgm:prSet/>
      <dgm:spPr/>
      <dgm:t>
        <a:bodyPr/>
        <a:lstStyle/>
        <a:p>
          <a:endParaRPr lang="en-US"/>
        </a:p>
      </dgm:t>
    </dgm:pt>
    <dgm:pt modelId="{636984C3-38F2-4247-AB0B-A2FA260F9D27}">
      <dgm:prSet phldrT="[Text]" custT="1"/>
      <dgm:spPr/>
      <dgm:t>
        <a:bodyPr/>
        <a:lstStyle/>
        <a:p>
          <a:r>
            <a:rPr lang="en-US" sz="1400"/>
            <a:t>Retention Rates</a:t>
          </a:r>
        </a:p>
      </dgm:t>
    </dgm:pt>
    <dgm:pt modelId="{07FBE2F8-0C1A-45D1-93CE-8E03547D14BD}" type="parTrans" cxnId="{DFD25D7B-F5A4-460D-AA19-E425DA4B7625}">
      <dgm:prSet/>
      <dgm:spPr/>
      <dgm:t>
        <a:bodyPr/>
        <a:lstStyle/>
        <a:p>
          <a:endParaRPr lang="en-US"/>
        </a:p>
      </dgm:t>
    </dgm:pt>
    <dgm:pt modelId="{AFB36E47-5C1D-44D3-AA18-244E952F03CD}" type="sibTrans" cxnId="{DFD25D7B-F5A4-460D-AA19-E425DA4B7625}">
      <dgm:prSet/>
      <dgm:spPr/>
      <dgm:t>
        <a:bodyPr/>
        <a:lstStyle/>
        <a:p>
          <a:endParaRPr lang="en-US"/>
        </a:p>
      </dgm:t>
    </dgm:pt>
    <dgm:pt modelId="{86DD5BA0-E5D5-4A7B-BAF2-1B39D91488FC}">
      <dgm:prSet phldrT="[Text]" custT="1"/>
      <dgm:spPr/>
      <dgm:t>
        <a:bodyPr/>
        <a:lstStyle/>
        <a:p>
          <a:r>
            <a:rPr lang="en-US" sz="1400"/>
            <a:t>Experience</a:t>
          </a:r>
        </a:p>
      </dgm:t>
    </dgm:pt>
    <dgm:pt modelId="{F6E0C4AC-EA0A-481F-B257-2B2302115F33}" type="parTrans" cxnId="{C7EBDA42-3DAD-412F-A4CE-9B0DCC66E14C}">
      <dgm:prSet/>
      <dgm:spPr/>
      <dgm:t>
        <a:bodyPr/>
        <a:lstStyle/>
        <a:p>
          <a:endParaRPr lang="en-US"/>
        </a:p>
      </dgm:t>
    </dgm:pt>
    <dgm:pt modelId="{63F7D2C0-F52F-4B7E-A1F7-D39BC745800A}" type="sibTrans" cxnId="{C7EBDA42-3DAD-412F-A4CE-9B0DCC66E14C}">
      <dgm:prSet/>
      <dgm:spPr/>
      <dgm:t>
        <a:bodyPr/>
        <a:lstStyle/>
        <a:p>
          <a:endParaRPr lang="en-US"/>
        </a:p>
      </dgm:t>
    </dgm:pt>
    <dgm:pt modelId="{34FFA0B3-76DB-4846-929E-645F64E3F1DB}">
      <dgm:prSet phldrT="[Text]" custT="1"/>
      <dgm:spPr/>
      <dgm:t>
        <a:bodyPr/>
        <a:lstStyle/>
        <a:p>
          <a:r>
            <a:rPr lang="en-US" sz="1400"/>
            <a:t>Areas of Expertise and Shortage</a:t>
          </a:r>
        </a:p>
      </dgm:t>
    </dgm:pt>
    <dgm:pt modelId="{87699613-390C-41D5-8AFF-06608F07DFAB}" type="parTrans" cxnId="{E37809C9-C378-4377-B542-B30C60A1C80A}">
      <dgm:prSet/>
      <dgm:spPr/>
      <dgm:t>
        <a:bodyPr/>
        <a:lstStyle/>
        <a:p>
          <a:endParaRPr lang="en-US"/>
        </a:p>
      </dgm:t>
    </dgm:pt>
    <dgm:pt modelId="{2A3D833B-DA20-44C4-B432-AF53F0A66F9B}" type="sibTrans" cxnId="{E37809C9-C378-4377-B542-B30C60A1C80A}">
      <dgm:prSet/>
      <dgm:spPr/>
      <dgm:t>
        <a:bodyPr/>
        <a:lstStyle/>
        <a:p>
          <a:endParaRPr lang="en-US"/>
        </a:p>
      </dgm:t>
    </dgm:pt>
    <dgm:pt modelId="{0F71F571-F85D-467A-BE31-E673F55634D8}">
      <dgm:prSet phldrT="[Text]" custT="1"/>
      <dgm:spPr/>
      <dgm:t>
        <a:bodyPr/>
        <a:lstStyle/>
        <a:p>
          <a:r>
            <a:rPr lang="en-US" sz="1400"/>
            <a:t>Job Satisfaction</a:t>
          </a:r>
        </a:p>
      </dgm:t>
    </dgm:pt>
    <dgm:pt modelId="{4668623D-4724-4307-85E5-38E0C608E9D1}" type="parTrans" cxnId="{60043959-4999-448D-B652-41B804EBF2C2}">
      <dgm:prSet/>
      <dgm:spPr/>
      <dgm:t>
        <a:bodyPr/>
        <a:lstStyle/>
        <a:p>
          <a:endParaRPr lang="en-US"/>
        </a:p>
      </dgm:t>
    </dgm:pt>
    <dgm:pt modelId="{4CD9B485-869E-4D87-BC37-2760053F4172}" type="sibTrans" cxnId="{60043959-4999-448D-B652-41B804EBF2C2}">
      <dgm:prSet/>
      <dgm:spPr/>
      <dgm:t>
        <a:bodyPr/>
        <a:lstStyle/>
        <a:p>
          <a:endParaRPr lang="en-US"/>
        </a:p>
      </dgm:t>
    </dgm:pt>
    <dgm:pt modelId="{9E1E27E8-7304-B345-918D-AA55DD21F432}">
      <dgm:prSet phldrT="[Text]" custT="1"/>
      <dgm:spPr/>
      <dgm:t>
        <a:bodyPr/>
        <a:lstStyle/>
        <a:p>
          <a:r>
            <a:rPr lang="en-US" sz="1400"/>
            <a:t>Teacher Observations/Evaluations</a:t>
          </a:r>
        </a:p>
      </dgm:t>
    </dgm:pt>
    <dgm:pt modelId="{215109B1-0497-8B4C-BA22-1BC03F92C8D7}" type="parTrans" cxnId="{6109903F-DC5F-624A-A434-34A157DC3F32}">
      <dgm:prSet/>
      <dgm:spPr/>
      <dgm:t>
        <a:bodyPr/>
        <a:lstStyle/>
        <a:p>
          <a:endParaRPr lang="en-US"/>
        </a:p>
      </dgm:t>
    </dgm:pt>
    <dgm:pt modelId="{8BFF708D-008A-7549-8E38-9A624462FC1F}" type="sibTrans" cxnId="{6109903F-DC5F-624A-A434-34A157DC3F32}">
      <dgm:prSet/>
      <dgm:spPr/>
      <dgm:t>
        <a:bodyPr/>
        <a:lstStyle/>
        <a:p>
          <a:endParaRPr lang="en-US"/>
        </a:p>
      </dgm:t>
    </dgm:pt>
    <dgm:pt modelId="{6535CC02-D97F-9541-8ED8-0334E650B8F4}">
      <dgm:prSet phldrT="[Text]" custT="1"/>
      <dgm:spPr/>
      <dgm:t>
        <a:bodyPr/>
        <a:lstStyle/>
        <a:p>
          <a:r>
            <a:rPr lang="en-US" sz="1400"/>
            <a:t>Teacher Surveys</a:t>
          </a:r>
        </a:p>
      </dgm:t>
    </dgm:pt>
    <dgm:pt modelId="{133662D5-8ECA-8D40-964F-A43E9F86389C}" type="parTrans" cxnId="{CEA458D4-F088-2547-830B-4B9A62F31B34}">
      <dgm:prSet/>
      <dgm:spPr/>
      <dgm:t>
        <a:bodyPr/>
        <a:lstStyle/>
        <a:p>
          <a:endParaRPr lang="en-US"/>
        </a:p>
      </dgm:t>
    </dgm:pt>
    <dgm:pt modelId="{CE9CDBCB-B917-6446-AE0D-508528324C7E}" type="sibTrans" cxnId="{CEA458D4-F088-2547-830B-4B9A62F31B34}">
      <dgm:prSet/>
      <dgm:spPr/>
      <dgm:t>
        <a:bodyPr/>
        <a:lstStyle/>
        <a:p>
          <a:endParaRPr lang="en-US"/>
        </a:p>
      </dgm:t>
    </dgm:pt>
    <dgm:pt modelId="{62B679E8-2B47-5F4B-BE4D-62182BE253D2}">
      <dgm:prSet phldrT="[Text]"/>
      <dgm:spPr/>
      <dgm:t>
        <a:bodyPr/>
        <a:lstStyle/>
        <a:p>
          <a:endParaRPr lang="en-US" sz="800"/>
        </a:p>
      </dgm:t>
    </dgm:pt>
    <dgm:pt modelId="{55EB0FC2-1A57-9345-B8DE-41C1FD2DEAB0}" type="parTrans" cxnId="{74C06078-B4D1-C24B-9D57-2A9F373FC49C}">
      <dgm:prSet/>
      <dgm:spPr/>
      <dgm:t>
        <a:bodyPr/>
        <a:lstStyle/>
        <a:p>
          <a:endParaRPr lang="en-US"/>
        </a:p>
      </dgm:t>
    </dgm:pt>
    <dgm:pt modelId="{F218489C-1B3B-FC48-BD4F-D399F99100E0}" type="sibTrans" cxnId="{74C06078-B4D1-C24B-9D57-2A9F373FC49C}">
      <dgm:prSet/>
      <dgm:spPr/>
      <dgm:t>
        <a:bodyPr/>
        <a:lstStyle/>
        <a:p>
          <a:endParaRPr lang="en-US"/>
        </a:p>
      </dgm:t>
    </dgm:pt>
    <dgm:pt modelId="{DF16981A-A220-4B81-947B-D18E804D8B5E}" type="pres">
      <dgm:prSet presAssocID="{E4EA94FA-6E7F-4779-9793-2925AF334DE6}" presName="Name0" presStyleCnt="0">
        <dgm:presLayoutVars>
          <dgm:dir/>
          <dgm:animLvl val="lvl"/>
          <dgm:resizeHandles/>
        </dgm:presLayoutVars>
      </dgm:prSet>
      <dgm:spPr/>
    </dgm:pt>
    <dgm:pt modelId="{1CB05B1D-C846-4098-A793-A853C0D69E82}" type="pres">
      <dgm:prSet presAssocID="{8B36A93A-0271-43A5-BD3A-0D52A099D94F}" presName="linNode" presStyleCnt="0"/>
      <dgm:spPr/>
    </dgm:pt>
    <dgm:pt modelId="{D65419CF-003D-435A-AC1D-91D75BEA3863}" type="pres">
      <dgm:prSet presAssocID="{8B36A93A-0271-43A5-BD3A-0D52A099D94F}" presName="parentShp" presStyleLbl="node1" presStyleIdx="0" presStyleCnt="1" custScaleX="63099" custScaleY="55191" custLinFactNeighborX="-4703" custLinFactNeighborY="-6066">
        <dgm:presLayoutVars>
          <dgm:bulletEnabled val="1"/>
        </dgm:presLayoutVars>
      </dgm:prSet>
      <dgm:spPr/>
    </dgm:pt>
    <dgm:pt modelId="{3AFA8B43-52AD-475D-9906-7CF5E1A20A36}" type="pres">
      <dgm:prSet presAssocID="{8B36A93A-0271-43A5-BD3A-0D52A099D94F}" presName="childShp" presStyleLbl="bgAccFollowNode1" presStyleIdx="0" presStyleCnt="1" custScaleX="107777" custScaleY="84628" custLinFactNeighborX="100" custLinFactNeighborY="-3553">
        <dgm:presLayoutVars>
          <dgm:bulletEnabled val="1"/>
        </dgm:presLayoutVars>
      </dgm:prSet>
      <dgm:spPr/>
    </dgm:pt>
  </dgm:ptLst>
  <dgm:cxnLst>
    <dgm:cxn modelId="{3629C10E-A66C-E64F-A00E-3F863FB4BDF4}" type="presOf" srcId="{62B679E8-2B47-5F4B-BE4D-62182BE253D2}" destId="{3AFA8B43-52AD-475D-9906-7CF5E1A20A36}" srcOrd="0" destOrd="6" presId="urn:microsoft.com/office/officeart/2005/8/layout/vList6"/>
    <dgm:cxn modelId="{D5730712-6E40-4394-93A8-1BF392B675B2}" type="presOf" srcId="{0F71F571-F85D-467A-BE31-E673F55634D8}" destId="{3AFA8B43-52AD-475D-9906-7CF5E1A20A36}" srcOrd="0" destOrd="2" presId="urn:microsoft.com/office/officeart/2005/8/layout/vList6"/>
    <dgm:cxn modelId="{6E985622-66BC-1142-B921-763A4CE96FA6}" type="presOf" srcId="{6535CC02-D97F-9541-8ED8-0334E650B8F4}" destId="{3AFA8B43-52AD-475D-9906-7CF5E1A20A36}" srcOrd="0" destOrd="5" presId="urn:microsoft.com/office/officeart/2005/8/layout/vList6"/>
    <dgm:cxn modelId="{FBBC6B27-CE80-461D-989C-0875AD05DB64}" type="presOf" srcId="{8B36A93A-0271-43A5-BD3A-0D52A099D94F}" destId="{D65419CF-003D-435A-AC1D-91D75BEA3863}" srcOrd="0" destOrd="0" presId="urn:microsoft.com/office/officeart/2005/8/layout/vList6"/>
    <dgm:cxn modelId="{6109903F-DC5F-624A-A434-34A157DC3F32}" srcId="{8B36A93A-0271-43A5-BD3A-0D52A099D94F}" destId="{9E1E27E8-7304-B345-918D-AA55DD21F432}" srcOrd="4" destOrd="0" parTransId="{215109B1-0497-8B4C-BA22-1BC03F92C8D7}" sibTransId="{8BFF708D-008A-7549-8E38-9A624462FC1F}"/>
    <dgm:cxn modelId="{28608F5F-0ECD-4398-957A-DA6DFAFCB505}" type="presOf" srcId="{E4EA94FA-6E7F-4779-9793-2925AF334DE6}" destId="{DF16981A-A220-4B81-947B-D18E804D8B5E}" srcOrd="0" destOrd="0" presId="urn:microsoft.com/office/officeart/2005/8/layout/vList6"/>
    <dgm:cxn modelId="{C7EBDA42-3DAD-412F-A4CE-9B0DCC66E14C}" srcId="{8B36A93A-0271-43A5-BD3A-0D52A099D94F}" destId="{86DD5BA0-E5D5-4A7B-BAF2-1B39D91488FC}" srcOrd="3" destOrd="0" parTransId="{F6E0C4AC-EA0A-481F-B257-2B2302115F33}" sibTransId="{63F7D2C0-F52F-4B7E-A1F7-D39BC745800A}"/>
    <dgm:cxn modelId="{74C06078-B4D1-C24B-9D57-2A9F373FC49C}" srcId="{8B36A93A-0271-43A5-BD3A-0D52A099D94F}" destId="{62B679E8-2B47-5F4B-BE4D-62182BE253D2}" srcOrd="6" destOrd="0" parTransId="{55EB0FC2-1A57-9345-B8DE-41C1FD2DEAB0}" sibTransId="{F218489C-1B3B-FC48-BD4F-D399F99100E0}"/>
    <dgm:cxn modelId="{60043959-4999-448D-B652-41B804EBF2C2}" srcId="{8B36A93A-0271-43A5-BD3A-0D52A099D94F}" destId="{0F71F571-F85D-467A-BE31-E673F55634D8}" srcOrd="2" destOrd="0" parTransId="{4668623D-4724-4307-85E5-38E0C608E9D1}" sibTransId="{4CD9B485-869E-4D87-BC37-2760053F4172}"/>
    <dgm:cxn modelId="{DFD25D7B-F5A4-460D-AA19-E425DA4B7625}" srcId="{8B36A93A-0271-43A5-BD3A-0D52A099D94F}" destId="{636984C3-38F2-4247-AB0B-A2FA260F9D27}" srcOrd="0" destOrd="0" parTransId="{07FBE2F8-0C1A-45D1-93CE-8E03547D14BD}" sibTransId="{AFB36E47-5C1D-44D3-AA18-244E952F03CD}"/>
    <dgm:cxn modelId="{6D31F5A2-9FAC-4C4B-917D-C3BEF3AF284F}" srcId="{E4EA94FA-6E7F-4779-9793-2925AF334DE6}" destId="{8B36A93A-0271-43A5-BD3A-0D52A099D94F}" srcOrd="0" destOrd="0" parTransId="{B9B13ACF-0E2E-4BD9-8E6F-6F93466A3B3A}" sibTransId="{E8980059-37F9-465C-A41F-8B3F4423D842}"/>
    <dgm:cxn modelId="{8F9A84B6-8F32-2F4B-9DEC-B0930CAAE465}" type="presOf" srcId="{9E1E27E8-7304-B345-918D-AA55DD21F432}" destId="{3AFA8B43-52AD-475D-9906-7CF5E1A20A36}" srcOrd="0" destOrd="4" presId="urn:microsoft.com/office/officeart/2005/8/layout/vList6"/>
    <dgm:cxn modelId="{25AE8ABC-3E25-49AE-BBC1-F4DEE34E9DA8}" type="presOf" srcId="{636984C3-38F2-4247-AB0B-A2FA260F9D27}" destId="{3AFA8B43-52AD-475D-9906-7CF5E1A20A36}" srcOrd="0" destOrd="0" presId="urn:microsoft.com/office/officeart/2005/8/layout/vList6"/>
    <dgm:cxn modelId="{E37809C9-C378-4377-B542-B30C60A1C80A}" srcId="{8B36A93A-0271-43A5-BD3A-0D52A099D94F}" destId="{34FFA0B3-76DB-4846-929E-645F64E3F1DB}" srcOrd="1" destOrd="0" parTransId="{87699613-390C-41D5-8AFF-06608F07DFAB}" sibTransId="{2A3D833B-DA20-44C4-B432-AF53F0A66F9B}"/>
    <dgm:cxn modelId="{47066FCA-8FFC-4B69-A0B8-D81FC92669B7}" type="presOf" srcId="{34FFA0B3-76DB-4846-929E-645F64E3F1DB}" destId="{3AFA8B43-52AD-475D-9906-7CF5E1A20A36}" srcOrd="0" destOrd="1" presId="urn:microsoft.com/office/officeart/2005/8/layout/vList6"/>
    <dgm:cxn modelId="{CEA458D4-F088-2547-830B-4B9A62F31B34}" srcId="{8B36A93A-0271-43A5-BD3A-0D52A099D94F}" destId="{6535CC02-D97F-9541-8ED8-0334E650B8F4}" srcOrd="5" destOrd="0" parTransId="{133662D5-8ECA-8D40-964F-A43E9F86389C}" sibTransId="{CE9CDBCB-B917-6446-AE0D-508528324C7E}"/>
    <dgm:cxn modelId="{C588CBF4-8021-4CBF-ACC3-E0ECEC9E1CD2}" type="presOf" srcId="{86DD5BA0-E5D5-4A7B-BAF2-1B39D91488FC}" destId="{3AFA8B43-52AD-475D-9906-7CF5E1A20A36}" srcOrd="0" destOrd="3" presId="urn:microsoft.com/office/officeart/2005/8/layout/vList6"/>
    <dgm:cxn modelId="{8F11569F-DB37-4F62-B4F3-0ED6C0DFCC06}" type="presParOf" srcId="{DF16981A-A220-4B81-947B-D18E804D8B5E}" destId="{1CB05B1D-C846-4098-A793-A853C0D69E82}" srcOrd="0" destOrd="0" presId="urn:microsoft.com/office/officeart/2005/8/layout/vList6"/>
    <dgm:cxn modelId="{74695C25-98AC-4D49-9E69-F938FCBA92C3}" type="presParOf" srcId="{1CB05B1D-C846-4098-A793-A853C0D69E82}" destId="{D65419CF-003D-435A-AC1D-91D75BEA3863}" srcOrd="0" destOrd="0" presId="urn:microsoft.com/office/officeart/2005/8/layout/vList6"/>
    <dgm:cxn modelId="{E185E908-1772-4467-9C9B-8E9CB043C2BA}" type="presParOf" srcId="{1CB05B1D-C846-4098-A793-A853C0D69E82}" destId="{3AFA8B43-52AD-475D-9906-7CF5E1A20A3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7289EA-3DFA-47B2-893B-6740130F0B9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71223F-482A-4193-88FD-764728F5CC19}">
      <dgm:prSet phldrT="[Text]"/>
      <dgm:spPr/>
      <dgm:t>
        <a:bodyPr/>
        <a:lstStyle/>
        <a:p>
          <a:r>
            <a:rPr lang="en-US"/>
            <a:t>Report Card</a:t>
          </a:r>
        </a:p>
      </dgm:t>
    </dgm:pt>
    <dgm:pt modelId="{63F6F0E3-EF41-4A30-A767-4CAF78745423}" type="parTrans" cxnId="{84D5B5FE-67BE-463D-A6ED-4EE66ECE3040}">
      <dgm:prSet/>
      <dgm:spPr/>
      <dgm:t>
        <a:bodyPr/>
        <a:lstStyle/>
        <a:p>
          <a:endParaRPr lang="en-US"/>
        </a:p>
      </dgm:t>
    </dgm:pt>
    <dgm:pt modelId="{66083557-4948-4886-A5EF-54F8B3B4081B}" type="sibTrans" cxnId="{84D5B5FE-67BE-463D-A6ED-4EE66ECE3040}">
      <dgm:prSet/>
      <dgm:spPr/>
      <dgm:t>
        <a:bodyPr/>
        <a:lstStyle/>
        <a:p>
          <a:endParaRPr lang="en-US"/>
        </a:p>
      </dgm:t>
    </dgm:pt>
    <dgm:pt modelId="{0551000D-9766-4A62-B1B9-A0B7743EDDBA}">
      <dgm:prSet phldrT="[Text]"/>
      <dgm:spPr/>
      <dgm:t>
        <a:bodyPr/>
        <a:lstStyle/>
        <a:p>
          <a:r>
            <a:rPr lang="en-US"/>
            <a:t>Data used in evaluating school performance for students and teachers </a:t>
          </a:r>
        </a:p>
      </dgm:t>
    </dgm:pt>
    <dgm:pt modelId="{3D52C2FA-8108-4929-881E-F4564538B0F6}" type="parTrans" cxnId="{02BB0BE1-ACC6-44B6-AECC-004AF839C7AE}">
      <dgm:prSet/>
      <dgm:spPr/>
      <dgm:t>
        <a:bodyPr/>
        <a:lstStyle/>
        <a:p>
          <a:endParaRPr lang="en-US"/>
        </a:p>
      </dgm:t>
    </dgm:pt>
    <dgm:pt modelId="{FA21692D-CC48-4E54-9240-1CED9F6E945A}" type="sibTrans" cxnId="{02BB0BE1-ACC6-44B6-AECC-004AF839C7AE}">
      <dgm:prSet/>
      <dgm:spPr/>
      <dgm:t>
        <a:bodyPr/>
        <a:lstStyle/>
        <a:p>
          <a:endParaRPr lang="en-US"/>
        </a:p>
      </dgm:t>
    </dgm:pt>
    <dgm:pt modelId="{D5E9A778-C16A-48A6-817C-28220243B904}">
      <dgm:prSet phldrT="[Text]"/>
      <dgm:spPr/>
      <dgm:t>
        <a:bodyPr/>
        <a:lstStyle/>
        <a:p>
          <a:r>
            <a:rPr lang="en-US"/>
            <a:t>test scores graduation rates, and  chronic absenteeism </a:t>
          </a:r>
        </a:p>
      </dgm:t>
    </dgm:pt>
    <dgm:pt modelId="{B75B75F4-E09E-4C3C-B52C-93E761C0B76F}" type="parTrans" cxnId="{88E4E00E-80F8-4533-AB0E-71EA6C5375A0}">
      <dgm:prSet/>
      <dgm:spPr/>
      <dgm:t>
        <a:bodyPr/>
        <a:lstStyle/>
        <a:p>
          <a:endParaRPr lang="en-US"/>
        </a:p>
      </dgm:t>
    </dgm:pt>
    <dgm:pt modelId="{1EFDADAE-28D7-445F-ABF9-BE872053B6F8}" type="sibTrans" cxnId="{88E4E00E-80F8-4533-AB0E-71EA6C5375A0}">
      <dgm:prSet/>
      <dgm:spPr/>
      <dgm:t>
        <a:bodyPr/>
        <a:lstStyle/>
        <a:p>
          <a:endParaRPr lang="en-US"/>
        </a:p>
      </dgm:t>
    </dgm:pt>
    <dgm:pt modelId="{49CDB9F3-4AF8-4857-974E-5CEB77892701}">
      <dgm:prSet phldrT="[Text]"/>
      <dgm:spPr/>
      <dgm:t>
        <a:bodyPr/>
        <a:lstStyle/>
        <a:p>
          <a:r>
            <a:rPr lang="en-US"/>
            <a:t>Survey Works</a:t>
          </a:r>
        </a:p>
      </dgm:t>
    </dgm:pt>
    <dgm:pt modelId="{12A6A09B-5802-4ECC-8E62-638C8A816CEA}" type="parTrans" cxnId="{45319241-5A8E-4444-9562-7CFC7A2FE146}">
      <dgm:prSet/>
      <dgm:spPr/>
      <dgm:t>
        <a:bodyPr/>
        <a:lstStyle/>
        <a:p>
          <a:endParaRPr lang="en-US"/>
        </a:p>
      </dgm:t>
    </dgm:pt>
    <dgm:pt modelId="{7B797D17-EDFA-47E3-8181-182D5C88351E}" type="sibTrans" cxnId="{45319241-5A8E-4444-9562-7CFC7A2FE146}">
      <dgm:prSet/>
      <dgm:spPr/>
      <dgm:t>
        <a:bodyPr/>
        <a:lstStyle/>
        <a:p>
          <a:endParaRPr lang="en-US"/>
        </a:p>
      </dgm:t>
    </dgm:pt>
    <dgm:pt modelId="{6EC9AB17-7AF8-450C-8108-A8976EACCA71}">
      <dgm:prSet phldrT="[Text]"/>
      <dgm:spPr/>
      <dgm:t>
        <a:bodyPr/>
        <a:lstStyle/>
        <a:p>
          <a:r>
            <a:rPr lang="en-US"/>
            <a:t>Survey data from students, teachers, support professionals, administrators, and parents about their experiences in their schools</a:t>
          </a:r>
        </a:p>
      </dgm:t>
    </dgm:pt>
    <dgm:pt modelId="{1D002D34-3834-4BCD-BF9D-FD5A9F2F286A}" type="parTrans" cxnId="{4837253D-165A-4381-88E4-6DA8C854B663}">
      <dgm:prSet/>
      <dgm:spPr/>
      <dgm:t>
        <a:bodyPr/>
        <a:lstStyle/>
        <a:p>
          <a:endParaRPr lang="en-US"/>
        </a:p>
      </dgm:t>
    </dgm:pt>
    <dgm:pt modelId="{241206EE-D297-458F-9DF2-FE8260F28988}" type="sibTrans" cxnId="{4837253D-165A-4381-88E4-6DA8C854B663}">
      <dgm:prSet/>
      <dgm:spPr/>
      <dgm:t>
        <a:bodyPr/>
        <a:lstStyle/>
        <a:p>
          <a:endParaRPr lang="en-US"/>
        </a:p>
      </dgm:t>
    </dgm:pt>
    <dgm:pt modelId="{849D041F-911F-4043-9AF3-616AD0CD75BB}">
      <dgm:prSet phldrT="[Text]"/>
      <dgm:spPr/>
      <dgm:t>
        <a:bodyPr/>
        <a:lstStyle/>
        <a:p>
          <a:r>
            <a:rPr lang="en-US"/>
            <a:t>Data on formative feedback to impact classroom practice and school improvement in grade 3-12 students</a:t>
          </a:r>
        </a:p>
      </dgm:t>
    </dgm:pt>
    <dgm:pt modelId="{1234221D-35D9-4C72-8CC0-DE5DC25D2ED1}" type="parTrans" cxnId="{934146D9-278D-4F6D-8457-74CE2FFC6158}">
      <dgm:prSet/>
      <dgm:spPr/>
      <dgm:t>
        <a:bodyPr/>
        <a:lstStyle/>
        <a:p>
          <a:endParaRPr lang="en-US"/>
        </a:p>
      </dgm:t>
    </dgm:pt>
    <dgm:pt modelId="{2CAEED72-E467-4D39-B58C-F65DBC330520}" type="sibTrans" cxnId="{934146D9-278D-4F6D-8457-74CE2FFC6158}">
      <dgm:prSet/>
      <dgm:spPr/>
      <dgm:t>
        <a:bodyPr/>
        <a:lstStyle/>
        <a:p>
          <a:endParaRPr lang="en-US"/>
        </a:p>
      </dgm:t>
    </dgm:pt>
    <dgm:pt modelId="{6E0FAC8A-7D27-493C-B6BA-839CC0F3A4B1}">
      <dgm:prSet phldrT="[Text]"/>
      <dgm:spPr/>
      <dgm:t>
        <a:bodyPr/>
        <a:lstStyle/>
        <a:p>
          <a:r>
            <a:rPr lang="en-US"/>
            <a:t>Frontline</a:t>
          </a:r>
        </a:p>
      </dgm:t>
    </dgm:pt>
    <dgm:pt modelId="{0DB1197B-656E-4553-B05C-3E216A0235A3}" type="parTrans" cxnId="{65442069-B790-41F5-8CA7-39E3E20777E2}">
      <dgm:prSet/>
      <dgm:spPr/>
      <dgm:t>
        <a:bodyPr/>
        <a:lstStyle/>
        <a:p>
          <a:endParaRPr lang="en-US"/>
        </a:p>
      </dgm:t>
    </dgm:pt>
    <dgm:pt modelId="{39E2C610-A09C-462F-AA3B-0DEAFC101312}" type="sibTrans" cxnId="{65442069-B790-41F5-8CA7-39E3E20777E2}">
      <dgm:prSet/>
      <dgm:spPr/>
      <dgm:t>
        <a:bodyPr/>
        <a:lstStyle/>
        <a:p>
          <a:endParaRPr lang="en-US"/>
        </a:p>
      </dgm:t>
    </dgm:pt>
    <dgm:pt modelId="{4D9D5CF5-A341-478B-ABAC-7A1CF7DDFB61}">
      <dgm:prSet phldrT="[Text]"/>
      <dgm:spPr/>
      <dgm:t>
        <a:bodyPr/>
        <a:lstStyle/>
        <a:p>
          <a:r>
            <a:rPr lang="en-US"/>
            <a:t>Data on evaluation system which seeks to develop, support, and grow educators through observation of practice and high-quality feedback.</a:t>
          </a:r>
        </a:p>
      </dgm:t>
    </dgm:pt>
    <dgm:pt modelId="{497C65B1-614D-4457-A125-BB42E806E3F2}" type="parTrans" cxnId="{041CB98C-5D86-49AF-9665-FFEABFF7F731}">
      <dgm:prSet/>
      <dgm:spPr/>
      <dgm:t>
        <a:bodyPr/>
        <a:lstStyle/>
        <a:p>
          <a:endParaRPr lang="en-US"/>
        </a:p>
      </dgm:t>
    </dgm:pt>
    <dgm:pt modelId="{88D3855A-3F82-407B-B301-3BDF7D0AE0D4}" type="sibTrans" cxnId="{041CB98C-5D86-49AF-9665-FFEABFF7F731}">
      <dgm:prSet/>
      <dgm:spPr/>
      <dgm:t>
        <a:bodyPr/>
        <a:lstStyle/>
        <a:p>
          <a:endParaRPr lang="en-US"/>
        </a:p>
      </dgm:t>
    </dgm:pt>
    <dgm:pt modelId="{813EE6B5-767D-47FE-99F4-ACB3436C49A7}">
      <dgm:prSet/>
      <dgm:spPr/>
      <dgm:t>
        <a:bodyPr/>
        <a:lstStyle/>
        <a:p>
          <a:r>
            <a:rPr lang="en-US"/>
            <a:t>Support students, educators, and families in understanding how their school community is performing</a:t>
          </a:r>
        </a:p>
      </dgm:t>
    </dgm:pt>
    <dgm:pt modelId="{FC2EC842-E967-44BB-B3E2-93C9033A2F23}" type="parTrans" cxnId="{03ED4AA9-4085-436E-9FFA-C28F4D644A87}">
      <dgm:prSet/>
      <dgm:spPr/>
      <dgm:t>
        <a:bodyPr/>
        <a:lstStyle/>
        <a:p>
          <a:endParaRPr lang="en-US"/>
        </a:p>
      </dgm:t>
    </dgm:pt>
    <dgm:pt modelId="{C097EAFB-09D6-4AFA-897C-CB79CFA2C3D2}" type="sibTrans" cxnId="{03ED4AA9-4085-436E-9FFA-C28F4D644A87}">
      <dgm:prSet/>
      <dgm:spPr/>
      <dgm:t>
        <a:bodyPr/>
        <a:lstStyle/>
        <a:p>
          <a:endParaRPr lang="en-US"/>
        </a:p>
      </dgm:t>
    </dgm:pt>
    <dgm:pt modelId="{111B4DDF-DD34-4A4E-8CBA-89B3F5FE7E41}">
      <dgm:prSet/>
      <dgm:spPr/>
      <dgm:t>
        <a:bodyPr/>
        <a:lstStyle/>
        <a:p>
          <a:endParaRPr lang="en-US"/>
        </a:p>
      </dgm:t>
    </dgm:pt>
    <dgm:pt modelId="{46DA5716-F7AC-4DB5-AB57-4E101CCBD46E}" type="parTrans" cxnId="{DEE53D5A-54BE-4436-AEC3-8D65322A4603}">
      <dgm:prSet/>
      <dgm:spPr/>
      <dgm:t>
        <a:bodyPr/>
        <a:lstStyle/>
        <a:p>
          <a:endParaRPr lang="en-US"/>
        </a:p>
      </dgm:t>
    </dgm:pt>
    <dgm:pt modelId="{40FB3A5C-A490-4955-BA8C-3FA640977A96}" type="sibTrans" cxnId="{DEE53D5A-54BE-4436-AEC3-8D65322A4603}">
      <dgm:prSet/>
      <dgm:spPr/>
      <dgm:t>
        <a:bodyPr/>
        <a:lstStyle/>
        <a:p>
          <a:endParaRPr lang="en-US"/>
        </a:p>
      </dgm:t>
    </dgm:pt>
    <dgm:pt modelId="{4276EDFE-AFAC-4DA7-AAED-A18D81D551B6}">
      <dgm:prSet/>
      <dgm:spPr/>
      <dgm:t>
        <a:bodyPr/>
        <a:lstStyle/>
        <a:p>
          <a:endParaRPr lang="en-US"/>
        </a:p>
      </dgm:t>
    </dgm:pt>
    <dgm:pt modelId="{B926616F-35B2-42E6-A287-78D53F8D8ED9}" type="parTrans" cxnId="{5DAC4BF0-006F-4263-95B5-40ED753ECBC7}">
      <dgm:prSet/>
      <dgm:spPr/>
      <dgm:t>
        <a:bodyPr/>
        <a:lstStyle/>
        <a:p>
          <a:endParaRPr lang="en-US"/>
        </a:p>
      </dgm:t>
    </dgm:pt>
    <dgm:pt modelId="{95F66B6F-0893-4C57-8CB7-95F05D12E203}" type="sibTrans" cxnId="{5DAC4BF0-006F-4263-95B5-40ED753ECBC7}">
      <dgm:prSet/>
      <dgm:spPr/>
      <dgm:t>
        <a:bodyPr/>
        <a:lstStyle/>
        <a:p>
          <a:endParaRPr lang="en-US"/>
        </a:p>
      </dgm:t>
    </dgm:pt>
    <dgm:pt modelId="{A32B3019-5B1A-4B26-8818-8CA094541C8D}">
      <dgm:prSet phldrT="[Text]"/>
      <dgm:spPr/>
      <dgm:t>
        <a:bodyPr/>
        <a:lstStyle/>
        <a:p>
          <a:endParaRPr lang="en-US"/>
        </a:p>
      </dgm:t>
    </dgm:pt>
    <dgm:pt modelId="{633F246C-52D0-4AAB-ADE1-1A2A8990A8E3}" type="parTrans" cxnId="{F8EF75DA-7361-4219-8131-E1B454202140}">
      <dgm:prSet/>
      <dgm:spPr/>
      <dgm:t>
        <a:bodyPr/>
        <a:lstStyle/>
        <a:p>
          <a:endParaRPr lang="en-US"/>
        </a:p>
      </dgm:t>
    </dgm:pt>
    <dgm:pt modelId="{F10F8633-74C1-4E48-B239-D98FC55C37E8}" type="sibTrans" cxnId="{F8EF75DA-7361-4219-8131-E1B454202140}">
      <dgm:prSet/>
      <dgm:spPr/>
      <dgm:t>
        <a:bodyPr/>
        <a:lstStyle/>
        <a:p>
          <a:endParaRPr lang="en-US"/>
        </a:p>
      </dgm:t>
    </dgm:pt>
    <dgm:pt modelId="{CDF17811-1A9F-4FF1-B9DE-07AFE38C5E31}">
      <dgm:prSet/>
      <dgm:spPr/>
      <dgm:t>
        <a:bodyPr/>
        <a:lstStyle/>
        <a:p>
          <a:endParaRPr lang="en-US"/>
        </a:p>
      </dgm:t>
    </dgm:pt>
    <dgm:pt modelId="{A7B934A1-097F-4FF8-9592-01630454A5BD}" type="parTrans" cxnId="{07BC3116-6194-4A59-8A09-07BF968463BC}">
      <dgm:prSet/>
      <dgm:spPr/>
      <dgm:t>
        <a:bodyPr/>
        <a:lstStyle/>
        <a:p>
          <a:endParaRPr lang="en-US"/>
        </a:p>
      </dgm:t>
    </dgm:pt>
    <dgm:pt modelId="{9B8BDD13-761C-48BB-A036-D12E39A27AED}" type="sibTrans" cxnId="{07BC3116-6194-4A59-8A09-07BF968463BC}">
      <dgm:prSet/>
      <dgm:spPr/>
      <dgm:t>
        <a:bodyPr/>
        <a:lstStyle/>
        <a:p>
          <a:endParaRPr lang="en-US"/>
        </a:p>
      </dgm:t>
    </dgm:pt>
    <dgm:pt modelId="{97CC4836-7A6A-454E-8902-6B1170BD7666}">
      <dgm:prSet/>
      <dgm:spPr/>
      <dgm:t>
        <a:bodyPr/>
        <a:lstStyle/>
        <a:p>
          <a:endParaRPr lang="en-US"/>
        </a:p>
      </dgm:t>
    </dgm:pt>
    <dgm:pt modelId="{7DB78933-4FD2-4C65-A0BB-E1C8A6931950}" type="parTrans" cxnId="{E42C0CF3-F612-421E-BD41-8A8C65D8D11A}">
      <dgm:prSet/>
      <dgm:spPr/>
      <dgm:t>
        <a:bodyPr/>
        <a:lstStyle/>
        <a:p>
          <a:endParaRPr lang="en-US"/>
        </a:p>
      </dgm:t>
    </dgm:pt>
    <dgm:pt modelId="{E63548BF-4C56-429E-AD5A-74816F29246A}" type="sibTrans" cxnId="{E42C0CF3-F612-421E-BD41-8A8C65D8D11A}">
      <dgm:prSet/>
      <dgm:spPr/>
      <dgm:t>
        <a:bodyPr/>
        <a:lstStyle/>
        <a:p>
          <a:endParaRPr lang="en-US"/>
        </a:p>
      </dgm:t>
    </dgm:pt>
    <dgm:pt modelId="{18CAA013-71F0-4AEA-B9E2-28A6CC2160BD}">
      <dgm:prSet/>
      <dgm:spPr/>
      <dgm:t>
        <a:bodyPr/>
        <a:lstStyle/>
        <a:p>
          <a:r>
            <a:rPr lang="en-US"/>
            <a:t>Teacher Evaluation Data</a:t>
          </a:r>
        </a:p>
      </dgm:t>
    </dgm:pt>
    <dgm:pt modelId="{D5071A19-890B-4C21-8253-40E6A88BB5D9}" type="parTrans" cxnId="{6798C89C-45B8-401A-9456-B25D53DA24D5}">
      <dgm:prSet/>
      <dgm:spPr/>
      <dgm:t>
        <a:bodyPr/>
        <a:lstStyle/>
        <a:p>
          <a:endParaRPr lang="en-US"/>
        </a:p>
      </dgm:t>
    </dgm:pt>
    <dgm:pt modelId="{F46B3288-A166-4913-B35E-2F82769C735A}" type="sibTrans" cxnId="{6798C89C-45B8-401A-9456-B25D53DA24D5}">
      <dgm:prSet/>
      <dgm:spPr/>
      <dgm:t>
        <a:bodyPr/>
        <a:lstStyle/>
        <a:p>
          <a:endParaRPr lang="en-US"/>
        </a:p>
      </dgm:t>
    </dgm:pt>
    <dgm:pt modelId="{504599A2-4C09-49BF-8DBA-B31723C0B1A8}">
      <dgm:prSet/>
      <dgm:spPr/>
      <dgm:t>
        <a:bodyPr/>
        <a:lstStyle/>
        <a:p>
          <a:r>
            <a:rPr lang="en-US"/>
            <a:t>Heat Map based on data aggregated from Classroom Observations</a:t>
          </a:r>
        </a:p>
      </dgm:t>
    </dgm:pt>
    <dgm:pt modelId="{713B22DE-615A-4992-827B-27BE1A9867AC}" type="parTrans" cxnId="{BB17BFF5-13C5-46A3-92A7-B5082F262FE4}">
      <dgm:prSet/>
      <dgm:spPr/>
      <dgm:t>
        <a:bodyPr/>
        <a:lstStyle/>
        <a:p>
          <a:endParaRPr lang="en-US"/>
        </a:p>
      </dgm:t>
    </dgm:pt>
    <dgm:pt modelId="{0A1F0559-4773-4C80-977F-87B37D3B9748}" type="sibTrans" cxnId="{BB17BFF5-13C5-46A3-92A7-B5082F262FE4}">
      <dgm:prSet/>
      <dgm:spPr/>
      <dgm:t>
        <a:bodyPr/>
        <a:lstStyle/>
        <a:p>
          <a:endParaRPr lang="en-US"/>
        </a:p>
      </dgm:t>
    </dgm:pt>
    <dgm:pt modelId="{67226F0F-8A11-496A-B27E-64A8DE28D0FA}">
      <dgm:prSet/>
      <dgm:spPr/>
      <dgm:t>
        <a:bodyPr/>
        <a:lstStyle/>
        <a:p>
          <a:endParaRPr lang="en-US"/>
        </a:p>
      </dgm:t>
    </dgm:pt>
    <dgm:pt modelId="{2BED5F1B-7511-4EFE-B3AF-CE651E48FFCD}" type="parTrans" cxnId="{44BC4A74-D4A1-487F-8CCF-E01F2CE19117}">
      <dgm:prSet/>
      <dgm:spPr/>
      <dgm:t>
        <a:bodyPr/>
        <a:lstStyle/>
        <a:p>
          <a:endParaRPr lang="en-US"/>
        </a:p>
      </dgm:t>
    </dgm:pt>
    <dgm:pt modelId="{995BBE28-DEDF-4510-86B2-B6810B3DCE07}" type="sibTrans" cxnId="{44BC4A74-D4A1-487F-8CCF-E01F2CE19117}">
      <dgm:prSet/>
      <dgm:spPr/>
      <dgm:t>
        <a:bodyPr/>
        <a:lstStyle/>
        <a:p>
          <a:endParaRPr lang="en-US"/>
        </a:p>
      </dgm:t>
    </dgm:pt>
    <dgm:pt modelId="{DC314FE2-23D6-4279-B9DD-A9C133D3FEE2}">
      <dgm:prSet phldrT="[Text]"/>
      <dgm:spPr/>
      <dgm:t>
        <a:bodyPr/>
        <a:lstStyle/>
        <a:p>
          <a:endParaRPr lang="en-US"/>
        </a:p>
      </dgm:t>
    </dgm:pt>
    <dgm:pt modelId="{A502C288-42FA-45AB-98C9-CF13F9624B5C}" type="parTrans" cxnId="{9E067A76-F262-49DD-9476-F0E29F62033B}">
      <dgm:prSet/>
      <dgm:spPr/>
      <dgm:t>
        <a:bodyPr/>
        <a:lstStyle/>
        <a:p>
          <a:endParaRPr lang="en-US"/>
        </a:p>
      </dgm:t>
    </dgm:pt>
    <dgm:pt modelId="{810E87A1-A7EC-4D3F-AE57-F83B5E820A2E}" type="sibTrans" cxnId="{9E067A76-F262-49DD-9476-F0E29F62033B}">
      <dgm:prSet/>
      <dgm:spPr/>
      <dgm:t>
        <a:bodyPr/>
        <a:lstStyle/>
        <a:p>
          <a:endParaRPr lang="en-US"/>
        </a:p>
      </dgm:t>
    </dgm:pt>
    <dgm:pt modelId="{2C1AC223-AB5F-49F3-977B-ABC9EC78E420}">
      <dgm:prSet/>
      <dgm:spPr/>
      <dgm:t>
        <a:bodyPr/>
        <a:lstStyle/>
        <a:p>
          <a:endParaRPr lang="en-US"/>
        </a:p>
      </dgm:t>
    </dgm:pt>
    <dgm:pt modelId="{82FF96DD-5AAC-4F95-97B3-794AD5411501}" type="parTrans" cxnId="{81864ADB-779B-4EE5-9E40-146BF616426F}">
      <dgm:prSet/>
      <dgm:spPr/>
      <dgm:t>
        <a:bodyPr/>
        <a:lstStyle/>
        <a:p>
          <a:endParaRPr lang="en-US"/>
        </a:p>
      </dgm:t>
    </dgm:pt>
    <dgm:pt modelId="{AA4D8634-EA8D-4CC8-B5FE-232D5C198505}" type="sibTrans" cxnId="{81864ADB-779B-4EE5-9E40-146BF616426F}">
      <dgm:prSet/>
      <dgm:spPr/>
      <dgm:t>
        <a:bodyPr/>
        <a:lstStyle/>
        <a:p>
          <a:endParaRPr lang="en-US"/>
        </a:p>
      </dgm:t>
    </dgm:pt>
    <dgm:pt modelId="{581230CA-99D9-48AE-AEB9-3591148D033B}" type="pres">
      <dgm:prSet presAssocID="{517289EA-3DFA-47B2-893B-6740130F0B91}" presName="Name0" presStyleCnt="0">
        <dgm:presLayoutVars>
          <dgm:dir/>
          <dgm:animLvl val="lvl"/>
          <dgm:resizeHandles val="exact"/>
        </dgm:presLayoutVars>
      </dgm:prSet>
      <dgm:spPr/>
    </dgm:pt>
    <dgm:pt modelId="{65C6DC24-558D-4A2C-AC7E-6CFFA61CF7C9}" type="pres">
      <dgm:prSet presAssocID="{ED71223F-482A-4193-88FD-764728F5CC19}" presName="composite" presStyleCnt="0"/>
      <dgm:spPr/>
    </dgm:pt>
    <dgm:pt modelId="{36FFA232-3D18-4832-9961-3F9F0D9D892A}" type="pres">
      <dgm:prSet presAssocID="{ED71223F-482A-4193-88FD-764728F5CC19}" presName="parTx" presStyleLbl="alignNode1" presStyleIdx="0" presStyleCnt="3">
        <dgm:presLayoutVars>
          <dgm:chMax val="0"/>
          <dgm:chPref val="0"/>
          <dgm:bulletEnabled val="1"/>
        </dgm:presLayoutVars>
      </dgm:prSet>
      <dgm:spPr/>
    </dgm:pt>
    <dgm:pt modelId="{07933A78-0ABF-4BE9-BCBA-A8205F5944CC}" type="pres">
      <dgm:prSet presAssocID="{ED71223F-482A-4193-88FD-764728F5CC19}" presName="desTx" presStyleLbl="alignAccFollowNode1" presStyleIdx="0" presStyleCnt="3">
        <dgm:presLayoutVars>
          <dgm:bulletEnabled val="1"/>
        </dgm:presLayoutVars>
      </dgm:prSet>
      <dgm:spPr/>
    </dgm:pt>
    <dgm:pt modelId="{2A428F58-C2A0-4304-A917-3FB45FE467DB}" type="pres">
      <dgm:prSet presAssocID="{66083557-4948-4886-A5EF-54F8B3B4081B}" presName="space" presStyleCnt="0"/>
      <dgm:spPr/>
    </dgm:pt>
    <dgm:pt modelId="{3BB895DC-BBF4-4A77-8D56-402F1D695D9F}" type="pres">
      <dgm:prSet presAssocID="{49CDB9F3-4AF8-4857-974E-5CEB77892701}" presName="composite" presStyleCnt="0"/>
      <dgm:spPr/>
    </dgm:pt>
    <dgm:pt modelId="{98160E79-9122-45C3-8688-131B8085932A}" type="pres">
      <dgm:prSet presAssocID="{49CDB9F3-4AF8-4857-974E-5CEB77892701}" presName="parTx" presStyleLbl="alignNode1" presStyleIdx="1" presStyleCnt="3">
        <dgm:presLayoutVars>
          <dgm:chMax val="0"/>
          <dgm:chPref val="0"/>
          <dgm:bulletEnabled val="1"/>
        </dgm:presLayoutVars>
      </dgm:prSet>
      <dgm:spPr/>
    </dgm:pt>
    <dgm:pt modelId="{B43927C9-355C-45DA-B5FE-83278ECF63ED}" type="pres">
      <dgm:prSet presAssocID="{49CDB9F3-4AF8-4857-974E-5CEB77892701}" presName="desTx" presStyleLbl="alignAccFollowNode1" presStyleIdx="1" presStyleCnt="3">
        <dgm:presLayoutVars>
          <dgm:bulletEnabled val="1"/>
        </dgm:presLayoutVars>
      </dgm:prSet>
      <dgm:spPr/>
    </dgm:pt>
    <dgm:pt modelId="{4FA579AB-A2FB-4E2E-9EB7-1E1435774936}" type="pres">
      <dgm:prSet presAssocID="{7B797D17-EDFA-47E3-8181-182D5C88351E}" presName="space" presStyleCnt="0"/>
      <dgm:spPr/>
    </dgm:pt>
    <dgm:pt modelId="{392C0437-E65A-4CC9-A90B-2D752A5CBFB2}" type="pres">
      <dgm:prSet presAssocID="{6E0FAC8A-7D27-493C-B6BA-839CC0F3A4B1}" presName="composite" presStyleCnt="0"/>
      <dgm:spPr/>
    </dgm:pt>
    <dgm:pt modelId="{448F729B-E0A3-4D01-AF2D-E115CED6B0DB}" type="pres">
      <dgm:prSet presAssocID="{6E0FAC8A-7D27-493C-B6BA-839CC0F3A4B1}" presName="parTx" presStyleLbl="alignNode1" presStyleIdx="2" presStyleCnt="3">
        <dgm:presLayoutVars>
          <dgm:chMax val="0"/>
          <dgm:chPref val="0"/>
          <dgm:bulletEnabled val="1"/>
        </dgm:presLayoutVars>
      </dgm:prSet>
      <dgm:spPr/>
    </dgm:pt>
    <dgm:pt modelId="{D82F4389-81BF-433A-B954-F20CA784A59B}" type="pres">
      <dgm:prSet presAssocID="{6E0FAC8A-7D27-493C-B6BA-839CC0F3A4B1}" presName="desTx" presStyleLbl="alignAccFollowNode1" presStyleIdx="2" presStyleCnt="3">
        <dgm:presLayoutVars>
          <dgm:bulletEnabled val="1"/>
        </dgm:presLayoutVars>
      </dgm:prSet>
      <dgm:spPr/>
    </dgm:pt>
  </dgm:ptLst>
  <dgm:cxnLst>
    <dgm:cxn modelId="{55E3500A-F9EB-4306-B458-381DB28B0D15}" type="presOf" srcId="{18CAA013-71F0-4AEA-B9E2-28A6CC2160BD}" destId="{D82F4389-81BF-433A-B954-F20CA784A59B}" srcOrd="0" destOrd="2" presId="urn:microsoft.com/office/officeart/2005/8/layout/hList1"/>
    <dgm:cxn modelId="{88E4E00E-80F8-4533-AB0E-71EA6C5375A0}" srcId="{ED71223F-482A-4193-88FD-764728F5CC19}" destId="{D5E9A778-C16A-48A6-817C-28220243B904}" srcOrd="4" destOrd="0" parTransId="{B75B75F4-E09E-4C3C-B52C-93E761C0B76F}" sibTransId="{1EFDADAE-28D7-445F-ABF9-BE872053B6F8}"/>
    <dgm:cxn modelId="{07BC3116-6194-4A59-8A09-07BF968463BC}" srcId="{49CDB9F3-4AF8-4857-974E-5CEB77892701}" destId="{CDF17811-1A9F-4FF1-B9DE-07AFE38C5E31}" srcOrd="1" destOrd="0" parTransId="{A7B934A1-097F-4FF8-9592-01630454A5BD}" sibTransId="{9B8BDD13-761C-48BB-A036-D12E39A27AED}"/>
    <dgm:cxn modelId="{FF081124-916B-484C-B421-F89B173EA929}" type="presOf" srcId="{4276EDFE-AFAC-4DA7-AAED-A18D81D551B6}" destId="{07933A78-0ABF-4BE9-BCBA-A8205F5944CC}" srcOrd="0" destOrd="5" presId="urn:microsoft.com/office/officeart/2005/8/layout/hList1"/>
    <dgm:cxn modelId="{74A0042B-DD4D-4D54-92AB-ACEA2D0B3FB1}" type="presOf" srcId="{ED71223F-482A-4193-88FD-764728F5CC19}" destId="{36FFA232-3D18-4832-9961-3F9F0D9D892A}" srcOrd="0" destOrd="0" presId="urn:microsoft.com/office/officeart/2005/8/layout/hList1"/>
    <dgm:cxn modelId="{1814FD36-D742-42B2-A39C-A6424BEC1F1D}" type="presOf" srcId="{849D041F-911F-4043-9AF3-616AD0CD75BB}" destId="{B43927C9-355C-45DA-B5FE-83278ECF63ED}" srcOrd="0" destOrd="2" presId="urn:microsoft.com/office/officeart/2005/8/layout/hList1"/>
    <dgm:cxn modelId="{875AFE3B-5E79-42AA-89FD-390CEA4A0F1B}" type="presOf" srcId="{67226F0F-8A11-496A-B27E-64A8DE28D0FA}" destId="{D82F4389-81BF-433A-B954-F20CA784A59B}" srcOrd="0" destOrd="5" presId="urn:microsoft.com/office/officeart/2005/8/layout/hList1"/>
    <dgm:cxn modelId="{4837253D-165A-4381-88E4-6DA8C854B663}" srcId="{49CDB9F3-4AF8-4857-974E-5CEB77892701}" destId="{6EC9AB17-7AF8-450C-8108-A8976EACCA71}" srcOrd="0" destOrd="0" parTransId="{1D002D34-3834-4BCD-BF9D-FD5A9F2F286A}" sibTransId="{241206EE-D297-458F-9DF2-FE8260F28988}"/>
    <dgm:cxn modelId="{45319241-5A8E-4444-9562-7CFC7A2FE146}" srcId="{517289EA-3DFA-47B2-893B-6740130F0B91}" destId="{49CDB9F3-4AF8-4857-974E-5CEB77892701}" srcOrd="1" destOrd="0" parTransId="{12A6A09B-5802-4ECC-8E62-638C8A816CEA}" sibTransId="{7B797D17-EDFA-47E3-8181-182D5C88351E}"/>
    <dgm:cxn modelId="{1F0F1543-F23D-458F-B78F-7ABBA989E0AA}" type="presOf" srcId="{CDF17811-1A9F-4FF1-B9DE-07AFE38C5E31}" destId="{B43927C9-355C-45DA-B5FE-83278ECF63ED}" srcOrd="0" destOrd="1" presId="urn:microsoft.com/office/officeart/2005/8/layout/hList1"/>
    <dgm:cxn modelId="{1AB5B664-0F2C-43E8-8270-CAAC9750ACD4}" type="presOf" srcId="{517289EA-3DFA-47B2-893B-6740130F0B91}" destId="{581230CA-99D9-48AE-AEB9-3591148D033B}" srcOrd="0" destOrd="0" presId="urn:microsoft.com/office/officeart/2005/8/layout/hList1"/>
    <dgm:cxn modelId="{65442069-B790-41F5-8CA7-39E3E20777E2}" srcId="{517289EA-3DFA-47B2-893B-6740130F0B91}" destId="{6E0FAC8A-7D27-493C-B6BA-839CC0F3A4B1}" srcOrd="2" destOrd="0" parTransId="{0DB1197B-656E-4553-B05C-3E216A0235A3}" sibTransId="{39E2C610-A09C-462F-AA3B-0DEAFC101312}"/>
    <dgm:cxn modelId="{264E5F6A-D9DE-4E82-8699-503799522FBE}" type="presOf" srcId="{49CDB9F3-4AF8-4857-974E-5CEB77892701}" destId="{98160E79-9122-45C3-8688-131B8085932A}" srcOrd="0" destOrd="0" presId="urn:microsoft.com/office/officeart/2005/8/layout/hList1"/>
    <dgm:cxn modelId="{7F5A9473-9353-405A-B6F0-D3E2661370B6}" type="presOf" srcId="{111B4DDF-DD34-4A4E-8CBA-89B3F5FE7E41}" destId="{07933A78-0ABF-4BE9-BCBA-A8205F5944CC}" srcOrd="0" destOrd="3" presId="urn:microsoft.com/office/officeart/2005/8/layout/hList1"/>
    <dgm:cxn modelId="{44BC4A74-D4A1-487F-8CCF-E01F2CE19117}" srcId="{6E0FAC8A-7D27-493C-B6BA-839CC0F3A4B1}" destId="{67226F0F-8A11-496A-B27E-64A8DE28D0FA}" srcOrd="5" destOrd="0" parTransId="{2BED5F1B-7511-4EFE-B3AF-CE651E48FFCD}" sibTransId="{995BBE28-DEDF-4510-86B2-B6810B3DCE07}"/>
    <dgm:cxn modelId="{9E067A76-F262-49DD-9476-F0E29F62033B}" srcId="{6E0FAC8A-7D27-493C-B6BA-839CC0F3A4B1}" destId="{DC314FE2-23D6-4279-B9DD-A9C133D3FEE2}" srcOrd="1" destOrd="0" parTransId="{A502C288-42FA-45AB-98C9-CF13F9624B5C}" sibTransId="{810E87A1-A7EC-4D3F-AE57-F83B5E820A2E}"/>
    <dgm:cxn modelId="{DEE53D5A-54BE-4436-AEC3-8D65322A4603}" srcId="{ED71223F-482A-4193-88FD-764728F5CC19}" destId="{111B4DDF-DD34-4A4E-8CBA-89B3F5FE7E41}" srcOrd="3" destOrd="0" parTransId="{46DA5716-F7AC-4DB5-AB57-4E101CCBD46E}" sibTransId="{40FB3A5C-A490-4955-BA8C-3FA640977A96}"/>
    <dgm:cxn modelId="{7FAE0F7D-90D0-427D-BDC5-2988D3B1131B}" type="presOf" srcId="{6E0FAC8A-7D27-493C-B6BA-839CC0F3A4B1}" destId="{448F729B-E0A3-4D01-AF2D-E115CED6B0DB}" srcOrd="0" destOrd="0" presId="urn:microsoft.com/office/officeart/2005/8/layout/hList1"/>
    <dgm:cxn modelId="{7140F688-4893-4839-85C8-BCC5A343C3D9}" type="presOf" srcId="{0551000D-9766-4A62-B1B9-A0B7743EDDBA}" destId="{07933A78-0ABF-4BE9-BCBA-A8205F5944CC}" srcOrd="0" destOrd="0" presId="urn:microsoft.com/office/officeart/2005/8/layout/hList1"/>
    <dgm:cxn modelId="{041CB98C-5D86-49AF-9665-FFEABFF7F731}" srcId="{6E0FAC8A-7D27-493C-B6BA-839CC0F3A4B1}" destId="{4D9D5CF5-A341-478B-ABAC-7A1CF7DDFB61}" srcOrd="0" destOrd="0" parTransId="{497C65B1-614D-4457-A125-BB42E806E3F2}" sibTransId="{88D3855A-3F82-407B-B301-3BDF7D0AE0D4}"/>
    <dgm:cxn modelId="{E66B4F93-EC02-4C25-B80D-7127B8C9C68E}" type="presOf" srcId="{813EE6B5-767D-47FE-99F4-ACB3436C49A7}" destId="{07933A78-0ABF-4BE9-BCBA-A8205F5944CC}" srcOrd="0" destOrd="2" presId="urn:microsoft.com/office/officeart/2005/8/layout/hList1"/>
    <dgm:cxn modelId="{1E177296-373D-429C-B8F9-10356891BC1D}" type="presOf" srcId="{4D9D5CF5-A341-478B-ABAC-7A1CF7DDFB61}" destId="{D82F4389-81BF-433A-B954-F20CA784A59B}" srcOrd="0" destOrd="0" presId="urn:microsoft.com/office/officeart/2005/8/layout/hList1"/>
    <dgm:cxn modelId="{77D88499-3A26-4836-BDEE-404488ED9BD6}" type="presOf" srcId="{DC314FE2-23D6-4279-B9DD-A9C133D3FEE2}" destId="{D82F4389-81BF-433A-B954-F20CA784A59B}" srcOrd="0" destOrd="1" presId="urn:microsoft.com/office/officeart/2005/8/layout/hList1"/>
    <dgm:cxn modelId="{6798C89C-45B8-401A-9456-B25D53DA24D5}" srcId="{6E0FAC8A-7D27-493C-B6BA-839CC0F3A4B1}" destId="{18CAA013-71F0-4AEA-B9E2-28A6CC2160BD}" srcOrd="2" destOrd="0" parTransId="{D5071A19-890B-4C21-8253-40E6A88BB5D9}" sibTransId="{F46B3288-A166-4913-B35E-2F82769C735A}"/>
    <dgm:cxn modelId="{AEAFFDA2-95DA-4BC2-92C8-B7DAC5388F27}" type="presOf" srcId="{D5E9A778-C16A-48A6-817C-28220243B904}" destId="{07933A78-0ABF-4BE9-BCBA-A8205F5944CC}" srcOrd="0" destOrd="4" presId="urn:microsoft.com/office/officeart/2005/8/layout/hList1"/>
    <dgm:cxn modelId="{988DC1A7-0B1D-44FD-90F2-493ADF8892F1}" type="presOf" srcId="{2C1AC223-AB5F-49F3-977B-ABC9EC78E420}" destId="{D82F4389-81BF-433A-B954-F20CA784A59B}" srcOrd="0" destOrd="3" presId="urn:microsoft.com/office/officeart/2005/8/layout/hList1"/>
    <dgm:cxn modelId="{03ED4AA9-4085-436E-9FFA-C28F4D644A87}" srcId="{ED71223F-482A-4193-88FD-764728F5CC19}" destId="{813EE6B5-767D-47FE-99F4-ACB3436C49A7}" srcOrd="2" destOrd="0" parTransId="{FC2EC842-E967-44BB-B3E2-93C9033A2F23}" sibTransId="{C097EAFB-09D6-4AFA-897C-CB79CFA2C3D2}"/>
    <dgm:cxn modelId="{A4EA85B3-4CD6-46D3-A2ED-93869DFD66BF}" type="presOf" srcId="{6EC9AB17-7AF8-450C-8108-A8976EACCA71}" destId="{B43927C9-355C-45DA-B5FE-83278ECF63ED}" srcOrd="0" destOrd="0" presId="urn:microsoft.com/office/officeart/2005/8/layout/hList1"/>
    <dgm:cxn modelId="{23D441C7-5B3C-4103-8B06-A0D8B2DF782D}" type="presOf" srcId="{504599A2-4C09-49BF-8DBA-B31723C0B1A8}" destId="{D82F4389-81BF-433A-B954-F20CA784A59B}" srcOrd="0" destOrd="4" presId="urn:microsoft.com/office/officeart/2005/8/layout/hList1"/>
    <dgm:cxn modelId="{09567FD6-1BD3-4E2E-92FB-13788451595C}" type="presOf" srcId="{A32B3019-5B1A-4B26-8818-8CA094541C8D}" destId="{07933A78-0ABF-4BE9-BCBA-A8205F5944CC}" srcOrd="0" destOrd="1" presId="urn:microsoft.com/office/officeart/2005/8/layout/hList1"/>
    <dgm:cxn modelId="{934146D9-278D-4F6D-8457-74CE2FFC6158}" srcId="{49CDB9F3-4AF8-4857-974E-5CEB77892701}" destId="{849D041F-911F-4043-9AF3-616AD0CD75BB}" srcOrd="2" destOrd="0" parTransId="{1234221D-35D9-4C72-8CC0-DE5DC25D2ED1}" sibTransId="{2CAEED72-E467-4D39-B58C-F65DBC330520}"/>
    <dgm:cxn modelId="{F8EF75DA-7361-4219-8131-E1B454202140}" srcId="{ED71223F-482A-4193-88FD-764728F5CC19}" destId="{A32B3019-5B1A-4B26-8818-8CA094541C8D}" srcOrd="1" destOrd="0" parTransId="{633F246C-52D0-4AAB-ADE1-1A2A8990A8E3}" sibTransId="{F10F8633-74C1-4E48-B239-D98FC55C37E8}"/>
    <dgm:cxn modelId="{81864ADB-779B-4EE5-9E40-146BF616426F}" srcId="{6E0FAC8A-7D27-493C-B6BA-839CC0F3A4B1}" destId="{2C1AC223-AB5F-49F3-977B-ABC9EC78E420}" srcOrd="3" destOrd="0" parTransId="{82FF96DD-5AAC-4F95-97B3-794AD5411501}" sibTransId="{AA4D8634-EA8D-4CC8-B5FE-232D5C198505}"/>
    <dgm:cxn modelId="{02BB0BE1-ACC6-44B6-AECC-004AF839C7AE}" srcId="{ED71223F-482A-4193-88FD-764728F5CC19}" destId="{0551000D-9766-4A62-B1B9-A0B7743EDDBA}" srcOrd="0" destOrd="0" parTransId="{3D52C2FA-8108-4929-881E-F4564538B0F6}" sibTransId="{FA21692D-CC48-4E54-9240-1CED9F6E945A}"/>
    <dgm:cxn modelId="{5DAC4BF0-006F-4263-95B5-40ED753ECBC7}" srcId="{ED71223F-482A-4193-88FD-764728F5CC19}" destId="{4276EDFE-AFAC-4DA7-AAED-A18D81D551B6}" srcOrd="5" destOrd="0" parTransId="{B926616F-35B2-42E6-A287-78D53F8D8ED9}" sibTransId="{95F66B6F-0893-4C57-8CB7-95F05D12E203}"/>
    <dgm:cxn modelId="{E42C0CF3-F612-421E-BD41-8A8C65D8D11A}" srcId="{49CDB9F3-4AF8-4857-974E-5CEB77892701}" destId="{97CC4836-7A6A-454E-8902-6B1170BD7666}" srcOrd="3" destOrd="0" parTransId="{7DB78933-4FD2-4C65-A0BB-E1C8A6931950}" sibTransId="{E63548BF-4C56-429E-AD5A-74816F29246A}"/>
    <dgm:cxn modelId="{BB17BFF5-13C5-46A3-92A7-B5082F262FE4}" srcId="{6E0FAC8A-7D27-493C-B6BA-839CC0F3A4B1}" destId="{504599A2-4C09-49BF-8DBA-B31723C0B1A8}" srcOrd="4" destOrd="0" parTransId="{713B22DE-615A-4992-827B-27BE1A9867AC}" sibTransId="{0A1F0559-4773-4C80-977F-87B37D3B9748}"/>
    <dgm:cxn modelId="{35D2CFFD-E257-4D04-9BB3-DCF5B933BDEE}" type="presOf" srcId="{97CC4836-7A6A-454E-8902-6B1170BD7666}" destId="{B43927C9-355C-45DA-B5FE-83278ECF63ED}" srcOrd="0" destOrd="3" presId="urn:microsoft.com/office/officeart/2005/8/layout/hList1"/>
    <dgm:cxn modelId="{84D5B5FE-67BE-463D-A6ED-4EE66ECE3040}" srcId="{517289EA-3DFA-47B2-893B-6740130F0B91}" destId="{ED71223F-482A-4193-88FD-764728F5CC19}" srcOrd="0" destOrd="0" parTransId="{63F6F0E3-EF41-4A30-A767-4CAF78745423}" sibTransId="{66083557-4948-4886-A5EF-54F8B3B4081B}"/>
    <dgm:cxn modelId="{B7CF7559-21F6-456D-AC76-C3B5D4D99605}" type="presParOf" srcId="{581230CA-99D9-48AE-AEB9-3591148D033B}" destId="{65C6DC24-558D-4A2C-AC7E-6CFFA61CF7C9}" srcOrd="0" destOrd="0" presId="urn:microsoft.com/office/officeart/2005/8/layout/hList1"/>
    <dgm:cxn modelId="{535394E7-D0C1-4BD7-9FE0-7932E105A44A}" type="presParOf" srcId="{65C6DC24-558D-4A2C-AC7E-6CFFA61CF7C9}" destId="{36FFA232-3D18-4832-9961-3F9F0D9D892A}" srcOrd="0" destOrd="0" presId="urn:microsoft.com/office/officeart/2005/8/layout/hList1"/>
    <dgm:cxn modelId="{BB66CDC5-4CA4-4F45-BC9E-99B7243FE7B6}" type="presParOf" srcId="{65C6DC24-558D-4A2C-AC7E-6CFFA61CF7C9}" destId="{07933A78-0ABF-4BE9-BCBA-A8205F5944CC}" srcOrd="1" destOrd="0" presId="urn:microsoft.com/office/officeart/2005/8/layout/hList1"/>
    <dgm:cxn modelId="{F8D290EF-9DC6-42CE-9C09-CEA6C37B820F}" type="presParOf" srcId="{581230CA-99D9-48AE-AEB9-3591148D033B}" destId="{2A428F58-C2A0-4304-A917-3FB45FE467DB}" srcOrd="1" destOrd="0" presId="urn:microsoft.com/office/officeart/2005/8/layout/hList1"/>
    <dgm:cxn modelId="{5BB62FCF-B7A3-4B28-84AA-58F07319ACFB}" type="presParOf" srcId="{581230CA-99D9-48AE-AEB9-3591148D033B}" destId="{3BB895DC-BBF4-4A77-8D56-402F1D695D9F}" srcOrd="2" destOrd="0" presId="urn:microsoft.com/office/officeart/2005/8/layout/hList1"/>
    <dgm:cxn modelId="{354205BB-462A-48CA-B97B-EE7C4CE9F6C5}" type="presParOf" srcId="{3BB895DC-BBF4-4A77-8D56-402F1D695D9F}" destId="{98160E79-9122-45C3-8688-131B8085932A}" srcOrd="0" destOrd="0" presId="urn:microsoft.com/office/officeart/2005/8/layout/hList1"/>
    <dgm:cxn modelId="{469F3585-B94A-443F-A588-29837B936388}" type="presParOf" srcId="{3BB895DC-BBF4-4A77-8D56-402F1D695D9F}" destId="{B43927C9-355C-45DA-B5FE-83278ECF63ED}" srcOrd="1" destOrd="0" presId="urn:microsoft.com/office/officeart/2005/8/layout/hList1"/>
    <dgm:cxn modelId="{7A964453-0C0C-46FB-927C-747650FD6A2B}" type="presParOf" srcId="{581230CA-99D9-48AE-AEB9-3591148D033B}" destId="{4FA579AB-A2FB-4E2E-9EB7-1E1435774936}" srcOrd="3" destOrd="0" presId="urn:microsoft.com/office/officeart/2005/8/layout/hList1"/>
    <dgm:cxn modelId="{E1CA7D7E-FEA5-4AC8-965A-074C4B6C8166}" type="presParOf" srcId="{581230CA-99D9-48AE-AEB9-3591148D033B}" destId="{392C0437-E65A-4CC9-A90B-2D752A5CBFB2}" srcOrd="4" destOrd="0" presId="urn:microsoft.com/office/officeart/2005/8/layout/hList1"/>
    <dgm:cxn modelId="{D5A0F222-C455-436A-BA25-4C9CED7BA3AD}" type="presParOf" srcId="{392C0437-E65A-4CC9-A90B-2D752A5CBFB2}" destId="{448F729B-E0A3-4D01-AF2D-E115CED6B0DB}" srcOrd="0" destOrd="0" presId="urn:microsoft.com/office/officeart/2005/8/layout/hList1"/>
    <dgm:cxn modelId="{29847637-B0F4-4B0E-A7CA-ED61C2B0E747}" type="presParOf" srcId="{392C0437-E65A-4CC9-A90B-2D752A5CBFB2}" destId="{D82F4389-81BF-433A-B954-F20CA784A5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305"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Attract</a:t>
          </a:r>
        </a:p>
      </dsp:txBody>
      <dsp:txXfrm>
        <a:off x="233730" y="5550"/>
        <a:ext cx="697274" cy="464849"/>
      </dsp:txXfrm>
    </dsp:sp>
    <dsp:sp modelId="{03078F20-557D-4830-923D-0F7F8291621B}">
      <dsp:nvSpPr>
        <dsp:cNvPr id="0" name=""/>
        <dsp:cNvSpPr/>
      </dsp:nvSpPr>
      <dsp:spPr>
        <a:xfrm>
          <a:off x="1047216"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a:off x="1279641" y="5550"/>
        <a:ext cx="697274" cy="464849"/>
      </dsp:txXfrm>
    </dsp:sp>
    <dsp:sp modelId="{CB4F72BE-0BC6-433E-A1C3-F5AE7063A4D9}">
      <dsp:nvSpPr>
        <dsp:cNvPr id="0" name=""/>
        <dsp:cNvSpPr/>
      </dsp:nvSpPr>
      <dsp:spPr>
        <a:xfrm>
          <a:off x="2093127"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Recruit &amp; Hire</a:t>
          </a:r>
        </a:p>
      </dsp:txBody>
      <dsp:txXfrm>
        <a:off x="2325552" y="5550"/>
        <a:ext cx="697274" cy="464849"/>
      </dsp:txXfrm>
    </dsp:sp>
    <dsp:sp modelId="{8CFC58D6-56F0-4D80-B33E-19AE62EC81F3}">
      <dsp:nvSpPr>
        <dsp:cNvPr id="0" name=""/>
        <dsp:cNvSpPr/>
      </dsp:nvSpPr>
      <dsp:spPr>
        <a:xfrm>
          <a:off x="3139038"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Support &amp; Grow</a:t>
          </a:r>
        </a:p>
      </dsp:txBody>
      <dsp:txXfrm>
        <a:off x="3371463" y="5550"/>
        <a:ext cx="697274" cy="464849"/>
      </dsp:txXfrm>
    </dsp:sp>
    <dsp:sp modelId="{163C36D5-3DC6-4DC4-91DC-455D7B7131E6}">
      <dsp:nvSpPr>
        <dsp:cNvPr id="0" name=""/>
        <dsp:cNvSpPr/>
      </dsp:nvSpPr>
      <dsp:spPr>
        <a:xfrm>
          <a:off x="4186254"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Retain</a:t>
          </a:r>
        </a:p>
      </dsp:txBody>
      <dsp:txXfrm>
        <a:off x="4418679" y="5550"/>
        <a:ext cx="697274" cy="464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1F3F9-7BE6-4B87-931E-7F982393A622}">
      <dsp:nvSpPr>
        <dsp:cNvPr id="0" name=""/>
        <dsp:cNvSpPr/>
      </dsp:nvSpPr>
      <dsp:spPr>
        <a:xfrm>
          <a:off x="1835324" y="1743398"/>
          <a:ext cx="4053011" cy="14497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IMPACT: Monitoring and Evaluation</a:t>
          </a:r>
        </a:p>
      </dsp:txBody>
      <dsp:txXfrm>
        <a:off x="1906093" y="1814167"/>
        <a:ext cx="3911473" cy="1308166"/>
      </dsp:txXfrm>
    </dsp:sp>
    <dsp:sp modelId="{1FCFCEE8-26FA-4234-A35E-B38C51EAD933}">
      <dsp:nvSpPr>
        <dsp:cNvPr id="0" name=""/>
        <dsp:cNvSpPr/>
      </dsp:nvSpPr>
      <dsp:spPr>
        <a:xfrm rot="16200000">
          <a:off x="3560701" y="1442269"/>
          <a:ext cx="602256" cy="0"/>
        </a:xfrm>
        <a:custGeom>
          <a:avLst/>
          <a:gdLst/>
          <a:ahLst/>
          <a:cxnLst/>
          <a:rect l="0" t="0" r="0" b="0"/>
          <a:pathLst>
            <a:path>
              <a:moveTo>
                <a:pt x="0" y="0"/>
              </a:moveTo>
              <a:lnTo>
                <a:pt x="60225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B5338-1606-4EF6-8A08-8BFC4BCF6820}">
      <dsp:nvSpPr>
        <dsp:cNvPr id="0" name=""/>
        <dsp:cNvSpPr/>
      </dsp:nvSpPr>
      <dsp:spPr>
        <a:xfrm>
          <a:off x="2294823" y="-64856"/>
          <a:ext cx="3134012" cy="1205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a:t>Data Sources and Data Points</a:t>
          </a:r>
        </a:p>
      </dsp:txBody>
      <dsp:txXfrm>
        <a:off x="2353695" y="-5984"/>
        <a:ext cx="3016268" cy="1088253"/>
      </dsp:txXfrm>
    </dsp:sp>
    <dsp:sp modelId="{3F9AC070-331A-415C-B3AD-5DF202265D68}">
      <dsp:nvSpPr>
        <dsp:cNvPr id="0" name=""/>
        <dsp:cNvSpPr/>
      </dsp:nvSpPr>
      <dsp:spPr>
        <a:xfrm rot="1578474">
          <a:off x="5282956" y="3385621"/>
          <a:ext cx="868778" cy="0"/>
        </a:xfrm>
        <a:custGeom>
          <a:avLst/>
          <a:gdLst/>
          <a:ahLst/>
          <a:cxnLst/>
          <a:rect l="0" t="0" r="0" b="0"/>
          <a:pathLst>
            <a:path>
              <a:moveTo>
                <a:pt x="0" y="0"/>
              </a:moveTo>
              <a:lnTo>
                <a:pt x="8687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448AF5-4102-4875-B724-BC352A86E90A}">
      <dsp:nvSpPr>
        <dsp:cNvPr id="0" name=""/>
        <dsp:cNvSpPr/>
      </dsp:nvSpPr>
      <dsp:spPr>
        <a:xfrm>
          <a:off x="6106742" y="3456385"/>
          <a:ext cx="1531296" cy="10005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a:t>Outcome:</a:t>
          </a:r>
        </a:p>
        <a:p>
          <a:pPr marL="0" lvl="0" indent="0" algn="ctr" defTabSz="933450">
            <a:lnSpc>
              <a:spcPct val="90000"/>
            </a:lnSpc>
            <a:spcBef>
              <a:spcPct val="0"/>
            </a:spcBef>
            <a:spcAft>
              <a:spcPct val="35000"/>
            </a:spcAft>
            <a:buNone/>
          </a:pPr>
          <a:r>
            <a:rPr lang="en-US" sz="2100" kern="1200"/>
            <a:t>Discontinue</a:t>
          </a:r>
        </a:p>
      </dsp:txBody>
      <dsp:txXfrm>
        <a:off x="6155587" y="3505230"/>
        <a:ext cx="1433606" cy="902896"/>
      </dsp:txXfrm>
    </dsp:sp>
    <dsp:sp modelId="{BA38A777-B2FE-4081-8927-9907E3FB4C2D}">
      <dsp:nvSpPr>
        <dsp:cNvPr id="0" name=""/>
        <dsp:cNvSpPr/>
      </dsp:nvSpPr>
      <dsp:spPr>
        <a:xfrm rot="5359122">
          <a:off x="3584252" y="3482723"/>
          <a:ext cx="579283" cy="0"/>
        </a:xfrm>
        <a:custGeom>
          <a:avLst/>
          <a:gdLst/>
          <a:ahLst/>
          <a:cxnLst/>
          <a:rect l="0" t="0" r="0" b="0"/>
          <a:pathLst>
            <a:path>
              <a:moveTo>
                <a:pt x="0" y="0"/>
              </a:moveTo>
              <a:lnTo>
                <a:pt x="5792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D8A2E-DBCA-4A3C-A409-9095E03AEEBC}">
      <dsp:nvSpPr>
        <dsp:cNvPr id="0" name=""/>
        <dsp:cNvSpPr/>
      </dsp:nvSpPr>
      <dsp:spPr>
        <a:xfrm>
          <a:off x="3014153" y="3772344"/>
          <a:ext cx="1738232" cy="997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Outcome:</a:t>
          </a:r>
        </a:p>
        <a:p>
          <a:pPr marL="0" lvl="0" indent="0" algn="ctr" defTabSz="1022350">
            <a:lnSpc>
              <a:spcPct val="90000"/>
            </a:lnSpc>
            <a:spcBef>
              <a:spcPct val="0"/>
            </a:spcBef>
            <a:spcAft>
              <a:spcPct val="35000"/>
            </a:spcAft>
            <a:buNone/>
          </a:pPr>
          <a:r>
            <a:rPr lang="en-US" sz="2300" kern="1200"/>
            <a:t>Continue</a:t>
          </a:r>
        </a:p>
      </dsp:txBody>
      <dsp:txXfrm>
        <a:off x="3062856" y="3821047"/>
        <a:ext cx="1640826" cy="900286"/>
      </dsp:txXfrm>
    </dsp:sp>
    <dsp:sp modelId="{A7CE8FC6-D14A-45F4-988D-8216DB7E7FD3}">
      <dsp:nvSpPr>
        <dsp:cNvPr id="0" name=""/>
        <dsp:cNvSpPr/>
      </dsp:nvSpPr>
      <dsp:spPr>
        <a:xfrm rot="9036198">
          <a:off x="1762173" y="3406384"/>
          <a:ext cx="869024" cy="0"/>
        </a:xfrm>
        <a:custGeom>
          <a:avLst/>
          <a:gdLst/>
          <a:ahLst/>
          <a:cxnLst/>
          <a:rect l="0" t="0" r="0" b="0"/>
          <a:pathLst>
            <a:path>
              <a:moveTo>
                <a:pt x="0" y="0"/>
              </a:moveTo>
              <a:lnTo>
                <a:pt x="86902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68884D-F398-4E8F-B091-BA42806F6871}">
      <dsp:nvSpPr>
        <dsp:cNvPr id="0" name=""/>
        <dsp:cNvSpPr/>
      </dsp:nvSpPr>
      <dsp:spPr>
        <a:xfrm>
          <a:off x="384304" y="3522901"/>
          <a:ext cx="1433816" cy="1001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Outcome:</a:t>
          </a:r>
        </a:p>
        <a:p>
          <a:pPr marL="0" lvl="0" indent="0" algn="ctr" defTabSz="1022350">
            <a:lnSpc>
              <a:spcPct val="90000"/>
            </a:lnSpc>
            <a:spcBef>
              <a:spcPct val="0"/>
            </a:spcBef>
            <a:spcAft>
              <a:spcPct val="35000"/>
            </a:spcAft>
            <a:buNone/>
          </a:pPr>
          <a:r>
            <a:rPr lang="en-US" sz="2300" kern="1200"/>
            <a:t>Adjust</a:t>
          </a:r>
        </a:p>
      </dsp:txBody>
      <dsp:txXfrm>
        <a:off x="433185" y="3571782"/>
        <a:ext cx="1336054" cy="9035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03896-F6A4-4665-8CC8-3B8D838A2133}">
      <dsp:nvSpPr>
        <dsp:cNvPr id="0" name=""/>
        <dsp:cNvSpPr/>
      </dsp:nvSpPr>
      <dsp:spPr>
        <a:xfrm>
          <a:off x="1958835" y="594515"/>
          <a:ext cx="3969028" cy="3969028"/>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2EB35-7077-4997-AE2C-123475B24F97}">
      <dsp:nvSpPr>
        <dsp:cNvPr id="0" name=""/>
        <dsp:cNvSpPr/>
      </dsp:nvSpPr>
      <dsp:spPr>
        <a:xfrm>
          <a:off x="1958835" y="594690"/>
          <a:ext cx="3969028" cy="3969028"/>
        </a:xfrm>
        <a:prstGeom prst="blockArc">
          <a:avLst>
            <a:gd name="adj1" fmla="val 5352080"/>
            <a:gd name="adj2" fmla="val 10800309"/>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F1C3EA-1892-49A4-85EE-D02436995F2D}">
      <dsp:nvSpPr>
        <dsp:cNvPr id="0" name=""/>
        <dsp:cNvSpPr/>
      </dsp:nvSpPr>
      <dsp:spPr>
        <a:xfrm>
          <a:off x="1958835" y="594690"/>
          <a:ext cx="3969028" cy="3969028"/>
        </a:xfrm>
        <a:prstGeom prst="blockArc">
          <a:avLst>
            <a:gd name="adj1" fmla="val 21599691"/>
            <a:gd name="adj2" fmla="val 535208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38DB2F-4E69-4500-AC4D-3E9969AA8811}">
      <dsp:nvSpPr>
        <dsp:cNvPr id="0" name=""/>
        <dsp:cNvSpPr/>
      </dsp:nvSpPr>
      <dsp:spPr>
        <a:xfrm>
          <a:off x="1958835" y="594515"/>
          <a:ext cx="3969028" cy="3969028"/>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1FADF6-0E4F-49EF-A2C0-2785C8893A5C}">
      <dsp:nvSpPr>
        <dsp:cNvPr id="0" name=""/>
        <dsp:cNvSpPr/>
      </dsp:nvSpPr>
      <dsp:spPr>
        <a:xfrm>
          <a:off x="2937186" y="1666360"/>
          <a:ext cx="2012327" cy="18253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Consultations</a:t>
          </a:r>
        </a:p>
      </dsp:txBody>
      <dsp:txXfrm>
        <a:off x="3231884" y="1933675"/>
        <a:ext cx="1422931" cy="1290709"/>
      </dsp:txXfrm>
    </dsp:sp>
    <dsp:sp modelId="{911BAF4C-262F-455C-A172-F31FDD6F5E5A}">
      <dsp:nvSpPr>
        <dsp:cNvPr id="0" name=""/>
        <dsp:cNvSpPr/>
      </dsp:nvSpPr>
      <dsp:spPr>
        <a:xfrm>
          <a:off x="3304481" y="1645"/>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WINTER</a:t>
          </a:r>
        </a:p>
        <a:p>
          <a:pPr marL="0" lvl="0" indent="0" algn="ctr" defTabSz="755650">
            <a:lnSpc>
              <a:spcPct val="90000"/>
            </a:lnSpc>
            <a:spcBef>
              <a:spcPct val="0"/>
            </a:spcBef>
            <a:spcAft>
              <a:spcPct val="35000"/>
            </a:spcAft>
            <a:buNone/>
          </a:pPr>
          <a:r>
            <a:rPr lang="en-US" sz="1700" kern="1200"/>
            <a:t>Dec-Feb</a:t>
          </a:r>
        </a:p>
      </dsp:txBody>
      <dsp:txXfrm>
        <a:off x="3491601" y="188765"/>
        <a:ext cx="903497" cy="903497"/>
      </dsp:txXfrm>
    </dsp:sp>
    <dsp:sp modelId="{EA14165D-9C90-4C8E-AE34-C822A3775CD1}">
      <dsp:nvSpPr>
        <dsp:cNvPr id="0" name=""/>
        <dsp:cNvSpPr/>
      </dsp:nvSpPr>
      <dsp:spPr>
        <a:xfrm>
          <a:off x="5242996" y="1940161"/>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SPRING</a:t>
          </a:r>
        </a:p>
        <a:p>
          <a:pPr marL="0" lvl="0" indent="0" algn="ctr" defTabSz="755650">
            <a:lnSpc>
              <a:spcPct val="90000"/>
            </a:lnSpc>
            <a:spcBef>
              <a:spcPct val="0"/>
            </a:spcBef>
            <a:spcAft>
              <a:spcPct val="35000"/>
            </a:spcAft>
            <a:buNone/>
          </a:pPr>
          <a:r>
            <a:rPr lang="en-US" sz="1700" kern="1200"/>
            <a:t>Mar-May</a:t>
          </a:r>
        </a:p>
      </dsp:txBody>
      <dsp:txXfrm>
        <a:off x="5430116" y="2127281"/>
        <a:ext cx="903497" cy="903497"/>
      </dsp:txXfrm>
    </dsp:sp>
    <dsp:sp modelId="{471C36DB-2D0B-4294-BD10-44A42BB71B76}">
      <dsp:nvSpPr>
        <dsp:cNvPr id="0" name=""/>
        <dsp:cNvSpPr/>
      </dsp:nvSpPr>
      <dsp:spPr>
        <a:xfrm>
          <a:off x="3331502" y="3878663"/>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SUMMER</a:t>
          </a:r>
        </a:p>
        <a:p>
          <a:pPr marL="0" lvl="0" indent="0" algn="ctr" defTabSz="755650">
            <a:lnSpc>
              <a:spcPct val="90000"/>
            </a:lnSpc>
            <a:spcBef>
              <a:spcPct val="0"/>
            </a:spcBef>
            <a:spcAft>
              <a:spcPct val="35000"/>
            </a:spcAft>
            <a:buNone/>
          </a:pPr>
          <a:r>
            <a:rPr lang="en-US" sz="1700" kern="1200"/>
            <a:t>June-Aug</a:t>
          </a:r>
        </a:p>
      </dsp:txBody>
      <dsp:txXfrm>
        <a:off x="3518622" y="4065783"/>
        <a:ext cx="903497" cy="903497"/>
      </dsp:txXfrm>
    </dsp:sp>
    <dsp:sp modelId="{DDD9992A-D8F5-4F63-8CBC-59907A48448E}">
      <dsp:nvSpPr>
        <dsp:cNvPr id="0" name=""/>
        <dsp:cNvSpPr/>
      </dsp:nvSpPr>
      <dsp:spPr>
        <a:xfrm>
          <a:off x="1365965" y="1940161"/>
          <a:ext cx="1277737" cy="12777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FALL</a:t>
          </a:r>
        </a:p>
        <a:p>
          <a:pPr marL="0" lvl="0" indent="0" algn="ctr" defTabSz="755650">
            <a:lnSpc>
              <a:spcPct val="90000"/>
            </a:lnSpc>
            <a:spcBef>
              <a:spcPct val="0"/>
            </a:spcBef>
            <a:spcAft>
              <a:spcPct val="35000"/>
            </a:spcAft>
            <a:buNone/>
          </a:pPr>
          <a:r>
            <a:rPr lang="en-US" sz="1700" kern="1200"/>
            <a:t>Sept-Nov</a:t>
          </a:r>
        </a:p>
      </dsp:txBody>
      <dsp:txXfrm>
        <a:off x="1553085" y="2127281"/>
        <a:ext cx="903497" cy="90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410"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Attract</a:t>
          </a:r>
        </a:p>
      </dsp:txBody>
      <dsp:txXfrm>
        <a:off x="252508" y="204504"/>
        <a:ext cx="753294" cy="502196"/>
      </dsp:txXfrm>
    </dsp:sp>
    <dsp:sp modelId="{03078F20-557D-4830-923D-0F7F8291621B}">
      <dsp:nvSpPr>
        <dsp:cNvPr id="0" name=""/>
        <dsp:cNvSpPr/>
      </dsp:nvSpPr>
      <dsp:spPr>
        <a:xfrm>
          <a:off x="1131352"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Prepare</a:t>
          </a:r>
        </a:p>
      </dsp:txBody>
      <dsp:txXfrm>
        <a:off x="1382450" y="204504"/>
        <a:ext cx="753294" cy="502196"/>
      </dsp:txXfrm>
    </dsp:sp>
    <dsp:sp modelId="{CB4F72BE-0BC6-433E-A1C3-F5AE7063A4D9}">
      <dsp:nvSpPr>
        <dsp:cNvPr id="0" name=""/>
        <dsp:cNvSpPr/>
      </dsp:nvSpPr>
      <dsp:spPr>
        <a:xfrm>
          <a:off x="2261293"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Recruit &amp; Hire</a:t>
          </a:r>
        </a:p>
      </dsp:txBody>
      <dsp:txXfrm>
        <a:off x="2512391" y="204504"/>
        <a:ext cx="753294" cy="502196"/>
      </dsp:txXfrm>
    </dsp:sp>
    <dsp:sp modelId="{8CFC58D6-56F0-4D80-B33E-19AE62EC81F3}">
      <dsp:nvSpPr>
        <dsp:cNvPr id="0" name=""/>
        <dsp:cNvSpPr/>
      </dsp:nvSpPr>
      <dsp:spPr>
        <a:xfrm>
          <a:off x="3391235"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Support &amp; Grow</a:t>
          </a:r>
        </a:p>
      </dsp:txBody>
      <dsp:txXfrm>
        <a:off x="3642333" y="204504"/>
        <a:ext cx="753294" cy="502196"/>
      </dsp:txXfrm>
    </dsp:sp>
    <dsp:sp modelId="{163C36D5-3DC6-4DC4-91DC-455D7B7131E6}">
      <dsp:nvSpPr>
        <dsp:cNvPr id="0" name=""/>
        <dsp:cNvSpPr/>
      </dsp:nvSpPr>
      <dsp:spPr>
        <a:xfrm>
          <a:off x="4522587"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Retain</a:t>
          </a:r>
        </a:p>
      </dsp:txBody>
      <dsp:txXfrm>
        <a:off x="4773685" y="204504"/>
        <a:ext cx="753294" cy="502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305"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Attract</a:t>
          </a:r>
        </a:p>
      </dsp:txBody>
      <dsp:txXfrm>
        <a:off x="233730" y="5550"/>
        <a:ext cx="697274" cy="464849"/>
      </dsp:txXfrm>
    </dsp:sp>
    <dsp:sp modelId="{03078F20-557D-4830-923D-0F7F8291621B}">
      <dsp:nvSpPr>
        <dsp:cNvPr id="0" name=""/>
        <dsp:cNvSpPr/>
      </dsp:nvSpPr>
      <dsp:spPr>
        <a:xfrm>
          <a:off x="1047216"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a:off x="1279641" y="5550"/>
        <a:ext cx="697274" cy="464849"/>
      </dsp:txXfrm>
    </dsp:sp>
    <dsp:sp modelId="{CB4F72BE-0BC6-433E-A1C3-F5AE7063A4D9}">
      <dsp:nvSpPr>
        <dsp:cNvPr id="0" name=""/>
        <dsp:cNvSpPr/>
      </dsp:nvSpPr>
      <dsp:spPr>
        <a:xfrm>
          <a:off x="2093127"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Recruit &amp; Hire</a:t>
          </a:r>
        </a:p>
      </dsp:txBody>
      <dsp:txXfrm>
        <a:off x="2325552" y="5550"/>
        <a:ext cx="697274" cy="464849"/>
      </dsp:txXfrm>
    </dsp:sp>
    <dsp:sp modelId="{8CFC58D6-56F0-4D80-B33E-19AE62EC81F3}">
      <dsp:nvSpPr>
        <dsp:cNvPr id="0" name=""/>
        <dsp:cNvSpPr/>
      </dsp:nvSpPr>
      <dsp:spPr>
        <a:xfrm>
          <a:off x="3139038"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Support &amp; Grow</a:t>
          </a:r>
        </a:p>
      </dsp:txBody>
      <dsp:txXfrm>
        <a:off x="3371463" y="5550"/>
        <a:ext cx="697274" cy="464849"/>
      </dsp:txXfrm>
    </dsp:sp>
    <dsp:sp modelId="{163C36D5-3DC6-4DC4-91DC-455D7B7131E6}">
      <dsp:nvSpPr>
        <dsp:cNvPr id="0" name=""/>
        <dsp:cNvSpPr/>
      </dsp:nvSpPr>
      <dsp:spPr>
        <a:xfrm>
          <a:off x="4186254" y="5550"/>
          <a:ext cx="1162123" cy="46484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t>Retain</a:t>
          </a:r>
        </a:p>
      </dsp:txBody>
      <dsp:txXfrm>
        <a:off x="4418679" y="5550"/>
        <a:ext cx="697274" cy="4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410"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Attract</a:t>
          </a:r>
        </a:p>
      </dsp:txBody>
      <dsp:txXfrm>
        <a:off x="252508" y="204504"/>
        <a:ext cx="753294" cy="502196"/>
      </dsp:txXfrm>
    </dsp:sp>
    <dsp:sp modelId="{03078F20-557D-4830-923D-0F7F8291621B}">
      <dsp:nvSpPr>
        <dsp:cNvPr id="0" name=""/>
        <dsp:cNvSpPr/>
      </dsp:nvSpPr>
      <dsp:spPr>
        <a:xfrm>
          <a:off x="1131352"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Prepare</a:t>
          </a:r>
        </a:p>
      </dsp:txBody>
      <dsp:txXfrm>
        <a:off x="1382450" y="204504"/>
        <a:ext cx="753294" cy="502196"/>
      </dsp:txXfrm>
    </dsp:sp>
    <dsp:sp modelId="{CB4F72BE-0BC6-433E-A1C3-F5AE7063A4D9}">
      <dsp:nvSpPr>
        <dsp:cNvPr id="0" name=""/>
        <dsp:cNvSpPr/>
      </dsp:nvSpPr>
      <dsp:spPr>
        <a:xfrm>
          <a:off x="2261293"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Recruit &amp; Hire</a:t>
          </a:r>
        </a:p>
      </dsp:txBody>
      <dsp:txXfrm>
        <a:off x="2512391" y="204504"/>
        <a:ext cx="753294" cy="502196"/>
      </dsp:txXfrm>
    </dsp:sp>
    <dsp:sp modelId="{8CFC58D6-56F0-4D80-B33E-19AE62EC81F3}">
      <dsp:nvSpPr>
        <dsp:cNvPr id="0" name=""/>
        <dsp:cNvSpPr/>
      </dsp:nvSpPr>
      <dsp:spPr>
        <a:xfrm>
          <a:off x="3391235"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Support &amp; Grow</a:t>
          </a:r>
        </a:p>
      </dsp:txBody>
      <dsp:txXfrm>
        <a:off x="3642333" y="204504"/>
        <a:ext cx="753294" cy="502196"/>
      </dsp:txXfrm>
    </dsp:sp>
    <dsp:sp modelId="{163C36D5-3DC6-4DC4-91DC-455D7B7131E6}">
      <dsp:nvSpPr>
        <dsp:cNvPr id="0" name=""/>
        <dsp:cNvSpPr/>
      </dsp:nvSpPr>
      <dsp:spPr>
        <a:xfrm>
          <a:off x="4522587" y="204504"/>
          <a:ext cx="1255490" cy="50219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Retain</a:t>
          </a:r>
        </a:p>
      </dsp:txBody>
      <dsp:txXfrm>
        <a:off x="4773685" y="204504"/>
        <a:ext cx="753294" cy="5021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0449C-77AB-4382-BC26-C9D4C55A7078}">
      <dsp:nvSpPr>
        <dsp:cNvPr id="0" name=""/>
        <dsp:cNvSpPr/>
      </dsp:nvSpPr>
      <dsp:spPr>
        <a:xfrm>
          <a:off x="916" y="430049"/>
          <a:ext cx="3573269" cy="14405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Increase </a:t>
          </a:r>
          <a:r>
            <a:rPr lang="en-US" sz="1800" b="0" kern="1200"/>
            <a:t>student achievement </a:t>
          </a:r>
          <a:r>
            <a:rPr lang="en-US" sz="1800" kern="1200"/>
            <a:t>consistent with the challenging state academic standards</a:t>
          </a:r>
        </a:p>
      </dsp:txBody>
      <dsp:txXfrm>
        <a:off x="916" y="430049"/>
        <a:ext cx="3573269" cy="1440570"/>
      </dsp:txXfrm>
    </dsp:sp>
    <dsp:sp modelId="{609E322B-C6C9-4490-BC8D-F4D977312874}">
      <dsp:nvSpPr>
        <dsp:cNvPr id="0" name=""/>
        <dsp:cNvSpPr/>
      </dsp:nvSpPr>
      <dsp:spPr>
        <a:xfrm>
          <a:off x="3931512" y="446375"/>
          <a:ext cx="3573269" cy="1407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Improve the quality and effectiveness of teachers, principals, and other school leaders; </a:t>
          </a:r>
        </a:p>
      </dsp:txBody>
      <dsp:txXfrm>
        <a:off x="3931512" y="446375"/>
        <a:ext cx="3573269" cy="1407918"/>
      </dsp:txXfrm>
    </dsp:sp>
    <dsp:sp modelId="{23BE1DD6-750F-4000-8C72-EE2618FCC826}">
      <dsp:nvSpPr>
        <dsp:cNvPr id="0" name=""/>
        <dsp:cNvSpPr/>
      </dsp:nvSpPr>
      <dsp:spPr>
        <a:xfrm>
          <a:off x="916" y="2227946"/>
          <a:ext cx="3573269" cy="1457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Increase the number of teachers, principals, and other school leaders who are effective in improving student academic achievement in schools</a:t>
          </a:r>
        </a:p>
      </dsp:txBody>
      <dsp:txXfrm>
        <a:off x="916" y="2227946"/>
        <a:ext cx="3573269" cy="1457936"/>
      </dsp:txXfrm>
    </dsp:sp>
    <dsp:sp modelId="{0BC2BCC5-FC0C-417E-A13C-602C731BAADA}">
      <dsp:nvSpPr>
        <dsp:cNvPr id="0" name=""/>
        <dsp:cNvSpPr/>
      </dsp:nvSpPr>
      <dsp:spPr>
        <a:xfrm>
          <a:off x="3931512" y="2227946"/>
          <a:ext cx="3573269" cy="1457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Provide low-income and minority students greater access to effective teachers, principals, and other school leaders </a:t>
          </a:r>
        </a:p>
      </dsp:txBody>
      <dsp:txXfrm>
        <a:off x="3931512" y="2227946"/>
        <a:ext cx="3573269" cy="1457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2160C-1C73-44E3-9BC1-A4F6B0E3E511}">
      <dsp:nvSpPr>
        <dsp:cNvPr id="0" name=""/>
        <dsp:cNvSpPr/>
      </dsp:nvSpPr>
      <dsp:spPr>
        <a:xfrm>
          <a:off x="2729179" y="0"/>
          <a:ext cx="2285216" cy="185575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Demographics</a:t>
          </a:r>
        </a:p>
        <a:p>
          <a:pPr marL="114300" lvl="1" indent="-114300" algn="l" defTabSz="622300">
            <a:lnSpc>
              <a:spcPct val="90000"/>
            </a:lnSpc>
            <a:spcBef>
              <a:spcPct val="0"/>
            </a:spcBef>
            <a:spcAft>
              <a:spcPct val="15000"/>
            </a:spcAft>
            <a:buChar char="•"/>
          </a:pPr>
          <a:r>
            <a:rPr lang="en-US" sz="1400" kern="1200"/>
            <a:t>Achievement and Growth</a:t>
          </a:r>
        </a:p>
        <a:p>
          <a:pPr marL="114300" lvl="1" indent="-114300" algn="l" defTabSz="622300">
            <a:lnSpc>
              <a:spcPct val="90000"/>
            </a:lnSpc>
            <a:spcBef>
              <a:spcPct val="0"/>
            </a:spcBef>
            <a:spcAft>
              <a:spcPct val="15000"/>
            </a:spcAft>
            <a:buChar char="•"/>
          </a:pPr>
          <a:r>
            <a:rPr lang="en-US" sz="1400" kern="1200"/>
            <a:t>Graduation Rates</a:t>
          </a:r>
        </a:p>
        <a:p>
          <a:pPr marL="114300" lvl="1" indent="-114300" algn="l" defTabSz="622300">
            <a:lnSpc>
              <a:spcPct val="90000"/>
            </a:lnSpc>
            <a:spcBef>
              <a:spcPct val="0"/>
            </a:spcBef>
            <a:spcAft>
              <a:spcPct val="15000"/>
            </a:spcAft>
            <a:buChar char="•"/>
          </a:pPr>
          <a:r>
            <a:rPr lang="en-US" sz="1400" kern="1200"/>
            <a:t>Student Surveys</a:t>
          </a:r>
        </a:p>
      </dsp:txBody>
      <dsp:txXfrm>
        <a:off x="2729179" y="231969"/>
        <a:ext cx="1589309" cy="1391815"/>
      </dsp:txXfrm>
    </dsp:sp>
    <dsp:sp modelId="{D90B3872-2C7F-4E69-9628-8024FFD65236}">
      <dsp:nvSpPr>
        <dsp:cNvPr id="0" name=""/>
        <dsp:cNvSpPr/>
      </dsp:nvSpPr>
      <dsp:spPr>
        <a:xfrm>
          <a:off x="693627" y="260790"/>
          <a:ext cx="1817565" cy="11928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Student Data</a:t>
          </a:r>
        </a:p>
      </dsp:txBody>
      <dsp:txXfrm>
        <a:off x="751858" y="319021"/>
        <a:ext cx="1701103" cy="1076415"/>
      </dsp:txXfrm>
    </dsp:sp>
    <dsp:sp modelId="{1976A324-C088-4256-9598-E8BE2C3E452F}">
      <dsp:nvSpPr>
        <dsp:cNvPr id="0" name=""/>
        <dsp:cNvSpPr/>
      </dsp:nvSpPr>
      <dsp:spPr>
        <a:xfrm>
          <a:off x="2722245" y="1795320"/>
          <a:ext cx="2956310" cy="16275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Resources</a:t>
          </a:r>
        </a:p>
        <a:p>
          <a:pPr marL="114300" lvl="1" indent="-114300" algn="l" defTabSz="622300">
            <a:lnSpc>
              <a:spcPct val="90000"/>
            </a:lnSpc>
            <a:spcBef>
              <a:spcPct val="0"/>
            </a:spcBef>
            <a:spcAft>
              <a:spcPct val="15000"/>
            </a:spcAft>
            <a:buChar char="•"/>
          </a:pPr>
          <a:r>
            <a:rPr lang="en-US" sz="1400" kern="1200"/>
            <a:t>Salary</a:t>
          </a:r>
        </a:p>
        <a:p>
          <a:pPr marL="114300" lvl="1" indent="-114300" algn="l" defTabSz="622300">
            <a:lnSpc>
              <a:spcPct val="90000"/>
            </a:lnSpc>
            <a:spcBef>
              <a:spcPct val="0"/>
            </a:spcBef>
            <a:spcAft>
              <a:spcPct val="15000"/>
            </a:spcAft>
            <a:buChar char="•"/>
          </a:pPr>
          <a:r>
            <a:rPr lang="en-US" sz="1400" kern="1200"/>
            <a:t>Climate</a:t>
          </a:r>
        </a:p>
        <a:p>
          <a:pPr marL="114300" lvl="1" indent="-114300" algn="l" defTabSz="622300">
            <a:lnSpc>
              <a:spcPct val="90000"/>
            </a:lnSpc>
            <a:spcBef>
              <a:spcPct val="0"/>
            </a:spcBef>
            <a:spcAft>
              <a:spcPct val="15000"/>
            </a:spcAft>
            <a:buChar char="•"/>
          </a:pPr>
          <a:r>
            <a:rPr lang="en-US" sz="1400" kern="1200"/>
            <a:t>Survey Works</a:t>
          </a:r>
        </a:p>
        <a:p>
          <a:pPr marL="114300" lvl="1" indent="-114300" algn="l" defTabSz="622300">
            <a:lnSpc>
              <a:spcPct val="90000"/>
            </a:lnSpc>
            <a:spcBef>
              <a:spcPct val="0"/>
            </a:spcBef>
            <a:spcAft>
              <a:spcPct val="15000"/>
            </a:spcAft>
            <a:buChar char="•"/>
          </a:pPr>
          <a:r>
            <a:rPr lang="en-US" sz="1400" kern="1200"/>
            <a:t>Curriculum Analysis</a:t>
          </a:r>
          <a:endParaRPr lang="en-US" sz="1500" kern="1200"/>
        </a:p>
      </dsp:txBody>
      <dsp:txXfrm>
        <a:off x="2722245" y="1998761"/>
        <a:ext cx="2345987" cy="1220647"/>
      </dsp:txXfrm>
    </dsp:sp>
    <dsp:sp modelId="{180395A7-6854-42C5-97E0-F73D09FDB86D}">
      <dsp:nvSpPr>
        <dsp:cNvPr id="0" name=""/>
        <dsp:cNvSpPr/>
      </dsp:nvSpPr>
      <dsp:spPr>
        <a:xfrm>
          <a:off x="727036" y="1979759"/>
          <a:ext cx="1837051" cy="11563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School Data</a:t>
          </a:r>
        </a:p>
      </dsp:txBody>
      <dsp:txXfrm>
        <a:off x="783484" y="2036207"/>
        <a:ext cx="1724155" cy="104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8B43-52AD-475D-9906-7CF5E1A20A36}">
      <dsp:nvSpPr>
        <dsp:cNvPr id="0" name=""/>
        <dsp:cNvSpPr/>
      </dsp:nvSpPr>
      <dsp:spPr>
        <a:xfrm>
          <a:off x="2176936" y="94114"/>
          <a:ext cx="4641922" cy="190458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Retention Rates</a:t>
          </a:r>
        </a:p>
        <a:p>
          <a:pPr marL="114300" lvl="1" indent="-114300" algn="l" defTabSz="622300">
            <a:lnSpc>
              <a:spcPct val="90000"/>
            </a:lnSpc>
            <a:spcBef>
              <a:spcPct val="0"/>
            </a:spcBef>
            <a:spcAft>
              <a:spcPct val="15000"/>
            </a:spcAft>
            <a:buChar char="•"/>
          </a:pPr>
          <a:r>
            <a:rPr lang="en-US" sz="1400" kern="1200"/>
            <a:t>Areas of Expertise and Shortage</a:t>
          </a:r>
        </a:p>
        <a:p>
          <a:pPr marL="114300" lvl="1" indent="-114300" algn="l" defTabSz="622300">
            <a:lnSpc>
              <a:spcPct val="90000"/>
            </a:lnSpc>
            <a:spcBef>
              <a:spcPct val="0"/>
            </a:spcBef>
            <a:spcAft>
              <a:spcPct val="15000"/>
            </a:spcAft>
            <a:buChar char="•"/>
          </a:pPr>
          <a:r>
            <a:rPr lang="en-US" sz="1400" kern="1200"/>
            <a:t>Job Satisfaction</a:t>
          </a:r>
        </a:p>
        <a:p>
          <a:pPr marL="114300" lvl="1" indent="-114300" algn="l" defTabSz="622300">
            <a:lnSpc>
              <a:spcPct val="90000"/>
            </a:lnSpc>
            <a:spcBef>
              <a:spcPct val="0"/>
            </a:spcBef>
            <a:spcAft>
              <a:spcPct val="15000"/>
            </a:spcAft>
            <a:buChar char="•"/>
          </a:pPr>
          <a:r>
            <a:rPr lang="en-US" sz="1400" kern="1200"/>
            <a:t>Experience</a:t>
          </a:r>
        </a:p>
        <a:p>
          <a:pPr marL="114300" lvl="1" indent="-114300" algn="l" defTabSz="622300">
            <a:lnSpc>
              <a:spcPct val="90000"/>
            </a:lnSpc>
            <a:spcBef>
              <a:spcPct val="0"/>
            </a:spcBef>
            <a:spcAft>
              <a:spcPct val="15000"/>
            </a:spcAft>
            <a:buChar char="•"/>
          </a:pPr>
          <a:r>
            <a:rPr lang="en-US" sz="1400" kern="1200"/>
            <a:t>Teacher Observations/Evaluations</a:t>
          </a:r>
        </a:p>
        <a:p>
          <a:pPr marL="114300" lvl="1" indent="-114300" algn="l" defTabSz="622300">
            <a:lnSpc>
              <a:spcPct val="90000"/>
            </a:lnSpc>
            <a:spcBef>
              <a:spcPct val="0"/>
            </a:spcBef>
            <a:spcAft>
              <a:spcPct val="15000"/>
            </a:spcAft>
            <a:buChar char="•"/>
          </a:pPr>
          <a:r>
            <a:rPr lang="en-US" sz="1400" kern="1200"/>
            <a:t>Teacher Surveys</a:t>
          </a:r>
        </a:p>
        <a:p>
          <a:pPr marL="57150" lvl="1" indent="-57150" algn="l" defTabSz="355600">
            <a:lnSpc>
              <a:spcPct val="90000"/>
            </a:lnSpc>
            <a:spcBef>
              <a:spcPct val="0"/>
            </a:spcBef>
            <a:spcAft>
              <a:spcPct val="15000"/>
            </a:spcAft>
            <a:buChar char="•"/>
          </a:pPr>
          <a:endParaRPr lang="en-US" sz="800" kern="1200"/>
        </a:p>
      </dsp:txBody>
      <dsp:txXfrm>
        <a:off x="2176936" y="332188"/>
        <a:ext cx="3927701" cy="1428441"/>
      </dsp:txXfrm>
    </dsp:sp>
    <dsp:sp modelId="{D65419CF-003D-435A-AC1D-91D75BEA3863}">
      <dsp:nvSpPr>
        <dsp:cNvPr id="0" name=""/>
        <dsp:cNvSpPr/>
      </dsp:nvSpPr>
      <dsp:spPr>
        <a:xfrm>
          <a:off x="159738" y="368804"/>
          <a:ext cx="1811769" cy="124209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Educator  </a:t>
          </a:r>
          <a:r>
            <a:rPr lang="en-US" sz="2800" kern="1200"/>
            <a:t>Data</a:t>
          </a:r>
        </a:p>
      </dsp:txBody>
      <dsp:txXfrm>
        <a:off x="220372" y="429438"/>
        <a:ext cx="1690501" cy="11208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FA232-3D18-4832-9961-3F9F0D9D892A}">
      <dsp:nvSpPr>
        <dsp:cNvPr id="0" name=""/>
        <dsp:cNvSpPr/>
      </dsp:nvSpPr>
      <dsp:spPr>
        <a:xfrm>
          <a:off x="2630" y="288728"/>
          <a:ext cx="25647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Report Card</a:t>
          </a:r>
        </a:p>
      </dsp:txBody>
      <dsp:txXfrm>
        <a:off x="2630" y="288728"/>
        <a:ext cx="2564703" cy="489600"/>
      </dsp:txXfrm>
    </dsp:sp>
    <dsp:sp modelId="{07933A78-0ABF-4BE9-BCBA-A8205F5944CC}">
      <dsp:nvSpPr>
        <dsp:cNvPr id="0" name=""/>
        <dsp:cNvSpPr/>
      </dsp:nvSpPr>
      <dsp:spPr>
        <a:xfrm>
          <a:off x="2630" y="778328"/>
          <a:ext cx="2564703"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Data used in evaluating school performance for students and teachers </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Support students, educators, and families in understanding how their school community is performing</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test scores graduation rates, and  chronic absenteeism </a:t>
          </a:r>
        </a:p>
        <a:p>
          <a:pPr marL="171450" lvl="1" indent="-171450" algn="l" defTabSz="755650">
            <a:lnSpc>
              <a:spcPct val="90000"/>
            </a:lnSpc>
            <a:spcBef>
              <a:spcPct val="0"/>
            </a:spcBef>
            <a:spcAft>
              <a:spcPct val="15000"/>
            </a:spcAft>
            <a:buChar char="•"/>
          </a:pPr>
          <a:endParaRPr lang="en-US" sz="1700" kern="1200"/>
        </a:p>
      </dsp:txBody>
      <dsp:txXfrm>
        <a:off x="2630" y="778328"/>
        <a:ext cx="2564703" cy="3826530"/>
      </dsp:txXfrm>
    </dsp:sp>
    <dsp:sp modelId="{98160E79-9122-45C3-8688-131B8085932A}">
      <dsp:nvSpPr>
        <dsp:cNvPr id="0" name=""/>
        <dsp:cNvSpPr/>
      </dsp:nvSpPr>
      <dsp:spPr>
        <a:xfrm>
          <a:off x="2926393" y="288728"/>
          <a:ext cx="25647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Survey Works</a:t>
          </a:r>
        </a:p>
      </dsp:txBody>
      <dsp:txXfrm>
        <a:off x="2926393" y="288728"/>
        <a:ext cx="2564703" cy="489600"/>
      </dsp:txXfrm>
    </dsp:sp>
    <dsp:sp modelId="{B43927C9-355C-45DA-B5FE-83278ECF63ED}">
      <dsp:nvSpPr>
        <dsp:cNvPr id="0" name=""/>
        <dsp:cNvSpPr/>
      </dsp:nvSpPr>
      <dsp:spPr>
        <a:xfrm>
          <a:off x="2926393" y="778328"/>
          <a:ext cx="2564703"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Survey data from students, teachers, support professionals, administrators, and parents about their experiences in their schools</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Data on formative feedback to impact classroom practice and school improvement in grade 3-12 students</a:t>
          </a:r>
        </a:p>
        <a:p>
          <a:pPr marL="171450" lvl="1" indent="-171450" algn="l" defTabSz="755650">
            <a:lnSpc>
              <a:spcPct val="90000"/>
            </a:lnSpc>
            <a:spcBef>
              <a:spcPct val="0"/>
            </a:spcBef>
            <a:spcAft>
              <a:spcPct val="15000"/>
            </a:spcAft>
            <a:buChar char="•"/>
          </a:pPr>
          <a:endParaRPr lang="en-US" sz="1700" kern="1200"/>
        </a:p>
      </dsp:txBody>
      <dsp:txXfrm>
        <a:off x="2926393" y="778328"/>
        <a:ext cx="2564703" cy="3826530"/>
      </dsp:txXfrm>
    </dsp:sp>
    <dsp:sp modelId="{448F729B-E0A3-4D01-AF2D-E115CED6B0DB}">
      <dsp:nvSpPr>
        <dsp:cNvPr id="0" name=""/>
        <dsp:cNvSpPr/>
      </dsp:nvSpPr>
      <dsp:spPr>
        <a:xfrm>
          <a:off x="5850155" y="288728"/>
          <a:ext cx="2564703"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Frontline</a:t>
          </a:r>
        </a:p>
      </dsp:txBody>
      <dsp:txXfrm>
        <a:off x="5850155" y="288728"/>
        <a:ext cx="2564703" cy="489600"/>
      </dsp:txXfrm>
    </dsp:sp>
    <dsp:sp modelId="{D82F4389-81BF-433A-B954-F20CA784A59B}">
      <dsp:nvSpPr>
        <dsp:cNvPr id="0" name=""/>
        <dsp:cNvSpPr/>
      </dsp:nvSpPr>
      <dsp:spPr>
        <a:xfrm>
          <a:off x="5850155" y="778328"/>
          <a:ext cx="2564703"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Data on evaluation system which seeks to develop, support, and grow educators through observation of practice and high-quality feedback.</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Teacher Evaluation Data</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Heat Map based on data aggregated from Classroom Observations</a:t>
          </a:r>
        </a:p>
        <a:p>
          <a:pPr marL="171450" lvl="1" indent="-171450" algn="l" defTabSz="755650">
            <a:lnSpc>
              <a:spcPct val="90000"/>
            </a:lnSpc>
            <a:spcBef>
              <a:spcPct val="0"/>
            </a:spcBef>
            <a:spcAft>
              <a:spcPct val="15000"/>
            </a:spcAft>
            <a:buChar char="•"/>
          </a:pPr>
          <a:endParaRPr lang="en-US" sz="1700" kern="1200"/>
        </a:p>
      </dsp:txBody>
      <dsp:txXfrm>
        <a:off x="5850155" y="778328"/>
        <a:ext cx="2564703" cy="38265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17961" cy="1961688"/>
          </a:xfrm>
          <a:prstGeom prst="rect">
            <a:avLst/>
          </a:prstGeom>
        </p:spPr>
        <p:txBody>
          <a:bodyPr vert="horz" lIns="178229" tIns="89115" rIns="178229" bIns="89115" rtlCol="0"/>
          <a:lstStyle>
            <a:lvl1pPr algn="l">
              <a:defRPr sz="2300"/>
            </a:lvl1pPr>
          </a:lstStyle>
          <a:p>
            <a:endParaRPr lang="en-US"/>
          </a:p>
        </p:txBody>
      </p:sp>
      <p:sp>
        <p:nvSpPr>
          <p:cNvPr id="3" name="Date Placeholder 2"/>
          <p:cNvSpPr>
            <a:spLocks noGrp="1"/>
          </p:cNvSpPr>
          <p:nvPr>
            <p:ph type="dt" sz="quarter" idx="1"/>
          </p:nvPr>
        </p:nvSpPr>
        <p:spPr>
          <a:xfrm>
            <a:off x="5382824" y="0"/>
            <a:ext cx="4117961" cy="1961688"/>
          </a:xfrm>
          <a:prstGeom prst="rect">
            <a:avLst/>
          </a:prstGeom>
        </p:spPr>
        <p:txBody>
          <a:bodyPr vert="horz" lIns="178229" tIns="89115" rIns="178229" bIns="89115" rtlCol="0"/>
          <a:lstStyle>
            <a:lvl1pPr algn="r">
              <a:defRPr sz="2300"/>
            </a:lvl1pPr>
          </a:lstStyle>
          <a:p>
            <a:fld id="{90C4225E-D59B-43F6-B16F-BD0C82684D1C}" type="datetimeFigureOut">
              <a:rPr lang="en-US" smtClean="0"/>
              <a:t>3/9/2022</a:t>
            </a:fld>
            <a:endParaRPr lang="en-US"/>
          </a:p>
        </p:txBody>
      </p:sp>
      <p:sp>
        <p:nvSpPr>
          <p:cNvPr id="4" name="Footer Placeholder 3"/>
          <p:cNvSpPr>
            <a:spLocks noGrp="1"/>
          </p:cNvSpPr>
          <p:nvPr>
            <p:ph type="ftr" sz="quarter" idx="2"/>
          </p:nvPr>
        </p:nvSpPr>
        <p:spPr>
          <a:xfrm>
            <a:off x="0" y="37136325"/>
            <a:ext cx="4117961" cy="1961684"/>
          </a:xfrm>
          <a:prstGeom prst="rect">
            <a:avLst/>
          </a:prstGeom>
        </p:spPr>
        <p:txBody>
          <a:bodyPr vert="horz" lIns="178229" tIns="89115" rIns="178229" bIns="89115" rtlCol="0" anchor="b"/>
          <a:lstStyle>
            <a:lvl1pPr algn="l">
              <a:defRPr sz="2300"/>
            </a:lvl1pPr>
          </a:lstStyle>
          <a:p>
            <a:endParaRPr lang="en-US"/>
          </a:p>
        </p:txBody>
      </p:sp>
      <p:sp>
        <p:nvSpPr>
          <p:cNvPr id="5" name="Slide Number Placeholder 4"/>
          <p:cNvSpPr>
            <a:spLocks noGrp="1"/>
          </p:cNvSpPr>
          <p:nvPr>
            <p:ph type="sldNum" sz="quarter" idx="3"/>
          </p:nvPr>
        </p:nvSpPr>
        <p:spPr>
          <a:xfrm>
            <a:off x="5382824" y="37136325"/>
            <a:ext cx="4117961" cy="1961684"/>
          </a:xfrm>
          <a:prstGeom prst="rect">
            <a:avLst/>
          </a:prstGeom>
        </p:spPr>
        <p:txBody>
          <a:bodyPr vert="horz" lIns="178229" tIns="89115" rIns="178229" bIns="89115" rtlCol="0" anchor="b"/>
          <a:lstStyle>
            <a:lvl1pPr algn="r">
              <a:defRPr sz="23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17961" cy="1961688"/>
          </a:xfrm>
          <a:prstGeom prst="rect">
            <a:avLst/>
          </a:prstGeom>
        </p:spPr>
        <p:txBody>
          <a:bodyPr vert="horz" lIns="178229" tIns="89115" rIns="178229" bIns="89115" rtlCol="0"/>
          <a:lstStyle>
            <a:lvl1pPr algn="l">
              <a:defRPr sz="2300"/>
            </a:lvl1pPr>
          </a:lstStyle>
          <a:p>
            <a:endParaRPr lang="en-US"/>
          </a:p>
        </p:txBody>
      </p:sp>
      <p:sp>
        <p:nvSpPr>
          <p:cNvPr id="3" name="Date Placeholder 2"/>
          <p:cNvSpPr>
            <a:spLocks noGrp="1"/>
          </p:cNvSpPr>
          <p:nvPr>
            <p:ph type="dt" idx="1"/>
          </p:nvPr>
        </p:nvSpPr>
        <p:spPr>
          <a:xfrm>
            <a:off x="5382824" y="0"/>
            <a:ext cx="4117961" cy="1961688"/>
          </a:xfrm>
          <a:prstGeom prst="rect">
            <a:avLst/>
          </a:prstGeom>
        </p:spPr>
        <p:txBody>
          <a:bodyPr vert="horz" lIns="178229" tIns="89115" rIns="178229" bIns="89115" rtlCol="0"/>
          <a:lstStyle>
            <a:lvl1pPr algn="r">
              <a:defRPr sz="2300"/>
            </a:lvl1pPr>
          </a:lstStyle>
          <a:p>
            <a:fld id="{4BCDEFE4-44F1-4378-A753-8719BFEC2A66}" type="datetimeFigureOut">
              <a:rPr lang="en-US" smtClean="0"/>
              <a:t>3/9/2022</a:t>
            </a:fld>
            <a:endParaRPr lang="en-US"/>
          </a:p>
        </p:txBody>
      </p:sp>
      <p:sp>
        <p:nvSpPr>
          <p:cNvPr id="4" name="Slide Image Placeholder 3"/>
          <p:cNvSpPr>
            <a:spLocks noGrp="1" noRot="1" noChangeAspect="1"/>
          </p:cNvSpPr>
          <p:nvPr>
            <p:ph type="sldImg" idx="2"/>
          </p:nvPr>
        </p:nvSpPr>
        <p:spPr>
          <a:xfrm>
            <a:off x="-4040188" y="4887913"/>
            <a:ext cx="17589501" cy="13192125"/>
          </a:xfrm>
          <a:prstGeom prst="rect">
            <a:avLst/>
          </a:prstGeom>
          <a:noFill/>
          <a:ln w="12700">
            <a:solidFill>
              <a:prstClr val="black"/>
            </a:solidFill>
          </a:ln>
        </p:spPr>
        <p:txBody>
          <a:bodyPr vert="horz" lIns="178229" tIns="89115" rIns="178229" bIns="89115" rtlCol="0" anchor="ctr"/>
          <a:lstStyle/>
          <a:p>
            <a:endParaRPr lang="en-US"/>
          </a:p>
        </p:txBody>
      </p:sp>
      <p:sp>
        <p:nvSpPr>
          <p:cNvPr id="5" name="Notes Placeholder 4"/>
          <p:cNvSpPr>
            <a:spLocks noGrp="1"/>
          </p:cNvSpPr>
          <p:nvPr>
            <p:ph type="body" sz="quarter" idx="3"/>
          </p:nvPr>
        </p:nvSpPr>
        <p:spPr>
          <a:xfrm>
            <a:off x="950303" y="18815911"/>
            <a:ext cx="7602388" cy="15394841"/>
          </a:xfrm>
          <a:prstGeom prst="rect">
            <a:avLst/>
          </a:prstGeom>
        </p:spPr>
        <p:txBody>
          <a:bodyPr vert="horz" lIns="178229" tIns="89115" rIns="178229" bIns="89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7136325"/>
            <a:ext cx="4117961" cy="1961684"/>
          </a:xfrm>
          <a:prstGeom prst="rect">
            <a:avLst/>
          </a:prstGeom>
        </p:spPr>
        <p:txBody>
          <a:bodyPr vert="horz" lIns="178229" tIns="89115" rIns="178229" bIns="89115" rtlCol="0" anchor="b"/>
          <a:lstStyle>
            <a:lvl1pPr algn="l">
              <a:defRPr sz="2300"/>
            </a:lvl1pPr>
          </a:lstStyle>
          <a:p>
            <a:endParaRPr lang="en-US"/>
          </a:p>
        </p:txBody>
      </p:sp>
      <p:sp>
        <p:nvSpPr>
          <p:cNvPr id="7" name="Slide Number Placeholder 6"/>
          <p:cNvSpPr>
            <a:spLocks noGrp="1"/>
          </p:cNvSpPr>
          <p:nvPr>
            <p:ph type="sldNum" sz="quarter" idx="5"/>
          </p:nvPr>
        </p:nvSpPr>
        <p:spPr>
          <a:xfrm>
            <a:off x="5382824" y="37136325"/>
            <a:ext cx="4117961" cy="1961684"/>
          </a:xfrm>
          <a:prstGeom prst="rect">
            <a:avLst/>
          </a:prstGeom>
        </p:spPr>
        <p:txBody>
          <a:bodyPr vert="horz" lIns="178229" tIns="89115" rIns="178229" bIns="89115" rtlCol="0" anchor="b"/>
          <a:lstStyle>
            <a:lvl1pPr algn="r">
              <a:defRPr sz="23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idegms.blob.core.windows.net/documentlibrary/3B2429F6-FD53-4901-B5AD-5D1246EAA446.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Mary to introduce</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189235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endParaRPr lang="en-US"/>
          </a:p>
          <a:p>
            <a:r>
              <a:rPr lang="en-US"/>
              <a:t>Support</a:t>
            </a:r>
            <a:r>
              <a:rPr lang="en-US" baseline="0"/>
              <a:t> the </a:t>
            </a:r>
            <a:r>
              <a:rPr lang="en-US"/>
              <a:t>Purpose</a:t>
            </a:r>
            <a:endParaRPr lang="en-US">
              <a:cs typeface="Calibri" panose="020F0502020204030204"/>
            </a:endParaRPr>
          </a:p>
          <a:p>
            <a:r>
              <a:rPr lang="en-US"/>
              <a:t>R,</a:t>
            </a:r>
            <a:r>
              <a:rPr lang="en-US" baseline="0"/>
              <a:t> N and A</a:t>
            </a:r>
            <a:endParaRPr lang="en-US" baseline="0">
              <a:cs typeface="Calibri" panose="020F0502020204030204"/>
            </a:endParaRPr>
          </a:p>
          <a:p>
            <a:r>
              <a:rPr lang="en-US" baseline="0"/>
              <a:t>Sustainable- cannot be one day workshops sustained over time</a:t>
            </a:r>
            <a:endParaRPr lang="en-US">
              <a:cs typeface="Calibri" panose="020F0502020204030204"/>
            </a:endParaRPr>
          </a:p>
          <a:p>
            <a:r>
              <a:rPr lang="en-US"/>
              <a:t>ALL Learners</a:t>
            </a:r>
            <a:endParaRPr lang="en-US">
              <a:cs typeface="Calibri" panose="020F0502020204030204"/>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10</a:t>
            </a:fld>
            <a:endParaRPr lang="en-US"/>
          </a:p>
        </p:txBody>
      </p:sp>
    </p:spTree>
    <p:extLst>
      <p:ext uri="{BB962C8B-B14F-4D97-AF65-F5344CB8AC3E}">
        <p14:creationId xmlns:p14="http://schemas.microsoft.com/office/powerpoint/2010/main" val="33972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2mins</a:t>
            </a:r>
          </a:p>
          <a:p>
            <a:r>
              <a:rPr lang="en-US"/>
              <a:t>Title II, Part A’s Non-Regulatory Guidance for Title II, Part A: Building Systems of Support for Excellent Teaching and Leading, September 2016 states  “(w)</a:t>
            </a:r>
            <a:r>
              <a:rPr lang="en-US" err="1"/>
              <a:t>hile</a:t>
            </a:r>
            <a:r>
              <a:rPr lang="en-US"/>
              <a:t> Title II, Part A of the ESEA ,as amended by ESSA, does not require a needs assessment…, such an assessment may help ensure that Title II, Part A funds are used strategically, to maximize educator effectiveness and student outcomes.” (p.31). </a:t>
            </a:r>
            <a:endParaRPr lang="en-US">
              <a:cs typeface="Calibri"/>
            </a:endParaRPr>
          </a:p>
          <a:p>
            <a:r>
              <a:rPr lang="en-US"/>
              <a:t> It is, however required that stakeholders are engaged yearly to “examine relevant data to understand students’ and educators’ most pressing needs, including the potential root causes of those needs given local context” (p.30). </a:t>
            </a:r>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11</a:t>
            </a:fld>
            <a:endParaRPr lang="en-US"/>
          </a:p>
        </p:txBody>
      </p:sp>
    </p:spTree>
    <p:extLst>
      <p:ext uri="{BB962C8B-B14F-4D97-AF65-F5344CB8AC3E}">
        <p14:creationId xmlns:p14="http://schemas.microsoft.com/office/powerpoint/2010/main" val="3544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3 mins</a:t>
            </a:r>
          </a:p>
          <a:p>
            <a:r>
              <a:rPr lang="en-US"/>
              <a:t>When you are citing sources of data you must also include the specific data results</a:t>
            </a:r>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12</a:t>
            </a:fld>
            <a:endParaRPr lang="en-US"/>
          </a:p>
        </p:txBody>
      </p:sp>
    </p:spTree>
    <p:extLst>
      <p:ext uri="{BB962C8B-B14F-4D97-AF65-F5344CB8AC3E}">
        <p14:creationId xmlns:p14="http://schemas.microsoft.com/office/powerpoint/2010/main" val="135252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a:t>
            </a:r>
          </a:p>
          <a:p>
            <a:r>
              <a:rPr lang="en-US"/>
              <a:t>RIDE provides the following Data sources that can be used by LEAs </a:t>
            </a:r>
          </a:p>
        </p:txBody>
      </p:sp>
      <p:sp>
        <p:nvSpPr>
          <p:cNvPr id="4" name="Slide Number Placeholder 3"/>
          <p:cNvSpPr>
            <a:spLocks noGrp="1"/>
          </p:cNvSpPr>
          <p:nvPr>
            <p:ph type="sldNum" sz="quarter" idx="10"/>
          </p:nvPr>
        </p:nvSpPr>
        <p:spPr/>
        <p:txBody>
          <a:bodyPr/>
          <a:lstStyle/>
          <a:p>
            <a:fld id="{064EDB0E-DE54-428A-AFBB-B19D5E9D46B3}" type="slidenum">
              <a:rPr lang="en-US" smtClean="0"/>
              <a:t>13</a:t>
            </a:fld>
            <a:endParaRPr lang="en-US"/>
          </a:p>
        </p:txBody>
      </p:sp>
    </p:spTree>
    <p:extLst>
      <p:ext uri="{BB962C8B-B14F-4D97-AF65-F5344CB8AC3E}">
        <p14:creationId xmlns:p14="http://schemas.microsoft.com/office/powerpoint/2010/main" val="59579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4 Mins</a:t>
            </a:r>
          </a:p>
          <a:p>
            <a:endParaRPr lang="en-US">
              <a:cs typeface="Calibri"/>
            </a:endParaRPr>
          </a:p>
          <a:p>
            <a:r>
              <a:rPr lang="en-US">
                <a:cs typeface="Calibri"/>
              </a:rPr>
              <a:t>Where? Application at SEA and Federal level</a:t>
            </a:r>
            <a:endParaRPr lang="en-US"/>
          </a:p>
        </p:txBody>
      </p:sp>
      <p:sp>
        <p:nvSpPr>
          <p:cNvPr id="4" name="Slide Number Placeholder 3"/>
          <p:cNvSpPr>
            <a:spLocks noGrp="1"/>
          </p:cNvSpPr>
          <p:nvPr>
            <p:ph type="sldNum" sz="quarter" idx="10"/>
          </p:nvPr>
        </p:nvSpPr>
        <p:spPr/>
        <p:txBody>
          <a:bodyPr/>
          <a:lstStyle/>
          <a:p>
            <a:pPr defTabSz="1749064">
              <a:defRPr/>
            </a:pPr>
            <a:fld id="{064EDB0E-DE54-428A-AFBB-B19D5E9D46B3}" type="slidenum">
              <a:rPr lang="en-US">
                <a:solidFill>
                  <a:prstClr val="black"/>
                </a:solidFill>
                <a:latin typeface="Calibri" panose="020F0502020204030204"/>
              </a:rPr>
              <a:pPr defTabSz="174906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22256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4 Mins</a:t>
            </a:r>
            <a:endParaRPr lang="en-US"/>
          </a:p>
          <a:p>
            <a:endParaRPr lang="en-US"/>
          </a:p>
          <a:p>
            <a:r>
              <a:rPr lang="en-US"/>
              <a:t>Add link of allowable areas:</a:t>
            </a:r>
          </a:p>
          <a:p>
            <a:r>
              <a:rPr lang="en-US"/>
              <a:t>https://ridoe.sharepoint.com/:w:/r/OFFICES/TC/Internal/Shared%20Documents/Title%20IIa/11_2021-2022/Allowable%20Uses%20chart%202022.docx?d=w47066aec284d4b249657a27726cb7804&amp;csf=1&amp;web=1&amp;e=FGccrv    </a:t>
            </a:r>
          </a:p>
          <a:p>
            <a:endParaRPr lang="en-US"/>
          </a:p>
          <a:p>
            <a:r>
              <a:rPr lang="en-US"/>
              <a:t>The term 'professional development' means activities that are: </a:t>
            </a:r>
          </a:p>
          <a:p>
            <a:r>
              <a:rPr lang="en-US"/>
              <a:t>	sustained (not stand-alone, 1-day, or short-term workshops) </a:t>
            </a:r>
            <a:endParaRPr lang="en-US">
              <a:cs typeface="Calibri" panose="020F0502020204030204"/>
            </a:endParaRPr>
          </a:p>
          <a:p>
            <a:r>
              <a:rPr lang="en-US"/>
              <a:t>	intensive, </a:t>
            </a:r>
            <a:endParaRPr lang="en-US">
              <a:cs typeface="Calibri" panose="020F0502020204030204"/>
            </a:endParaRPr>
          </a:p>
          <a:p>
            <a:r>
              <a:rPr lang="en-US"/>
              <a:t>	collaborative, </a:t>
            </a:r>
            <a:endParaRPr lang="en-US">
              <a:cs typeface="Calibri" panose="020F0502020204030204"/>
            </a:endParaRPr>
          </a:p>
          <a:p>
            <a:r>
              <a:rPr lang="en-US"/>
              <a:t>	job-embedded, </a:t>
            </a:r>
            <a:endParaRPr lang="en-US">
              <a:cs typeface="Calibri" panose="020F0502020204030204"/>
            </a:endParaRPr>
          </a:p>
          <a:p>
            <a:r>
              <a:rPr lang="en-US"/>
              <a:t>	data-driven, and </a:t>
            </a:r>
            <a:endParaRPr lang="en-US">
              <a:cs typeface="Calibri" panose="020F0502020204030204"/>
            </a:endParaRPr>
          </a:p>
          <a:p>
            <a:r>
              <a:rPr lang="en-US"/>
              <a:t>	classroom focused.” </a:t>
            </a:r>
            <a:endParaRPr lang="en-US">
              <a:cs typeface="Calibri" panose="020F0502020204030204"/>
            </a:endParaRPr>
          </a:p>
          <a:p>
            <a:r>
              <a:rPr lang="en-US"/>
              <a:t>AND</a:t>
            </a:r>
            <a:endParaRPr lang="en-US">
              <a:cs typeface="Calibri" panose="020F0502020204030204"/>
            </a:endParaRPr>
          </a:p>
          <a:p>
            <a:r>
              <a:rPr lang="en-US"/>
              <a:t>Provide the knowledge and skills necessary to enable students to succeed in a well rounded education and to meet challenging state standards.</a:t>
            </a:r>
            <a:endParaRPr lang="en-US">
              <a:cs typeface="Calibri" panose="020F0502020204030204"/>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15</a:t>
            </a:fld>
            <a:endParaRPr lang="en-US"/>
          </a:p>
        </p:txBody>
      </p:sp>
    </p:spTree>
    <p:extLst>
      <p:ext uri="{BB962C8B-B14F-4D97-AF65-F5344CB8AC3E}">
        <p14:creationId xmlns:p14="http://schemas.microsoft.com/office/powerpoint/2010/main" val="63329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Mins</a:t>
            </a:r>
          </a:p>
          <a:p>
            <a:r>
              <a:rPr lang="en-US"/>
              <a:t>Mary will post a quick poll on the comfort level of find EBR articles with each PL activity</a:t>
            </a:r>
          </a:p>
          <a:p>
            <a:r>
              <a:rPr lang="en-US"/>
              <a:t>Dalila will share link :</a:t>
            </a:r>
          </a:p>
          <a:p>
            <a:r>
              <a:rPr lang="en-US"/>
              <a:t>file:///C:/Users/keenma/Downloads/Evidence-Based%20Tiers%20(1).pdf</a:t>
            </a:r>
          </a:p>
          <a:p>
            <a:endParaRPr lang="en-US"/>
          </a:p>
          <a:p>
            <a:pPr marL="334181" indent="-334181">
              <a:buFont typeface="Arial" panose="020B0604020202020204" pitchFamily="34" charset="0"/>
              <a:buChar char="•"/>
            </a:pPr>
            <a:r>
              <a:rPr lang="en-US"/>
              <a:t>ESSA</a:t>
            </a:r>
            <a:r>
              <a:rPr lang="en-US" baseline="0"/>
              <a:t> includes a requirement that Title II dollars be spent in ways that are back by evidence.  Effort to both increase the impact of federal dollars and move the field generally to a more evidence-backed approach.  </a:t>
            </a:r>
          </a:p>
          <a:p>
            <a:pPr marL="334181" indent="-334181">
              <a:buFont typeface="Arial" panose="020B0604020202020204" pitchFamily="34" charset="0"/>
              <a:buChar char="•"/>
            </a:pPr>
            <a:r>
              <a:rPr lang="en-US" baseline="0"/>
              <a:t>Important given existing threats to Title II funding.</a:t>
            </a:r>
          </a:p>
          <a:p>
            <a:pPr marL="334181" indent="-334181">
              <a:buFont typeface="Arial" panose="020B0604020202020204" pitchFamily="34" charset="0"/>
              <a:buChar char="•"/>
            </a:pPr>
            <a:r>
              <a:rPr lang="en-US" baseline="0"/>
              <a:t>ESSA defines evidence-based as a research study that falls into one of four tiers.  </a:t>
            </a:r>
          </a:p>
          <a:p>
            <a:pPr marL="334181" indent="-334181">
              <a:buFont typeface="Arial" panose="020B0604020202020204" pitchFamily="34" charset="0"/>
              <a:buChar char="•"/>
            </a:pPr>
            <a:r>
              <a:rPr lang="en-US" baseline="0"/>
              <a:t>You can use a study that falls into any of the four tiers for an activity funded with Title II dollars, but this is not the case for all Titles.</a:t>
            </a:r>
          </a:p>
          <a:p>
            <a:pPr marL="334181" indent="-334181">
              <a:buFont typeface="Arial" panose="020B0604020202020204" pitchFamily="34" charset="0"/>
              <a:buChar char="•"/>
            </a:pPr>
            <a:r>
              <a:rPr lang="en-US" baseline="0"/>
              <a:t>In order to comply with our requirements under ESSA, RIDE is requiring all LEAs to collect and document evidence, and make this evidence available upon request.  Note that there is a document in the document library to help with the organization of evidence.</a:t>
            </a:r>
          </a:p>
          <a:p>
            <a:pPr marL="334181" indent="-334181">
              <a:buFont typeface="Arial" panose="020B0604020202020204" pitchFamily="34" charset="0"/>
              <a:buChar char="•"/>
            </a:pPr>
            <a:r>
              <a:rPr lang="en-US" baseline="0"/>
              <a:t>Review of evidence is included in our monitoring procedures moving forward.</a:t>
            </a:r>
          </a:p>
          <a:p>
            <a:pPr marL="334181" indent="-334181">
              <a:buFont typeface="Arial" panose="020B0604020202020204" pitchFamily="34" charset="0"/>
              <a:buChar char="•"/>
            </a:pPr>
            <a:endParaRPr lang="en-US" baseline="0"/>
          </a:p>
          <a:p>
            <a:pPr marL="334181" indent="-334181">
              <a:buFont typeface="Arial" panose="020B0604020202020204" pitchFamily="34" charset="0"/>
              <a:buChar char="•"/>
            </a:pPr>
            <a:r>
              <a:rPr lang="en-US" baseline="0"/>
              <a:t>Document Library- slide deck Evidence Based </a:t>
            </a:r>
          </a:p>
        </p:txBody>
      </p:sp>
      <p:sp>
        <p:nvSpPr>
          <p:cNvPr id="4" name="Slide Number Placeholder 3"/>
          <p:cNvSpPr>
            <a:spLocks noGrp="1"/>
          </p:cNvSpPr>
          <p:nvPr>
            <p:ph type="sldNum" sz="quarter" idx="10"/>
          </p:nvPr>
        </p:nvSpPr>
        <p:spPr/>
        <p:txBody>
          <a:bodyPr/>
          <a:lstStyle/>
          <a:p>
            <a:fld id="{064EDB0E-DE54-428A-AFBB-B19D5E9D46B3}" type="slidenum">
              <a:rPr lang="en-US" smtClean="0"/>
              <a:t>16</a:t>
            </a:fld>
            <a:endParaRPr lang="en-US"/>
          </a:p>
        </p:txBody>
      </p:sp>
    </p:spTree>
    <p:extLst>
      <p:ext uri="{BB962C8B-B14F-4D97-AF65-F5344CB8AC3E}">
        <p14:creationId xmlns:p14="http://schemas.microsoft.com/office/powerpoint/2010/main" val="389687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endParaRPr lang="en-US"/>
          </a:p>
          <a:p>
            <a:endParaRPr lang="en-US"/>
          </a:p>
          <a:p>
            <a:r>
              <a:rPr lang="en-US"/>
              <a:t>What</a:t>
            </a:r>
            <a:r>
              <a:rPr lang="en-US" baseline="0"/>
              <a:t> does Equitable Access mean to you?</a:t>
            </a:r>
            <a:endParaRPr lang="en-US">
              <a:cs typeface="Calibri"/>
            </a:endParaRPr>
          </a:p>
          <a:p>
            <a:r>
              <a:rPr lang="en-US" baseline="0"/>
              <a:t>STATE:</a:t>
            </a:r>
          </a:p>
          <a:p>
            <a:r>
              <a:rPr lang="en-US" baseline="0"/>
              <a:t>Under ESSA Equity Gaps must be addressed to identify the root causes for the disproportionate rates at which low income and minority students are being served by ineffective, out of </a:t>
            </a:r>
            <a:r>
              <a:rPr lang="en-US"/>
              <a:t>field</a:t>
            </a:r>
            <a:r>
              <a:rPr lang="en-US" baseline="0"/>
              <a:t> and inexperienced T,P and OSL</a:t>
            </a:r>
            <a:endParaRPr lang="en-US" baseline="0">
              <a:cs typeface="Calibri"/>
            </a:endParaRPr>
          </a:p>
          <a:p>
            <a:r>
              <a:rPr lang="en-US" baseline="0"/>
              <a:t>2 options</a:t>
            </a:r>
          </a:p>
          <a:p>
            <a:pPr marL="445573" indent="-445573">
              <a:buAutoNum type="arabicPeriod"/>
            </a:pPr>
            <a:r>
              <a:rPr lang="en-US" baseline="0"/>
              <a:t>% of funds</a:t>
            </a:r>
          </a:p>
          <a:p>
            <a:pPr marL="445573" indent="-445573">
              <a:buAutoNum type="arabicPeriod"/>
            </a:pPr>
            <a:r>
              <a:rPr lang="en-US" baseline="0"/>
              <a:t> Description of how funds are used</a:t>
            </a:r>
          </a:p>
          <a:p>
            <a:endParaRPr lang="en-US" baseline="0"/>
          </a:p>
          <a:p>
            <a:r>
              <a:rPr lang="en-US"/>
              <a:t>Under ESEA sections 1111(g)(1)(B) and 1112(b)(2), </a:t>
            </a:r>
          </a:p>
          <a:p>
            <a:r>
              <a:rPr lang="en-US"/>
              <a:t>SEAs must :</a:t>
            </a:r>
          </a:p>
          <a:p>
            <a:r>
              <a:rPr lang="en-US"/>
              <a:t>describe </a:t>
            </a:r>
          </a:p>
          <a:p>
            <a:r>
              <a:rPr lang="en-US"/>
              <a:t>how low-income and minority children are not served at disproportionate rates by ineffective, out-of-field or inexperienced teachers</a:t>
            </a:r>
          </a:p>
          <a:p>
            <a:r>
              <a:rPr lang="en-US"/>
              <a:t>And </a:t>
            </a:r>
          </a:p>
          <a:p>
            <a:r>
              <a:rPr lang="en-US"/>
              <a:t>identify and address any disparities that exist in the rates at which these students are taught by teachers in these categories. </a:t>
            </a:r>
          </a:p>
          <a:p>
            <a:endParaRPr lang="en-US"/>
          </a:p>
          <a:p>
            <a:r>
              <a:rPr lang="en-US"/>
              <a:t>To eliminate any such disparities,</a:t>
            </a:r>
          </a:p>
          <a:p>
            <a:r>
              <a:rPr lang="en-US"/>
              <a:t> develop and implement strategies that are responsive to the root causes of those disproportionate rates; </a:t>
            </a:r>
          </a:p>
          <a:p>
            <a:r>
              <a:rPr lang="en-US"/>
              <a:t>Title II, Part A funds can be used </a:t>
            </a:r>
          </a:p>
          <a:p>
            <a:pPr marL="334181" indent="-334181">
              <a:buFontTx/>
              <a:buChar char="-"/>
            </a:pPr>
            <a:r>
              <a:rPr lang="en-US"/>
              <a:t>to provide students from low-income families and minority students with greater access to effective teachers, principals, and other school leaders</a:t>
            </a:r>
          </a:p>
          <a:p>
            <a:pPr marL="334181" indent="-334181">
              <a:buFontTx/>
              <a:buChar char="-"/>
            </a:pPr>
            <a:endParaRPr lang="en-US"/>
          </a:p>
          <a:p>
            <a:endParaRPr lang="en-US"/>
          </a:p>
          <a:p>
            <a:r>
              <a:rPr lang="en-US"/>
              <a:t>Ensuring all students have access to high quality learning.  Doesn’t mean everyone gets the same thing.</a:t>
            </a:r>
          </a:p>
          <a:p>
            <a:r>
              <a:rPr lang="en-US"/>
              <a:t>Must address root causes of disproportionate rates of</a:t>
            </a:r>
            <a:r>
              <a:rPr lang="en-US" baseline="0"/>
              <a:t> ineffective, out of field and inexperienced t, principals and other school leaders</a:t>
            </a: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17</a:t>
            </a:fld>
            <a:endParaRPr lang="en-US"/>
          </a:p>
        </p:txBody>
      </p:sp>
    </p:spTree>
    <p:extLst>
      <p:ext uri="{BB962C8B-B14F-4D97-AF65-F5344CB8AC3E}">
        <p14:creationId xmlns:p14="http://schemas.microsoft.com/office/powerpoint/2010/main" val="302944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mins MK</a:t>
            </a:r>
          </a:p>
        </p:txBody>
      </p:sp>
      <p:sp>
        <p:nvSpPr>
          <p:cNvPr id="4" name="Slide Number Placeholder 3"/>
          <p:cNvSpPr>
            <a:spLocks noGrp="1"/>
          </p:cNvSpPr>
          <p:nvPr>
            <p:ph type="sldNum" sz="quarter" idx="5"/>
          </p:nvPr>
        </p:nvSpPr>
        <p:spPr/>
        <p:txBody>
          <a:bodyPr/>
          <a:lstStyle/>
          <a:p>
            <a:fld id="{064EDB0E-DE54-428A-AFBB-B19D5E9D46B3}" type="slidenum">
              <a:rPr lang="en-US" smtClean="0"/>
              <a:t>18</a:t>
            </a:fld>
            <a:endParaRPr lang="en-US"/>
          </a:p>
        </p:txBody>
      </p:sp>
    </p:spTree>
    <p:extLst>
      <p:ext uri="{BB962C8B-B14F-4D97-AF65-F5344CB8AC3E}">
        <p14:creationId xmlns:p14="http://schemas.microsoft.com/office/powerpoint/2010/main" val="101910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p>
        </p:txBody>
      </p:sp>
      <p:sp>
        <p:nvSpPr>
          <p:cNvPr id="4" name="Slide Number Placeholder 3"/>
          <p:cNvSpPr>
            <a:spLocks noGrp="1"/>
          </p:cNvSpPr>
          <p:nvPr>
            <p:ph type="sldNum" sz="quarter" idx="5"/>
          </p:nvPr>
        </p:nvSpPr>
        <p:spPr/>
        <p:txBody>
          <a:bodyPr/>
          <a:lstStyle/>
          <a:p>
            <a:fld id="{064EDB0E-DE54-428A-AFBB-B19D5E9D46B3}" type="slidenum">
              <a:rPr lang="en-US" smtClean="0"/>
              <a:t>19</a:t>
            </a:fld>
            <a:endParaRPr lang="en-US"/>
          </a:p>
        </p:txBody>
      </p:sp>
    </p:spTree>
    <p:extLst>
      <p:ext uri="{BB962C8B-B14F-4D97-AF65-F5344CB8AC3E}">
        <p14:creationId xmlns:p14="http://schemas.microsoft.com/office/powerpoint/2010/main" val="26356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will Introduce</a:t>
            </a:r>
          </a:p>
          <a:p>
            <a:r>
              <a:rPr lang="en-US"/>
              <a:t>Dalila Townes</a:t>
            </a:r>
          </a:p>
          <a:p>
            <a:r>
              <a:rPr lang="en-US">
                <a:cs typeface="Calibri"/>
              </a:rPr>
              <a:t>Hilda Potrzeba</a:t>
            </a:r>
          </a:p>
          <a:p>
            <a:r>
              <a:rPr lang="en-US">
                <a:cs typeface="Calibri"/>
              </a:rPr>
              <a:t>Mary Keenan</a:t>
            </a:r>
            <a:endParaRPr lang="en-US"/>
          </a:p>
          <a:p>
            <a:r>
              <a:rPr lang="en-US"/>
              <a:t>Joy Souza – Tentative</a:t>
            </a:r>
            <a:endParaRPr lang="en-US">
              <a:cs typeface="Calibri" panose="020F0502020204030204"/>
            </a:endParaRPr>
          </a:p>
          <a:p>
            <a:endParaRPr lang="en-US">
              <a:cs typeface="Calibri" panose="020F0502020204030204"/>
            </a:endParaRPr>
          </a:p>
          <a:p>
            <a:r>
              <a:rPr lang="en-US">
                <a:cs typeface="Calibri" panose="020F0502020204030204"/>
              </a:rPr>
              <a:t>Add a poll to get a pulse of who is here today and content knowledge</a:t>
            </a:r>
          </a:p>
          <a:p>
            <a:r>
              <a:rPr lang="en-US">
                <a:cs typeface="Calibri" panose="020F0502020204030204"/>
              </a:rPr>
              <a:t>A) I am new to the role</a:t>
            </a:r>
          </a:p>
          <a:p>
            <a:r>
              <a:rPr lang="en-US">
                <a:cs typeface="Calibri" panose="020F0502020204030204"/>
              </a:rPr>
              <a:t>B) I am not new to the role, but am still learning the Title II regulations</a:t>
            </a:r>
          </a:p>
          <a:p>
            <a:r>
              <a:rPr lang="en-US">
                <a:cs typeface="Calibri" panose="020F0502020204030204"/>
              </a:rPr>
              <a:t>C) I am not new to the role and I have a deep understanding of Title II regulations</a:t>
            </a:r>
          </a:p>
          <a:p>
            <a:endParaRPr lang="en-US">
              <a:cs typeface="Calibri" panose="020F0502020204030204"/>
            </a:endParaRPr>
          </a:p>
          <a:p>
            <a:r>
              <a:rPr lang="en-US">
                <a:cs typeface="Calibri" panose="020F0502020204030204"/>
              </a:rPr>
              <a:t>5 mins</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2</a:t>
            </a:fld>
            <a:endParaRPr lang="en-US"/>
          </a:p>
        </p:txBody>
      </p:sp>
    </p:spTree>
    <p:extLst>
      <p:ext uri="{BB962C8B-B14F-4D97-AF65-F5344CB8AC3E}">
        <p14:creationId xmlns:p14="http://schemas.microsoft.com/office/powerpoint/2010/main" val="483692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min</a:t>
            </a:r>
          </a:p>
          <a:p>
            <a:r>
              <a:rPr lang="en-US">
                <a:cs typeface="Calibri"/>
              </a:rPr>
              <a:t>Questions will be responded to as they appear in the chat:</a:t>
            </a:r>
          </a:p>
          <a:p>
            <a:r>
              <a:rPr lang="en-US">
                <a:cs typeface="Calibri"/>
              </a:rPr>
              <a:t>DT will monitor chat and share questions </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20</a:t>
            </a:fld>
            <a:endParaRPr lang="en-US"/>
          </a:p>
        </p:txBody>
      </p:sp>
    </p:spTree>
    <p:extLst>
      <p:ext uri="{BB962C8B-B14F-4D97-AF65-F5344CB8AC3E}">
        <p14:creationId xmlns:p14="http://schemas.microsoft.com/office/powerpoint/2010/main" val="374988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and adjust as needed</a:t>
            </a:r>
          </a:p>
          <a:p>
            <a:endParaRPr lang="en-US">
              <a:cs typeface="Calibri"/>
            </a:endParaRPr>
          </a:p>
          <a:p>
            <a:r>
              <a:rPr lang="en-US">
                <a:cs typeface="Calibri"/>
              </a:rPr>
              <a:t>Mary will say it’s a 3 min stretch break and give time to come back</a:t>
            </a:r>
          </a:p>
        </p:txBody>
      </p:sp>
      <p:sp>
        <p:nvSpPr>
          <p:cNvPr id="4" name="Slide Number Placeholder 3"/>
          <p:cNvSpPr>
            <a:spLocks noGrp="1"/>
          </p:cNvSpPr>
          <p:nvPr>
            <p:ph type="sldNum" sz="quarter" idx="10"/>
          </p:nvPr>
        </p:nvSpPr>
        <p:spPr/>
        <p:txBody>
          <a:bodyPr/>
          <a:lstStyle/>
          <a:p>
            <a:fld id="{064EDB0E-DE54-428A-AFBB-B19D5E9D46B3}" type="slidenum">
              <a:rPr lang="en-US" smtClean="0"/>
              <a:t>21</a:t>
            </a:fld>
            <a:endParaRPr lang="en-US"/>
          </a:p>
        </p:txBody>
      </p:sp>
    </p:spTree>
    <p:extLst>
      <p:ext uri="{BB962C8B-B14F-4D97-AF65-F5344CB8AC3E}">
        <p14:creationId xmlns:p14="http://schemas.microsoft.com/office/powerpoint/2010/main" val="376189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MARY: provide overview 1 min</a:t>
            </a:r>
          </a:p>
        </p:txBody>
      </p:sp>
      <p:sp>
        <p:nvSpPr>
          <p:cNvPr id="4" name="Slide Number Placeholder 3"/>
          <p:cNvSpPr>
            <a:spLocks noGrp="1"/>
          </p:cNvSpPr>
          <p:nvPr>
            <p:ph type="sldNum" sz="quarter" idx="10"/>
          </p:nvPr>
        </p:nvSpPr>
        <p:spPr/>
        <p:txBody>
          <a:bodyPr/>
          <a:lstStyle/>
          <a:p>
            <a:fld id="{064EDB0E-DE54-428A-AFBB-B19D5E9D46B3}" type="slidenum">
              <a:rPr lang="en-US" smtClean="0"/>
              <a:t>22</a:t>
            </a:fld>
            <a:endParaRPr lang="en-US"/>
          </a:p>
        </p:txBody>
      </p:sp>
    </p:spTree>
    <p:extLst>
      <p:ext uri="{BB962C8B-B14F-4D97-AF65-F5344CB8AC3E}">
        <p14:creationId xmlns:p14="http://schemas.microsoft.com/office/powerpoint/2010/main" val="4052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mins</a:t>
            </a:r>
            <a:endParaRPr lang="en-US" baseline="0">
              <a:cs typeface="Calibri"/>
            </a:endParaRPr>
          </a:p>
          <a:p>
            <a:pPr marL="334181" indent="-334181">
              <a:buFont typeface="Arial" panose="020B0604020202020204" pitchFamily="34" charset="0"/>
              <a:buChar char="•"/>
            </a:pPr>
            <a:r>
              <a:rPr lang="en-US" baseline="0"/>
              <a:t>Generally, everyone wants to do PL for the right reasons.  We want this to positively impact students and educators.</a:t>
            </a:r>
          </a:p>
          <a:p>
            <a:pPr marL="334023" indent="-334023">
              <a:buFont typeface="Arial" panose="020B0604020202020204" pitchFamily="34" charset="0"/>
              <a:buChar char="•"/>
            </a:pPr>
            <a:r>
              <a:rPr lang="en-US" baseline="0"/>
              <a:t>Have to </a:t>
            </a:r>
            <a:r>
              <a:rPr lang="en-US"/>
              <a:t>be thoughtful </a:t>
            </a:r>
            <a:r>
              <a:rPr lang="en-US" baseline="0"/>
              <a:t> about how </a:t>
            </a:r>
            <a:r>
              <a:rPr lang="en-US"/>
              <a:t>to evaluate</a:t>
            </a:r>
            <a:r>
              <a:rPr lang="en-US" baseline="0"/>
              <a:t> it so we know if what we are doing is working, and so we can change it if it’s not.</a:t>
            </a:r>
            <a:endParaRPr lang="en-US" baseline="0">
              <a:cs typeface="Calibri"/>
            </a:endParaRPr>
          </a:p>
          <a:p>
            <a:pPr marL="334181" indent="-334181">
              <a:buFont typeface="Arial" panose="020B0604020202020204" pitchFamily="34" charset="0"/>
              <a:buChar char="•"/>
            </a:pPr>
            <a:r>
              <a:rPr lang="en-US"/>
              <a:t>Important to make the case about what PL is doing effectively.  Title II funding is constantly at risk, as well as PL in local budgets.</a:t>
            </a:r>
          </a:p>
          <a:p>
            <a:pPr marL="334181" indent="-334181">
              <a:buFont typeface="Arial" panose="020B0604020202020204" pitchFamily="34" charset="0"/>
              <a:buChar char="•"/>
            </a:pPr>
            <a:r>
              <a:rPr lang="en-US"/>
              <a:t>ESSA requires a description of how data</a:t>
            </a:r>
            <a:r>
              <a:rPr lang="en-US" baseline="0"/>
              <a:t> will be used to improve PL activities</a:t>
            </a:r>
          </a:p>
          <a:p>
            <a:pPr marL="334181" indent="-334181">
              <a:buFont typeface="Arial" panose="020B0604020202020204" pitchFamily="34" charset="0"/>
              <a:buChar char="•"/>
            </a:pPr>
            <a:r>
              <a:rPr lang="en-US" baseline="0"/>
              <a:t>Hard to use data to improve PL activities if you don’t have any data on the effectiveness of those activities</a:t>
            </a:r>
          </a:p>
        </p:txBody>
      </p:sp>
      <p:sp>
        <p:nvSpPr>
          <p:cNvPr id="4" name="Slide Number Placeholder 3"/>
          <p:cNvSpPr>
            <a:spLocks noGrp="1"/>
          </p:cNvSpPr>
          <p:nvPr>
            <p:ph type="sldNum" sz="quarter" idx="10"/>
          </p:nvPr>
        </p:nvSpPr>
        <p:spPr/>
        <p:txBody>
          <a:bodyPr/>
          <a:lstStyle/>
          <a:p>
            <a:fld id="{064EDB0E-DE54-428A-AFBB-B19D5E9D46B3}" type="slidenum">
              <a:rPr lang="en-US" smtClean="0"/>
              <a:t>23</a:t>
            </a:fld>
            <a:endParaRPr lang="en-US"/>
          </a:p>
        </p:txBody>
      </p:sp>
    </p:spTree>
    <p:extLst>
      <p:ext uri="{BB962C8B-B14F-4D97-AF65-F5344CB8AC3E}">
        <p14:creationId xmlns:p14="http://schemas.microsoft.com/office/powerpoint/2010/main" val="12387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mins</a:t>
            </a:r>
          </a:p>
          <a:p>
            <a:r>
              <a:rPr lang="en-US"/>
              <a:t>Budgeted activity</a:t>
            </a:r>
            <a:r>
              <a:rPr lang="en-US" baseline="0"/>
              <a:t> in person started virtual minimum screen time low impact </a:t>
            </a:r>
          </a:p>
          <a:p>
            <a:r>
              <a:rPr lang="en-US" baseline="0"/>
              <a:t>Feedback by participants was that no useful </a:t>
            </a:r>
          </a:p>
          <a:p>
            <a:r>
              <a:rPr lang="en-US" baseline="0"/>
              <a:t>Amendment- adjust and add new activity</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24</a:t>
            </a:fld>
            <a:endParaRPr lang="en-US"/>
          </a:p>
        </p:txBody>
      </p:sp>
    </p:spTree>
    <p:extLst>
      <p:ext uri="{BB962C8B-B14F-4D97-AF65-F5344CB8AC3E}">
        <p14:creationId xmlns:p14="http://schemas.microsoft.com/office/powerpoint/2010/main" val="236794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2 mins</a:t>
            </a:r>
          </a:p>
        </p:txBody>
      </p:sp>
      <p:sp>
        <p:nvSpPr>
          <p:cNvPr id="4" name="Slide Number Placeholder 3"/>
          <p:cNvSpPr>
            <a:spLocks noGrp="1"/>
          </p:cNvSpPr>
          <p:nvPr>
            <p:ph type="sldNum" sz="quarter" idx="10"/>
          </p:nvPr>
        </p:nvSpPr>
        <p:spPr/>
        <p:txBody>
          <a:bodyPr/>
          <a:lstStyle/>
          <a:p>
            <a:fld id="{064EDB0E-DE54-428A-AFBB-B19D5E9D46B3}" type="slidenum">
              <a:rPr lang="en-US" smtClean="0"/>
              <a:t>25</a:t>
            </a:fld>
            <a:endParaRPr lang="en-US"/>
          </a:p>
        </p:txBody>
      </p:sp>
    </p:spTree>
    <p:extLst>
      <p:ext uri="{BB962C8B-B14F-4D97-AF65-F5344CB8AC3E}">
        <p14:creationId xmlns:p14="http://schemas.microsoft.com/office/powerpoint/2010/main" val="4098182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1 min</a:t>
            </a:r>
          </a:p>
        </p:txBody>
      </p:sp>
      <p:sp>
        <p:nvSpPr>
          <p:cNvPr id="4" name="Slide Number Placeholder 3"/>
          <p:cNvSpPr>
            <a:spLocks noGrp="1"/>
          </p:cNvSpPr>
          <p:nvPr>
            <p:ph type="sldNum" sz="quarter" idx="5"/>
          </p:nvPr>
        </p:nvSpPr>
        <p:spPr/>
        <p:txBody>
          <a:bodyPr/>
          <a:lstStyle/>
          <a:p>
            <a:fld id="{064EDB0E-DE54-428A-AFBB-B19D5E9D46B3}" type="slidenum">
              <a:rPr lang="en-US" smtClean="0"/>
              <a:t>26</a:t>
            </a:fld>
            <a:endParaRPr lang="en-US"/>
          </a:p>
        </p:txBody>
      </p:sp>
    </p:spTree>
    <p:extLst>
      <p:ext uri="{BB962C8B-B14F-4D97-AF65-F5344CB8AC3E}">
        <p14:creationId xmlns:p14="http://schemas.microsoft.com/office/powerpoint/2010/main" val="10867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 total allotted time 5 mins</a:t>
            </a:r>
            <a:endParaRPr lang="en-US"/>
          </a:p>
          <a:p>
            <a:endParaRPr lang="en-US"/>
          </a:p>
          <a:p>
            <a:r>
              <a:rPr lang="en-US">
                <a:hlinkClick r:id="rId3"/>
              </a:rPr>
              <a:t>https://ridegms.blob.core.windows.net/documentlibrary/3B2429F6-FD53-4901-B5AD-5D1246EAA446.pdf</a:t>
            </a:r>
            <a:endParaRPr lang="en-US">
              <a:cs typeface="Calibri"/>
            </a:endParaRPr>
          </a:p>
          <a:p>
            <a:endParaRPr lang="en-US">
              <a:cs typeface="Calibri"/>
            </a:endParaRPr>
          </a:p>
          <a:p>
            <a:r>
              <a:rPr lang="en-US">
                <a:cs typeface="Calibri"/>
              </a:rPr>
              <a:t>While reading the responses think about:</a:t>
            </a:r>
          </a:p>
          <a:p>
            <a:pPr marL="628650" lvl="1" indent="-171450">
              <a:lnSpc>
                <a:spcPct val="90000"/>
              </a:lnSpc>
              <a:spcBef>
                <a:spcPts val="375"/>
              </a:spcBef>
              <a:buFont typeface="Arial"/>
              <a:buChar char="•"/>
            </a:pPr>
            <a:r>
              <a:rPr lang="en-US"/>
              <a:t>What data sources are included?</a:t>
            </a:r>
            <a:endParaRPr lang="en-US">
              <a:cs typeface="Calibri" panose="020F0502020204030204"/>
            </a:endParaRPr>
          </a:p>
          <a:p>
            <a:pPr marL="628650" lvl="1" indent="-171450">
              <a:lnSpc>
                <a:spcPct val="90000"/>
              </a:lnSpc>
              <a:spcBef>
                <a:spcPts val="375"/>
              </a:spcBef>
              <a:buFont typeface="Arial"/>
              <a:buChar char="•"/>
            </a:pPr>
            <a:r>
              <a:rPr lang="en-US"/>
              <a:t>Does each data source include aligning data points?</a:t>
            </a:r>
            <a:endParaRPr lang="en-US">
              <a:cs typeface="Calibri" panose="020F0502020204030204"/>
            </a:endParaRPr>
          </a:p>
          <a:p>
            <a:pPr marL="628650" lvl="1" indent="-171450">
              <a:lnSpc>
                <a:spcPct val="90000"/>
              </a:lnSpc>
              <a:spcBef>
                <a:spcPts val="375"/>
              </a:spcBef>
              <a:buFont typeface="Arial"/>
              <a:buChar char="•"/>
            </a:pPr>
            <a:r>
              <a:rPr lang="en-US"/>
              <a:t>How will impact of the activity be monitored and evaluated?</a:t>
            </a:r>
            <a:endParaRPr lang="en-US">
              <a:cs typeface="Calibri" panose="020F0502020204030204"/>
            </a:endParaRPr>
          </a:p>
          <a:p>
            <a:pPr marL="628650" lvl="1" indent="-171450">
              <a:lnSpc>
                <a:spcPct val="90000"/>
              </a:lnSpc>
              <a:spcBef>
                <a:spcPts val="375"/>
              </a:spcBef>
              <a:buFont typeface="Arial"/>
              <a:buChar char="•"/>
            </a:pPr>
            <a:r>
              <a:rPr lang="en-US"/>
              <a:t>Is there an expected outcome metric that will gauge impact?</a:t>
            </a:r>
            <a:endParaRPr lang="en-US">
              <a:cs typeface="Calibri" panose="020F0502020204030204"/>
            </a:endParaRPr>
          </a:p>
          <a:p>
            <a:r>
              <a:rPr lang="en-US">
                <a:cs typeface="Calibri" panose="020F0502020204030204"/>
              </a:rPr>
              <a:t>MK will ask the group to share In the chat share – this will be done one area at a time</a:t>
            </a:r>
          </a:p>
          <a:p>
            <a:r>
              <a:rPr lang="en-US">
                <a:cs typeface="Calibri" panose="020F0502020204030204"/>
              </a:rPr>
              <a:t>data sources...</a:t>
            </a:r>
            <a:endParaRPr lang="en-US"/>
          </a:p>
          <a:p>
            <a:r>
              <a:rPr lang="en-US">
                <a:cs typeface="Calibri" panose="020F0502020204030204"/>
              </a:rPr>
              <a:t>Data points</a:t>
            </a:r>
          </a:p>
          <a:p>
            <a:r>
              <a:rPr lang="en-US">
                <a:cs typeface="Calibri" panose="020F0502020204030204"/>
              </a:rPr>
              <a:t>Measures</a:t>
            </a:r>
          </a:p>
          <a:p>
            <a:r>
              <a:rPr lang="en-US">
                <a:cs typeface="Calibri" panose="020F0502020204030204"/>
              </a:rPr>
              <a:t>Impact statement</a:t>
            </a:r>
          </a:p>
        </p:txBody>
      </p:sp>
      <p:sp>
        <p:nvSpPr>
          <p:cNvPr id="4" name="Slide Number Placeholder 3"/>
          <p:cNvSpPr>
            <a:spLocks noGrp="1"/>
          </p:cNvSpPr>
          <p:nvPr>
            <p:ph type="sldNum" sz="quarter" idx="5"/>
          </p:nvPr>
        </p:nvSpPr>
        <p:spPr/>
        <p:txBody>
          <a:bodyPr/>
          <a:lstStyle/>
          <a:p>
            <a:fld id="{064EDB0E-DE54-428A-AFBB-B19D5E9D46B3}" type="slidenum">
              <a:rPr lang="en-US" smtClean="0"/>
              <a:t>27</a:t>
            </a:fld>
            <a:endParaRPr lang="en-US"/>
          </a:p>
        </p:txBody>
      </p:sp>
    </p:spTree>
    <p:extLst>
      <p:ext uri="{BB962C8B-B14F-4D97-AF65-F5344CB8AC3E}">
        <p14:creationId xmlns:p14="http://schemas.microsoft.com/office/powerpoint/2010/main" val="539634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Waterfall – MK to ask for responses</a:t>
            </a:r>
          </a:p>
          <a:p>
            <a:r>
              <a:rPr lang="en-US">
                <a:cs typeface="Calibri"/>
              </a:rPr>
              <a:t>Share data and data points from the response</a:t>
            </a:r>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28</a:t>
            </a:fld>
            <a:endParaRPr lang="en-US"/>
          </a:p>
        </p:txBody>
      </p:sp>
    </p:spTree>
    <p:extLst>
      <p:ext uri="{BB962C8B-B14F-4D97-AF65-F5344CB8AC3E}">
        <p14:creationId xmlns:p14="http://schemas.microsoft.com/office/powerpoint/2010/main" val="1235568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Skip</a:t>
            </a:r>
            <a:endParaRPr lang="en-US"/>
          </a:p>
          <a:p>
            <a:r>
              <a:rPr lang="en-US"/>
              <a:t>Adding to resource guide- will not share </a:t>
            </a:r>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29</a:t>
            </a:fld>
            <a:endParaRPr lang="en-US"/>
          </a:p>
        </p:txBody>
      </p:sp>
    </p:spTree>
    <p:extLst>
      <p:ext uri="{BB962C8B-B14F-4D97-AF65-F5344CB8AC3E}">
        <p14:creationId xmlns:p14="http://schemas.microsoft.com/office/powerpoint/2010/main" val="174391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MK- 3 minutes</a:t>
            </a:r>
          </a:p>
          <a:p>
            <a:r>
              <a:rPr lang="en-US"/>
              <a:t>Waterfall </a:t>
            </a:r>
          </a:p>
          <a:p>
            <a:endParaRPr lang="en-US">
              <a:cs typeface="Calibri"/>
            </a:endParaRPr>
          </a:p>
          <a:p>
            <a:r>
              <a:rPr lang="en-US"/>
              <a:t>will ask participants to write responses in the chat and respond at the same time</a:t>
            </a: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3</a:t>
            </a:fld>
            <a:endParaRPr lang="en-US"/>
          </a:p>
        </p:txBody>
      </p:sp>
    </p:spTree>
    <p:extLst>
      <p:ext uri="{BB962C8B-B14F-4D97-AF65-F5344CB8AC3E}">
        <p14:creationId xmlns:p14="http://schemas.microsoft.com/office/powerpoint/2010/main" val="454441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Minute 65 or 120</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30</a:t>
            </a:fld>
            <a:endParaRPr lang="en-US"/>
          </a:p>
        </p:txBody>
      </p:sp>
    </p:spTree>
    <p:extLst>
      <p:ext uri="{BB962C8B-B14F-4D97-AF65-F5344CB8AC3E}">
        <p14:creationId xmlns:p14="http://schemas.microsoft.com/office/powerpoint/2010/main" val="3857661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 Poll:</a:t>
            </a:r>
          </a:p>
          <a:p>
            <a:r>
              <a:rPr lang="en-US"/>
              <a:t>Quick poll to gauge relationship and communication with private schools</a:t>
            </a:r>
          </a:p>
        </p:txBody>
      </p:sp>
      <p:sp>
        <p:nvSpPr>
          <p:cNvPr id="4" name="Slide Number Placeholder 3"/>
          <p:cNvSpPr>
            <a:spLocks noGrp="1"/>
          </p:cNvSpPr>
          <p:nvPr>
            <p:ph type="sldNum" sz="quarter" idx="10"/>
          </p:nvPr>
        </p:nvSpPr>
        <p:spPr/>
        <p:txBody>
          <a:bodyPr/>
          <a:lstStyle/>
          <a:p>
            <a:fld id="{064EDB0E-DE54-428A-AFBB-B19D5E9D46B3}" type="slidenum">
              <a:rPr lang="en-US" smtClean="0"/>
              <a:t>31</a:t>
            </a:fld>
            <a:endParaRPr lang="en-US"/>
          </a:p>
        </p:txBody>
      </p:sp>
    </p:spTree>
    <p:extLst>
      <p:ext uri="{BB962C8B-B14F-4D97-AF65-F5344CB8AC3E}">
        <p14:creationId xmlns:p14="http://schemas.microsoft.com/office/powerpoint/2010/main" val="734218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r>
              <a:rPr lang="en-US"/>
              <a:t>HP add link to chat when prompted</a:t>
            </a:r>
          </a:p>
          <a:p>
            <a:r>
              <a:rPr lang="en-US"/>
              <a:t>Link: https://ridoe.sharepoint.com/OFFICES/TC/Internal/Shared%20Documents/Title%20IIa/10_2020-2021/Detailed%20Consultation%20Timeline.docx?web=1 </a:t>
            </a:r>
          </a:p>
          <a:p>
            <a:endParaRPr lang="en-US"/>
          </a:p>
          <a:p>
            <a:r>
              <a:rPr lang="en-US"/>
              <a:t>Consultation:</a:t>
            </a:r>
            <a:endParaRPr lang="en-US">
              <a:cs typeface="Calibri" panose="020F0502020204030204"/>
            </a:endParaRPr>
          </a:p>
          <a:p>
            <a:r>
              <a:rPr lang="en-US"/>
              <a:t>Involves communication and discussions on key issues relevant to the equitable participation of private school students, teachers, and other educational personnel in Federal education programs.  </a:t>
            </a:r>
          </a:p>
          <a:p>
            <a:endParaRPr lang="en-US">
              <a:cs typeface="Calibri" panose="020F0502020204030204"/>
            </a:endParaRPr>
          </a:p>
          <a:p>
            <a:r>
              <a:rPr lang="en-US"/>
              <a:t>LEA must engage in timely and meaningful consultation with private school officials</a:t>
            </a:r>
            <a:endParaRPr lang="en-US">
              <a:cs typeface="Calibri"/>
            </a:endParaRPr>
          </a:p>
          <a:p>
            <a:r>
              <a:rPr lang="en-US"/>
              <a:t>BEFORE making a decision (such as on ordering materials or hiring staff) that affects the opportunities of private school participate in programs requiring their equitable participation </a:t>
            </a:r>
            <a:endParaRPr lang="en-US">
              <a:cs typeface="Calibri"/>
            </a:endParaRPr>
          </a:p>
          <a:p>
            <a:r>
              <a:rPr lang="en-US"/>
              <a:t>DURING the design and development of programs (including the process of developing a competitive grant application) and</a:t>
            </a:r>
            <a:endParaRPr lang="en-US">
              <a:cs typeface="Calibri"/>
            </a:endParaRPr>
          </a:p>
          <a:p>
            <a:r>
              <a:rPr lang="en-US"/>
              <a:t>THROUGHOUT the implementation and assessment of programs</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32</a:t>
            </a:fld>
            <a:endParaRPr lang="en-US"/>
          </a:p>
        </p:txBody>
      </p:sp>
    </p:spTree>
    <p:extLst>
      <p:ext uri="{BB962C8B-B14F-4D97-AF65-F5344CB8AC3E}">
        <p14:creationId xmlns:p14="http://schemas.microsoft.com/office/powerpoint/2010/main" val="93898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a:t>
            </a:r>
            <a:endParaRPr lang="en-US"/>
          </a:p>
          <a:p>
            <a:r>
              <a:rPr lang="en-US"/>
              <a:t>1. Provide written affirmation to SEA Each district must provide to the SEA written affirmation signed by private school officials of each participating private school during meaningful consultation. </a:t>
            </a:r>
          </a:p>
          <a:p>
            <a:r>
              <a:rPr lang="en-US"/>
              <a:t>2. must  provide the options for private </a:t>
            </a:r>
            <a:endParaRPr lang="en-US">
              <a:cs typeface="Calibri"/>
            </a:endParaRPr>
          </a:p>
          <a:p>
            <a:r>
              <a:rPr lang="en-US"/>
              <a:t>     school  officials to indicate if  </a:t>
            </a:r>
            <a:endParaRPr lang="en-US">
              <a:cs typeface="Calibri"/>
            </a:endParaRPr>
          </a:p>
          <a:p>
            <a:r>
              <a:rPr lang="en-US"/>
              <a:t>timely and meaningful consultation has not occurred  AND/OR</a:t>
            </a:r>
            <a:endParaRPr lang="en-US">
              <a:cs typeface="Calibri"/>
            </a:endParaRPr>
          </a:p>
          <a:p>
            <a:r>
              <a:rPr lang="en-US"/>
              <a:t>that the program design is not equitable with respect to eligible private school children</a:t>
            </a:r>
            <a:endParaRPr lang="en-US">
              <a:cs typeface="Calibri"/>
            </a:endParaRPr>
          </a:p>
          <a:p>
            <a:endParaRPr lang="en-US"/>
          </a:p>
          <a:p>
            <a:pPr defTabSz="1749064">
              <a:defRPr/>
            </a:pPr>
            <a:r>
              <a:rPr lang="en-US"/>
              <a:t>3. If private school officials do not provide such affirmation within a reasonable period of time, the LEA shall forward the documentation that such consultation has, or attempts at such consultation have, taken place to the SEA in lieu a signed letter.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33</a:t>
            </a:fld>
            <a:endParaRPr lang="en-US"/>
          </a:p>
        </p:txBody>
      </p:sp>
    </p:spTree>
    <p:extLst>
      <p:ext uri="{BB962C8B-B14F-4D97-AF65-F5344CB8AC3E}">
        <p14:creationId xmlns:p14="http://schemas.microsoft.com/office/powerpoint/2010/main" val="4125404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2 min</a:t>
            </a:r>
          </a:p>
        </p:txBody>
      </p:sp>
      <p:sp>
        <p:nvSpPr>
          <p:cNvPr id="4" name="Slide Number Placeholder 3"/>
          <p:cNvSpPr>
            <a:spLocks noGrp="1"/>
          </p:cNvSpPr>
          <p:nvPr>
            <p:ph type="sldNum" sz="quarter" idx="5"/>
          </p:nvPr>
        </p:nvSpPr>
        <p:spPr/>
        <p:txBody>
          <a:bodyPr/>
          <a:lstStyle/>
          <a:p>
            <a:fld id="{064EDB0E-DE54-428A-AFBB-B19D5E9D46B3}" type="slidenum">
              <a:rPr lang="en-US" smtClean="0"/>
              <a:t>34</a:t>
            </a:fld>
            <a:endParaRPr lang="en-US"/>
          </a:p>
        </p:txBody>
      </p:sp>
    </p:spTree>
    <p:extLst>
      <p:ext uri="{BB962C8B-B14F-4D97-AF65-F5344CB8AC3E}">
        <p14:creationId xmlns:p14="http://schemas.microsoft.com/office/powerpoint/2010/main" val="2784316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1min</a:t>
            </a:r>
          </a:p>
        </p:txBody>
      </p:sp>
      <p:sp>
        <p:nvSpPr>
          <p:cNvPr id="4" name="Slide Number Placeholder 3"/>
          <p:cNvSpPr>
            <a:spLocks noGrp="1"/>
          </p:cNvSpPr>
          <p:nvPr>
            <p:ph type="sldNum" sz="quarter" idx="5"/>
          </p:nvPr>
        </p:nvSpPr>
        <p:spPr/>
        <p:txBody>
          <a:bodyPr/>
          <a:lstStyle/>
          <a:p>
            <a:fld id="{064EDB0E-DE54-428A-AFBB-B19D5E9D46B3}" type="slidenum">
              <a:rPr lang="en-US" smtClean="0"/>
              <a:t>35</a:t>
            </a:fld>
            <a:endParaRPr lang="en-US"/>
          </a:p>
        </p:txBody>
      </p:sp>
    </p:spTree>
    <p:extLst>
      <p:ext uri="{BB962C8B-B14F-4D97-AF65-F5344CB8AC3E}">
        <p14:creationId xmlns:p14="http://schemas.microsoft.com/office/powerpoint/2010/main" val="1202362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1 min</a:t>
            </a:r>
            <a:endParaRPr lang="en-US"/>
          </a:p>
          <a:p>
            <a:endParaRPr lang="en-US"/>
          </a:p>
          <a:p>
            <a:r>
              <a:rPr lang="en-US"/>
              <a:t>If private school officials believe the district did not meet consultation or other requirements, they may file a complaint with RIDE if:</a:t>
            </a:r>
            <a:endParaRPr lang="en-US">
              <a:cs typeface="Calibri" panose="020F0502020204030204"/>
            </a:endParaRPr>
          </a:p>
          <a:p>
            <a:r>
              <a:rPr lang="en-US"/>
              <a:t>consultation was not meaningful or timely;</a:t>
            </a:r>
            <a:endParaRPr lang="en-US">
              <a:cs typeface="Calibri" panose="020F0502020204030204"/>
            </a:endParaRPr>
          </a:p>
          <a:p>
            <a:r>
              <a:rPr lang="en-US"/>
              <a:t>the district did not give due consideration to the views of the private school official; or</a:t>
            </a:r>
            <a:endParaRPr lang="en-US">
              <a:cs typeface="Calibri" panose="020F0502020204030204"/>
            </a:endParaRPr>
          </a:p>
          <a:p>
            <a:r>
              <a:rPr lang="en-US"/>
              <a:t>the district failed to make decisions that treat the private school or its students equitably.</a:t>
            </a:r>
            <a:endParaRPr lang="en-US">
              <a:cs typeface="Calibri" panose="020F0502020204030204"/>
            </a:endParaRPr>
          </a:p>
          <a:p>
            <a:r>
              <a:rPr lang="en-US"/>
              <a:t>A formal written complaint must include: </a:t>
            </a:r>
            <a:endParaRPr lang="en-US">
              <a:cs typeface="Calibri" panose="020F0502020204030204"/>
            </a:endParaRPr>
          </a:p>
          <a:p>
            <a:r>
              <a:rPr lang="en-US"/>
              <a:t>a statement that the SEA (RIDE), the LEA, or other entity receiving federal financial assistance has violated a requirement of a federal statute or regulation that applies to a program requiring equitable participation;</a:t>
            </a:r>
            <a:endParaRPr lang="en-US">
              <a:cs typeface="Calibri" panose="020F0502020204030204"/>
            </a:endParaRPr>
          </a:p>
          <a:p>
            <a:r>
              <a:rPr lang="en-US"/>
              <a:t>the facts on which the statement is based and the specific statutory or regulatory requirement allegedly violated; and</a:t>
            </a:r>
            <a:endParaRPr lang="en-US">
              <a:cs typeface="Calibri" panose="020F0502020204030204"/>
            </a:endParaRPr>
          </a:p>
          <a:p>
            <a:r>
              <a:rPr lang="en-US"/>
              <a:t>the signature of the complainant.</a:t>
            </a:r>
            <a:endParaRPr lang="en-US">
              <a:cs typeface="Calibri" panose="020F0502020204030204"/>
            </a:endParaRPr>
          </a:p>
          <a:p>
            <a:endParaRPr lang="en-US"/>
          </a:p>
          <a:p>
            <a:r>
              <a:rPr lang="en-US"/>
              <a:t>ESSA sections 1117(a)(3)(B) and 8501(a)(3)(B)</a:t>
            </a:r>
            <a:endParaRPr lang="en-US">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36</a:t>
            </a:fld>
            <a:endParaRPr lang="en-US"/>
          </a:p>
        </p:txBody>
      </p:sp>
    </p:spTree>
    <p:extLst>
      <p:ext uri="{BB962C8B-B14F-4D97-AF65-F5344CB8AC3E}">
        <p14:creationId xmlns:p14="http://schemas.microsoft.com/office/powerpoint/2010/main" val="3411450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min </a:t>
            </a:r>
          </a:p>
          <a:p>
            <a:r>
              <a:rPr lang="en-US">
                <a:cs typeface="Calibri"/>
              </a:rPr>
              <a:t>76 of 120 minutes</a:t>
            </a:r>
          </a:p>
          <a:p>
            <a:endParaRPr lang="en-US">
              <a:cs typeface="Calibri"/>
            </a:endParaRPr>
          </a:p>
          <a:p>
            <a:r>
              <a:rPr lang="en-US">
                <a:cs typeface="Calibri"/>
              </a:rPr>
              <a:t>Transfer cohost to DT</a:t>
            </a:r>
          </a:p>
        </p:txBody>
      </p:sp>
      <p:sp>
        <p:nvSpPr>
          <p:cNvPr id="4" name="Slide Number Placeholder 3"/>
          <p:cNvSpPr>
            <a:spLocks noGrp="1"/>
          </p:cNvSpPr>
          <p:nvPr>
            <p:ph type="sldNum" sz="quarter" idx="10"/>
          </p:nvPr>
        </p:nvSpPr>
        <p:spPr/>
        <p:txBody>
          <a:bodyPr/>
          <a:lstStyle/>
          <a:p>
            <a:fld id="{064EDB0E-DE54-428A-AFBB-B19D5E9D46B3}" type="slidenum">
              <a:rPr lang="en-US" smtClean="0"/>
              <a:t>37</a:t>
            </a:fld>
            <a:endParaRPr lang="en-US"/>
          </a:p>
        </p:txBody>
      </p:sp>
    </p:spTree>
    <p:extLst>
      <p:ext uri="{BB962C8B-B14F-4D97-AF65-F5344CB8AC3E}">
        <p14:creationId xmlns:p14="http://schemas.microsoft.com/office/powerpoint/2010/main" val="315673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1 min</a:t>
            </a:r>
            <a:endParaRPr lang="en-US"/>
          </a:p>
          <a:p>
            <a:endParaRPr lang="en-US"/>
          </a:p>
          <a:p>
            <a:r>
              <a:rPr lang="en-US"/>
              <a:t>I'll start the fiscal overview with some high level discussion on key items that impact your CRP and then I'll go over some fiscal items that are specific to Title II. I start with going over the items that impact your overall CRP because even if the Title II portion of your application is programmatically and fiscally approvable, it is still just a piece of your overall CRP application - there are general items that would impact all programs and that need to be addressed in order for final approval of the entire application.</a:t>
            </a:r>
            <a:endParaRPr lang="en-US">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38</a:t>
            </a:fld>
            <a:endParaRPr lang="en-US"/>
          </a:p>
        </p:txBody>
      </p:sp>
    </p:spTree>
    <p:extLst>
      <p:ext uri="{BB962C8B-B14F-4D97-AF65-F5344CB8AC3E}">
        <p14:creationId xmlns:p14="http://schemas.microsoft.com/office/powerpoint/2010/main" val="1812088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2 mins</a:t>
            </a:r>
          </a:p>
          <a:p>
            <a:endParaRPr lang="en-US">
              <a:cs typeface="Calibri"/>
            </a:endParaRPr>
          </a:p>
          <a:p>
            <a:r>
              <a:rPr lang="en-US">
                <a:cs typeface="Calibri"/>
              </a:rPr>
              <a:t>On this slide I will talk about the submission of the CRP application - the items on this slide are applicable to all CRP programs and not just Title II.</a:t>
            </a:r>
          </a:p>
          <a:p>
            <a:endParaRPr lang="en-US">
              <a:cs typeface="Calibri"/>
            </a:endParaRPr>
          </a:p>
          <a:p>
            <a:pPr marL="171450" indent="-171450">
              <a:buFont typeface="Arial"/>
              <a:buChar char="•"/>
            </a:pPr>
            <a:r>
              <a:rPr lang="en-US">
                <a:cs typeface="Calibri"/>
              </a:rPr>
              <a:t>An LEA cannot obligate funds until the later of the date the funds become available or the date that LEA submits application to RIDE in substantially approvable form</a:t>
            </a:r>
          </a:p>
          <a:p>
            <a:pPr marL="171450" indent="-171450">
              <a:buFont typeface="Arial"/>
              <a:buChar char="•"/>
            </a:pPr>
            <a:r>
              <a:rPr lang="en-US">
                <a:cs typeface="Calibri"/>
              </a:rPr>
              <a:t>Typically applications are due no later than June 30th or if you have summer activities the due date is mid May</a:t>
            </a:r>
          </a:p>
          <a:p>
            <a:pPr marL="171450" indent="-171450">
              <a:buFont typeface="Arial"/>
              <a:buChar char="•"/>
            </a:pPr>
            <a:r>
              <a:rPr lang="en-US">
                <a:cs typeface="Calibri"/>
              </a:rPr>
              <a:t>The project period doesn’t start until you submit your application so its very </a:t>
            </a:r>
            <a:r>
              <a:rPr lang="en-US" err="1">
                <a:cs typeface="Calibri"/>
              </a:rPr>
              <a:t>very</a:t>
            </a:r>
            <a:r>
              <a:rPr lang="en-US">
                <a:cs typeface="Calibri"/>
              </a:rPr>
              <a:t> important to get your application in on time. For example, lets say funds become available on 7/1 but you don’t submit your application until 10/1, those expenditures between 7/1 and 10/1 would not be allowable and you would have to fund them with local dollars. Again, the </a:t>
            </a:r>
            <a:r>
              <a:rPr lang="en-US" err="1">
                <a:cs typeface="Calibri"/>
              </a:rPr>
              <a:t>takeway</a:t>
            </a:r>
            <a:r>
              <a:rPr lang="en-US">
                <a:cs typeface="Calibri"/>
              </a:rPr>
              <a:t> here is ensure you are submitting a timely application.</a:t>
            </a:r>
          </a:p>
          <a:p>
            <a:pPr marL="171450" indent="-171450">
              <a:buFont typeface="Arial"/>
              <a:buChar char="•"/>
            </a:pPr>
            <a:r>
              <a:rPr lang="en-US">
                <a:cs typeface="Calibri"/>
              </a:rPr>
              <a:t>A key item to remember is that an application is not considered submitted until its in District Superintendent Approved status which means its gone through all of the LEA levels of approval. Simply having an application in Draft Started or any approval level below Superintendent Approved does not mean the application has been submitted. </a:t>
            </a:r>
          </a:p>
          <a:p>
            <a:pPr marL="171450" indent="-171450">
              <a:buFont typeface="Arial"/>
              <a:buChar char="•"/>
            </a:pPr>
            <a:r>
              <a:rPr lang="en-US">
                <a:cs typeface="Calibri"/>
              </a:rPr>
              <a:t>Also remember that when the application is opened its in "Not started" status, in order to begin making changes you need to move it to "Draft started" to make changes</a:t>
            </a:r>
          </a:p>
          <a:p>
            <a:pPr marL="171450" indent="-171450">
              <a:buFont typeface="Arial"/>
              <a:buChar char="•"/>
            </a:pPr>
            <a:r>
              <a:rPr lang="en-US">
                <a:cs typeface="Calibri"/>
              </a:rPr>
              <a:t>While you may obligate funds before the application is in final approved status, you cannot submit for reimbursement until the application is final approved by RIDE.</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39</a:t>
            </a:fld>
            <a:endParaRPr lang="en-US"/>
          </a:p>
        </p:txBody>
      </p:sp>
    </p:spTree>
    <p:extLst>
      <p:ext uri="{BB962C8B-B14F-4D97-AF65-F5344CB8AC3E}">
        <p14:creationId xmlns:p14="http://schemas.microsoft.com/office/powerpoint/2010/main" val="63273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MK 2 minutes</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4</a:t>
            </a:fld>
            <a:endParaRPr lang="en-US"/>
          </a:p>
        </p:txBody>
      </p:sp>
    </p:spTree>
    <p:extLst>
      <p:ext uri="{BB962C8B-B14F-4D97-AF65-F5344CB8AC3E}">
        <p14:creationId xmlns:p14="http://schemas.microsoft.com/office/powerpoint/2010/main" val="3866063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2 mins</a:t>
            </a:r>
          </a:p>
          <a:p>
            <a:endParaRPr lang="en-US">
              <a:cs typeface="Calibri"/>
            </a:endParaRPr>
          </a:p>
          <a:p>
            <a:r>
              <a:rPr lang="en-US">
                <a:cs typeface="Calibri"/>
              </a:rPr>
              <a:t>In order to prevent delays in the RIDE approval process, don't forget to submit all the required documents. These required documents aren't specific to Title II and apply to your overall CRP application.</a:t>
            </a:r>
          </a:p>
          <a:p>
            <a:br>
              <a:rPr lang="en-US">
                <a:cs typeface="+mn-lt"/>
              </a:rPr>
            </a:br>
            <a:r>
              <a:rPr lang="en-US">
                <a:cs typeface="Calibri"/>
              </a:rPr>
              <a:t>Within the document library (which Mary showed you how to get to a few slides back), there is a section called FY22 CRP- Overview, Guidance and Required Forms. Within this section there is a Instructions for CRP submission document which mentions the three documents on this slide and where to send the documents</a:t>
            </a:r>
          </a:p>
          <a:p>
            <a:endParaRPr lang="en-US">
              <a:cs typeface="Calibri"/>
            </a:endParaRPr>
          </a:p>
          <a:p>
            <a:pPr marL="171450" indent="-171450">
              <a:buFont typeface="Arial"/>
              <a:buChar char="•"/>
            </a:pPr>
            <a:r>
              <a:rPr lang="en-US">
                <a:cs typeface="Calibri"/>
              </a:rPr>
              <a:t>The Assurances Affirmations – In this document you are making various assurances that apply to your overall CRP and each individual program in order to ensure compliance with the applicable Federal statutes, regulations </a:t>
            </a:r>
            <a:r>
              <a:rPr lang="en-US" err="1">
                <a:cs typeface="Calibri"/>
              </a:rPr>
              <a:t>etc</a:t>
            </a:r>
            <a:endParaRPr lang="en-US">
              <a:cs typeface="Calibri"/>
            </a:endParaRPr>
          </a:p>
          <a:p>
            <a:pPr marL="171450" indent="-171450">
              <a:buFont typeface="Arial"/>
              <a:buChar char="•"/>
            </a:pPr>
            <a:r>
              <a:rPr lang="en-US">
                <a:cs typeface="Calibri"/>
              </a:rPr>
              <a:t>The Request to Obligate Federal Funds -  on this form you indicate whether you have summer activities and for which programs. Its really important to submit this timely so that RIDE knows when you are beginning your activities so that we can plan and focus on the review of your summer activities and getting those approved timely</a:t>
            </a:r>
          </a:p>
          <a:p>
            <a:pPr marL="171450" indent="-171450">
              <a:buFont typeface="Arial"/>
              <a:buChar char="•"/>
            </a:pPr>
            <a:r>
              <a:rPr lang="en-US">
                <a:cs typeface="Calibri"/>
              </a:rPr>
              <a:t>The Process for the development of the CRP application fulfills the Federal requirement to document who participated in the application development such as community members, parents, teachers, students </a:t>
            </a:r>
            <a:r>
              <a:rPr lang="en-US" err="1">
                <a:cs typeface="Calibri"/>
              </a:rPr>
              <a:t>etc</a:t>
            </a: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40</a:t>
            </a:fld>
            <a:endParaRPr lang="en-US"/>
          </a:p>
        </p:txBody>
      </p:sp>
    </p:spTree>
    <p:extLst>
      <p:ext uri="{BB962C8B-B14F-4D97-AF65-F5344CB8AC3E}">
        <p14:creationId xmlns:p14="http://schemas.microsoft.com/office/powerpoint/2010/main" val="3632218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4 mins</a:t>
            </a:r>
          </a:p>
          <a:p>
            <a:endParaRPr lang="en-US">
              <a:cs typeface="Calibri"/>
            </a:endParaRPr>
          </a:p>
          <a:p>
            <a:r>
              <a:rPr lang="en-US">
                <a:cs typeface="Calibri"/>
              </a:rPr>
              <a:t>On this slide I'll go over what factors might be holding up your CRP application:</a:t>
            </a:r>
            <a:endParaRPr lang="en-US"/>
          </a:p>
          <a:p>
            <a:pPr marL="171450" indent="-171450">
              <a:buFont typeface="Arial"/>
              <a:buChar char="•"/>
            </a:pPr>
            <a:r>
              <a:rPr lang="en-US">
                <a:cs typeface="Calibri"/>
              </a:rPr>
              <a:t>The first bullet, make sure you submit all of the required documents I discussed on the previous slide</a:t>
            </a:r>
          </a:p>
          <a:p>
            <a:pPr marL="171450" indent="-171450">
              <a:buFont typeface="Arial"/>
              <a:buChar char="•"/>
            </a:pPr>
            <a:r>
              <a:rPr lang="en-US">
                <a:cs typeface="Calibri"/>
              </a:rPr>
              <a:t>Confirm the status of the application and ensure any resubmitted applications are in Superintendent Approved status. RIDE may have returned the application to you for edits and even if you've made the required changes unless its in Superintendent Approved status it will not trigger another RIDE review and ultimately RIDE final approval</a:t>
            </a:r>
          </a:p>
          <a:p>
            <a:pPr marL="171450" indent="-171450">
              <a:buFont typeface="Arial"/>
              <a:buChar char="•"/>
            </a:pPr>
            <a:r>
              <a:rPr lang="en-US">
                <a:cs typeface="Calibri"/>
              </a:rPr>
              <a:t>Even if we are able to get through the programmatic and fiscal reviews the application won't be final approved if your FER hasn’t been submitted or if there are certain issues related to FER</a:t>
            </a:r>
          </a:p>
          <a:p>
            <a:pPr lvl="1" indent="-171450">
              <a:buFont typeface="Arial"/>
              <a:buChar char="•"/>
            </a:pPr>
            <a:r>
              <a:rPr lang="en-US">
                <a:cs typeface="Calibri"/>
              </a:rPr>
              <a:t>During the initial application process RIDE fiscal inputs preliminary allocations which include an amount for carryover – carryover is comprised of two components 1) unapplied amount from PY and 2)unspent from PY. Without the FER RIDE does not know the unspent amount/final carryover amount.</a:t>
            </a:r>
          </a:p>
          <a:p>
            <a:pPr lvl="1" indent="-171450">
              <a:buFont typeface="Arial"/>
              <a:buChar char="•"/>
            </a:pPr>
            <a:r>
              <a:rPr lang="en-US">
                <a:cs typeface="Calibri"/>
              </a:rPr>
              <a:t>Additionally, even if the FER is submitted you cannot have any refunds due to RIDE, this will hold up final approval</a:t>
            </a:r>
          </a:p>
          <a:p>
            <a:pPr lvl="1" indent="-171450">
              <a:buFont typeface="Arial"/>
              <a:buChar char="•"/>
            </a:pPr>
            <a:r>
              <a:rPr lang="en-US">
                <a:cs typeface="Calibri"/>
              </a:rPr>
              <a:t>If there are discrepancies on between reporting on the FER for IDEA Early Intervening Services and the UCOA file, this will hold up the process</a:t>
            </a:r>
          </a:p>
          <a:p>
            <a:pPr marL="171450" indent="-171450">
              <a:buFont typeface="Arial"/>
              <a:buChar char="•"/>
            </a:pPr>
            <a:r>
              <a:rPr lang="en-US">
                <a:cs typeface="Calibri"/>
              </a:rPr>
              <a:t>If you are behind on other reporting like the IDEA MOE compliance report</a:t>
            </a:r>
          </a:p>
          <a:p>
            <a:pPr marL="171450" indent="-171450">
              <a:buFont typeface="Arial"/>
              <a:buChar char="•"/>
            </a:pPr>
            <a:r>
              <a:rPr lang="en-US">
                <a:cs typeface="Calibri"/>
              </a:rPr>
              <a:t>And lastly if there is an issue with the private school proportionate share calculator</a:t>
            </a:r>
          </a:p>
          <a:p>
            <a:pPr lvl="1" indent="-171450">
              <a:buFont typeface="Arial"/>
              <a:buChar char="•"/>
            </a:pPr>
            <a:r>
              <a:rPr lang="en-US">
                <a:cs typeface="Calibri"/>
              </a:rPr>
              <a:t>A common issue we see is that the equitable share calculator is not updated at amendment time. At the time of the initial application, the allocation and funds available are preliminary, by amendment time allocations are finalized and the calculator needs to be updated for the final allocation amounts </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41</a:t>
            </a:fld>
            <a:endParaRPr lang="en-US"/>
          </a:p>
        </p:txBody>
      </p:sp>
    </p:spTree>
    <p:extLst>
      <p:ext uri="{BB962C8B-B14F-4D97-AF65-F5344CB8AC3E}">
        <p14:creationId xmlns:p14="http://schemas.microsoft.com/office/powerpoint/2010/main" val="2282991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min</a:t>
            </a:r>
            <a:endParaRPr lang="en-US"/>
          </a:p>
          <a:p>
            <a:r>
              <a:rPr lang="en-US">
                <a:cs typeface="Calibri"/>
              </a:rPr>
              <a:t>Title II funds are supplementary and as such you need to ensure you are not supplanting.  It is presumed that supplanting has occurred if Title II funds are used to provide services the LEA was required to make available under other federal, state or local laws or if the LEA uses title II funds to provide services it provided with non federal funds in the prior fiscal year.</a:t>
            </a:r>
            <a:endParaRPr lang="en-US"/>
          </a:p>
          <a:p>
            <a:endParaRPr lang="en-US">
              <a:cs typeface="Calibri"/>
            </a:endParaRPr>
          </a:p>
          <a:p>
            <a:r>
              <a:rPr lang="en-US">
                <a:cs typeface="Calibri"/>
              </a:rPr>
              <a:t>This leads to the two questions to ask yourself to determine if funds are supplemental or if supplanting has occurred.</a:t>
            </a:r>
          </a:p>
          <a:p>
            <a:pPr marL="171450" indent="-171450">
              <a:buFont typeface="Arial"/>
              <a:buChar char="•"/>
            </a:pPr>
            <a:r>
              <a:rPr lang="en-US">
                <a:cs typeface="Calibri"/>
              </a:rPr>
              <a:t>Is it required under other Federal, State or Local law? If you are required to do the activity anyways then the reasoning behind it is why should the Federal government be paying for it.</a:t>
            </a:r>
          </a:p>
          <a:p>
            <a:pPr marL="171450" indent="-171450">
              <a:buFont typeface="Arial"/>
              <a:buChar char="•"/>
            </a:pPr>
            <a:r>
              <a:rPr lang="en-US">
                <a:cs typeface="Calibri"/>
              </a:rPr>
              <a:t>Was the activity paid for with State, Local or other Federal funds in the previous year? </a:t>
            </a:r>
          </a:p>
          <a:p>
            <a:r>
              <a:rPr lang="en-US">
                <a:cs typeface="Calibri"/>
              </a:rPr>
              <a:t>If answer to both questions are no then the funds are most likely supplemental.</a:t>
            </a:r>
          </a:p>
        </p:txBody>
      </p:sp>
      <p:sp>
        <p:nvSpPr>
          <p:cNvPr id="4" name="Slide Number Placeholder 3"/>
          <p:cNvSpPr>
            <a:spLocks noGrp="1"/>
          </p:cNvSpPr>
          <p:nvPr>
            <p:ph type="sldNum" sz="quarter" idx="5"/>
          </p:nvPr>
        </p:nvSpPr>
        <p:spPr/>
        <p:txBody>
          <a:bodyPr/>
          <a:lstStyle/>
          <a:p>
            <a:fld id="{064EDB0E-DE54-428A-AFBB-B19D5E9D46B3}" type="slidenum">
              <a:rPr lang="en-US" smtClean="0"/>
              <a:t>42</a:t>
            </a:fld>
            <a:endParaRPr lang="en-US"/>
          </a:p>
        </p:txBody>
      </p:sp>
    </p:spTree>
    <p:extLst>
      <p:ext uri="{BB962C8B-B14F-4D97-AF65-F5344CB8AC3E}">
        <p14:creationId xmlns:p14="http://schemas.microsoft.com/office/powerpoint/2010/main" val="1951003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cs typeface="Calibri"/>
            </a:endParaRPr>
          </a:p>
          <a:p>
            <a:r>
              <a:rPr lang="en-US" dirty="0">
                <a:cs typeface="Calibri"/>
              </a:rPr>
              <a:t>DT 4 min</a:t>
            </a:r>
          </a:p>
          <a:p>
            <a:pPr marL="171450" indent="-171450">
              <a:buFont typeface="Arial"/>
              <a:buChar char="•"/>
            </a:pPr>
            <a:r>
              <a:rPr lang="en-US" dirty="0">
                <a:cs typeface="Calibri"/>
              </a:rPr>
              <a:t>The private school proportionate share calculator determines the districts minimum required reserve of Title II funds for equitable services for participating private schools located within the districts boundaries. In order to be an eligible participating private school the private school must be RIDE approved which is an annual process. </a:t>
            </a:r>
            <a:r>
              <a:rPr lang="en-US" dirty="0"/>
              <a:t> </a:t>
            </a:r>
            <a:endParaRPr lang="en-US" dirty="0">
              <a:cs typeface="Calibri"/>
            </a:endParaRPr>
          </a:p>
          <a:p>
            <a:pPr marL="171450" indent="-171450">
              <a:buFont typeface="Arial"/>
              <a:buChar char="•"/>
            </a:pPr>
            <a:r>
              <a:rPr lang="en-US" dirty="0"/>
              <a:t>There is an Enrollment Counts tab of the calculator that has the enrollment counts for the district and the eligible private schools within the district. This is based on October 1 data of the previous school year and includes all students (K to 12).</a:t>
            </a:r>
            <a:endParaRPr lang="en-US" dirty="0">
              <a:cs typeface="Calibri"/>
            </a:endParaRPr>
          </a:p>
          <a:p>
            <a:pPr lvl="1" indent="-171450">
              <a:buFont typeface="Arial"/>
              <a:buChar char="•"/>
            </a:pPr>
            <a:r>
              <a:rPr lang="en-US" dirty="0">
                <a:cs typeface="Calibri"/>
              </a:rPr>
              <a:t>There are a couple items I'd like to point out here, you may see more schools listed in the private school section of your </a:t>
            </a:r>
            <a:r>
              <a:rPr lang="en-US" dirty="0" err="1">
                <a:cs typeface="Calibri"/>
              </a:rPr>
              <a:t>Accelegrants</a:t>
            </a:r>
            <a:r>
              <a:rPr lang="en-US" dirty="0">
                <a:cs typeface="Calibri"/>
              </a:rPr>
              <a:t> application than you do not see on the enrollment counts tab of your proportionate calculator. That’s because the proportionate share calculator includes only those private schools that have been RIDE approved for the current year.</a:t>
            </a:r>
          </a:p>
          <a:p>
            <a:pPr lvl="1" indent="-171450">
              <a:buFont typeface="Arial"/>
              <a:buChar char="•"/>
            </a:pPr>
            <a:r>
              <a:rPr lang="en-US" dirty="0">
                <a:cs typeface="Calibri"/>
              </a:rPr>
              <a:t>Additionally, if there is a school in the private school section of the </a:t>
            </a:r>
            <a:r>
              <a:rPr lang="en-US" dirty="0" err="1">
                <a:cs typeface="Calibri"/>
              </a:rPr>
              <a:t>accelegrants</a:t>
            </a:r>
            <a:r>
              <a:rPr lang="en-US" dirty="0">
                <a:cs typeface="Calibri"/>
              </a:rPr>
              <a:t> application that has been closed let David Luther know and he can remove that school from </a:t>
            </a:r>
            <a:r>
              <a:rPr lang="en-US" dirty="0" err="1">
                <a:cs typeface="Calibri"/>
              </a:rPr>
              <a:t>Accelegrants</a:t>
            </a:r>
            <a:r>
              <a:rPr lang="en-US" dirty="0">
                <a:cs typeface="Calibri"/>
              </a:rPr>
              <a:t>.</a:t>
            </a:r>
          </a:p>
          <a:p>
            <a:pPr marL="171450" indent="-171450">
              <a:buFont typeface="Arial"/>
              <a:buChar char="•"/>
            </a:pPr>
            <a:r>
              <a:rPr lang="en-US" dirty="0">
                <a:cs typeface="Calibri"/>
              </a:rPr>
              <a:t>The calculation is based on the Title II allocation, and you adjust for carryover and transfers in and out of title II. Any change in the overall allocation/carryover/transfers will also impact the private school share! This is of particular note at amendment time when the allocations have changed. Again, this is an issue we often see overlooked by LEAs. I talked about it a couple slides back and it is worth another mention here as well.</a:t>
            </a:r>
          </a:p>
          <a:p>
            <a:pPr marL="171450" indent="-171450">
              <a:buFont typeface="Arial"/>
              <a:buChar char="•"/>
            </a:pPr>
            <a:r>
              <a:rPr lang="en-US" dirty="0">
                <a:cs typeface="Calibri"/>
              </a:rPr>
              <a:t>As the district you are trying to get the private schools to utilize all of the funds they have in the year its made available. You want to ensure that you are appropriately and timely consulting with them and seeing what their needs are. Private school consultation is an ongoing process, you want to be sure you capture any changes in their needs – for example at amendment time you want to confirm if there any adjustments that need to be made to the budgeted private school line items.</a:t>
            </a:r>
          </a:p>
          <a:p>
            <a:pPr marL="171450" indent="-171450">
              <a:buFont typeface="Arial"/>
              <a:buChar char="•"/>
            </a:pPr>
            <a:r>
              <a:rPr lang="en-US" dirty="0">
                <a:cs typeface="Calibri"/>
              </a:rPr>
              <a:t>LEAs can assess necessary and administrative costs to address the fact that there is an administrative cost associated with managing the private school funds. The simplest way to do this is through the indirect cost rate - the proportionate share calculator has a section where you would input the total administrative cost for Title II program. This essentially takes the administrative costs off the top or in other words the beginning of the equation – before the amount required to be reserved for private schools is calculated.</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43</a:t>
            </a:fld>
            <a:endParaRPr lang="en-US"/>
          </a:p>
        </p:txBody>
      </p:sp>
    </p:spTree>
    <p:extLst>
      <p:ext uri="{BB962C8B-B14F-4D97-AF65-F5344CB8AC3E}">
        <p14:creationId xmlns:p14="http://schemas.microsoft.com/office/powerpoint/2010/main" val="2401781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DT 1 min</a:t>
            </a:r>
          </a:p>
          <a:p>
            <a:endParaRPr lang="en-US">
              <a:cs typeface="Calibri"/>
            </a:endParaRPr>
          </a:p>
          <a:p>
            <a:r>
              <a:rPr lang="en-US">
                <a:cs typeface="Calibri"/>
              </a:rPr>
              <a:t>On this slide is a picture of where you can find the proportionate share calculator within the document library. Since we are in the amendment period I am specifically referencing the FY 2022 CRP Amendment Materials – its called Title II equitable share calculator – you will sometimes hear it referenced to as proportionate share and sometimes equitable share. If it was the initial application time it would be in the FY 2022 CRP Application/Documents section.</a:t>
            </a:r>
            <a:endParaRPr lang="en-US"/>
          </a:p>
        </p:txBody>
      </p:sp>
      <p:sp>
        <p:nvSpPr>
          <p:cNvPr id="4" name="Slide Number Placeholder 3"/>
          <p:cNvSpPr>
            <a:spLocks noGrp="1"/>
          </p:cNvSpPr>
          <p:nvPr>
            <p:ph type="sldNum" sz="quarter" idx="5"/>
          </p:nvPr>
        </p:nvSpPr>
        <p:spPr/>
        <p:txBody>
          <a:bodyPr/>
          <a:lstStyle/>
          <a:p>
            <a:fld id="{064EDB0E-DE54-428A-AFBB-B19D5E9D46B3}" type="slidenum">
              <a:rPr lang="en-US" smtClean="0"/>
              <a:t>44</a:t>
            </a:fld>
            <a:endParaRPr lang="en-US"/>
          </a:p>
        </p:txBody>
      </p:sp>
    </p:spTree>
    <p:extLst>
      <p:ext uri="{BB962C8B-B14F-4D97-AF65-F5344CB8AC3E}">
        <p14:creationId xmlns:p14="http://schemas.microsoft.com/office/powerpoint/2010/main" val="1086612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minutes</a:t>
            </a:r>
            <a:endParaRPr lang="en-US"/>
          </a:p>
          <a:p>
            <a:endParaRPr lang="en-US">
              <a:cs typeface="Calibri"/>
            </a:endParaRPr>
          </a:p>
          <a:p>
            <a:r>
              <a:rPr lang="en-US">
                <a:cs typeface="Calibri"/>
              </a:rPr>
              <a:t>Transferability allows you to move funds between programs – however there are restrictions.</a:t>
            </a:r>
            <a:endParaRPr lang="en-US"/>
          </a:p>
          <a:p>
            <a:pPr marL="171450" indent="-171450">
              <a:buFont typeface="Arial"/>
              <a:buChar char="•"/>
            </a:pPr>
            <a:r>
              <a:rPr lang="en-US">
                <a:cs typeface="Calibri"/>
              </a:rPr>
              <a:t>You can transfer 100% of your Title II &amp; Title IV funds into the programs on this slide – Title I Part A, Title I, Part D, Title II (If you are transferring in from Title IV) Title III, Part A, Title IV.</a:t>
            </a:r>
          </a:p>
          <a:p>
            <a:pPr marL="171450" indent="-171450">
              <a:buFont typeface="Arial"/>
              <a:buChar char="•"/>
            </a:pPr>
            <a:r>
              <a:rPr lang="en-US">
                <a:cs typeface="Calibri"/>
              </a:rPr>
              <a:t>One of the biggest restrictions is that once you transfer funds into Title I or Title III, you cannot transfer these funds out. Even during amendment time, you can increase the transfer amount to these programs but you cannot decrease the transfer amount.</a:t>
            </a:r>
          </a:p>
          <a:p>
            <a:pPr marL="171450" indent="-171450">
              <a:buFont typeface="Arial"/>
              <a:buChar char="•"/>
            </a:pPr>
            <a:r>
              <a:rPr lang="en-US">
                <a:cs typeface="Calibri"/>
              </a:rPr>
              <a:t>LEAs should only be transferring the amount up to what is needed in the program. RIDE doesn’t recommend blanket transferring funds if you do you have a need for it in the other program.</a:t>
            </a:r>
          </a:p>
          <a:p>
            <a:pPr marL="171450" indent="-171450">
              <a:buFont typeface="Arial"/>
              <a:buChar char="•"/>
            </a:pPr>
            <a:r>
              <a:rPr lang="en-US"/>
              <a:t>You would make the election to transfer in the allocation transfers section of the application</a:t>
            </a:r>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45</a:t>
            </a:fld>
            <a:endParaRPr lang="en-US"/>
          </a:p>
        </p:txBody>
      </p:sp>
    </p:spTree>
    <p:extLst>
      <p:ext uri="{BB962C8B-B14F-4D97-AF65-F5344CB8AC3E}">
        <p14:creationId xmlns:p14="http://schemas.microsoft.com/office/powerpoint/2010/main" val="1048653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minutes</a:t>
            </a:r>
            <a:endParaRPr lang="en-US"/>
          </a:p>
          <a:p>
            <a:endParaRPr lang="en-US">
              <a:cs typeface="Calibri"/>
            </a:endParaRPr>
          </a:p>
          <a:p>
            <a:r>
              <a:rPr lang="en-US"/>
              <a:t>Additionally, transfers between programs also impact the equitable share for private schools. For example, lets say you are transferring money into Title II from Title IV, there is now a larger pot of Title II funds available and as such the required reserve for private schools is larger. Alternatively, if you are transferring money out of Title II and into one of the other programs, there are less Title II funds available in the overall pot and therefore less funding available to private schools. There are lines within the calculator to reflect transfers in/transfers out. This further expands upon a point I made a couple slides back where any change in allocation, transfers carryover etc. triggers an update to the proportionate share calculator.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64EDB0E-DE54-428A-AFBB-B19D5E9D46B3}" type="slidenum">
              <a:rPr lang="en-US" smtClean="0"/>
              <a:t>46</a:t>
            </a:fld>
            <a:endParaRPr lang="en-US"/>
          </a:p>
        </p:txBody>
      </p:sp>
    </p:spTree>
    <p:extLst>
      <p:ext uri="{BB962C8B-B14F-4D97-AF65-F5344CB8AC3E}">
        <p14:creationId xmlns:p14="http://schemas.microsoft.com/office/powerpoint/2010/main" val="2482433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3 min</a:t>
            </a:r>
            <a:endParaRPr lang="en-US"/>
          </a:p>
          <a:p>
            <a:endParaRPr lang="en-US">
              <a:cs typeface="Calibri"/>
            </a:endParaRPr>
          </a:p>
          <a:p>
            <a:r>
              <a:rPr lang="en-US">
                <a:cs typeface="Calibri"/>
              </a:rPr>
              <a:t>Title II (A) funds are available for 27 months – we currently have 3 years open and another year will soon open.</a:t>
            </a:r>
            <a:endParaRPr lang="en-US"/>
          </a:p>
          <a:p>
            <a:pPr marL="171450" indent="-171450">
              <a:buFont typeface="Arial"/>
              <a:buChar char="•"/>
            </a:pPr>
            <a:r>
              <a:rPr lang="en-US">
                <a:cs typeface="Calibri"/>
              </a:rPr>
              <a:t>We were granted a 1 year waiver on 2020 funds, these funds were originally set to expire 9/30/21 but this waiver allowed for a bit of reprieve. We </a:t>
            </a:r>
            <a:r>
              <a:rPr lang="en-US" err="1">
                <a:cs typeface="Calibri"/>
              </a:rPr>
              <a:t>arent</a:t>
            </a:r>
            <a:r>
              <a:rPr lang="en-US">
                <a:cs typeface="Calibri"/>
              </a:rPr>
              <a:t> counting on any additional waivers so for all other years you want to ensure you are utilizing your funds within the set period of availability. </a:t>
            </a:r>
          </a:p>
          <a:p>
            <a:pPr marL="171450" indent="-171450">
              <a:buFont typeface="Arial"/>
              <a:buChar char="•"/>
            </a:pPr>
            <a:r>
              <a:rPr lang="en-US">
                <a:cs typeface="Calibri"/>
              </a:rPr>
              <a:t>The 2021 funds are available until 9/20/22 the 2022 funds until 9/30/23 and the next year's application will be for funds that are good until 9/30/24</a:t>
            </a:r>
          </a:p>
          <a:p>
            <a:pPr marL="171450" indent="-171450">
              <a:buFont typeface="Arial"/>
              <a:buChar char="•"/>
            </a:pPr>
            <a:r>
              <a:rPr lang="en-US">
                <a:cs typeface="Calibri"/>
              </a:rPr>
              <a:t>Funds are used on a first in first out basis, so you are using up your old funds first</a:t>
            </a:r>
          </a:p>
          <a:p>
            <a:pPr marL="171450" indent="-171450">
              <a:buFont typeface="Arial"/>
              <a:buChar char="•"/>
            </a:pPr>
            <a:r>
              <a:rPr lang="en-US">
                <a:cs typeface="Calibri"/>
              </a:rPr>
              <a:t>RIDE encourages LEAs to apply for all available funds </a:t>
            </a:r>
          </a:p>
          <a:p>
            <a:pPr marL="171450" indent="-171450">
              <a:buFont typeface="Arial"/>
              <a:buChar char="•"/>
            </a:pPr>
            <a:r>
              <a:rPr lang="en-US">
                <a:cs typeface="Calibri"/>
              </a:rPr>
              <a:t>You can carry over all of your title II funds within the 27 month period of availability – this is pointed out in the slide because this is unlike Title I where you have to obligate or spend 85% of funds within the first 15 mos.</a:t>
            </a:r>
          </a:p>
          <a:p>
            <a:pPr marL="171450" indent="-171450">
              <a:buFont typeface="Arial"/>
              <a:buChar char="•"/>
            </a:pPr>
            <a:r>
              <a:rPr lang="en-US">
                <a:cs typeface="Calibri"/>
              </a:rPr>
              <a:t>Lastly business officers should be accounting for private school funds separately </a:t>
            </a:r>
          </a:p>
        </p:txBody>
      </p:sp>
      <p:sp>
        <p:nvSpPr>
          <p:cNvPr id="4" name="Slide Number Placeholder 3"/>
          <p:cNvSpPr>
            <a:spLocks noGrp="1"/>
          </p:cNvSpPr>
          <p:nvPr>
            <p:ph type="sldNum" sz="quarter" idx="5"/>
          </p:nvPr>
        </p:nvSpPr>
        <p:spPr/>
        <p:txBody>
          <a:bodyPr/>
          <a:lstStyle/>
          <a:p>
            <a:fld id="{064EDB0E-DE54-428A-AFBB-B19D5E9D46B3}" type="slidenum">
              <a:rPr lang="en-US" smtClean="0"/>
              <a:t>47</a:t>
            </a:fld>
            <a:endParaRPr lang="en-US"/>
          </a:p>
        </p:txBody>
      </p:sp>
    </p:spTree>
    <p:extLst>
      <p:ext uri="{BB962C8B-B14F-4D97-AF65-F5344CB8AC3E}">
        <p14:creationId xmlns:p14="http://schemas.microsoft.com/office/powerpoint/2010/main" val="3777451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DT 2 Mins</a:t>
            </a:r>
          </a:p>
          <a:p>
            <a:endParaRPr lang="en-US">
              <a:cs typeface="Calibri"/>
            </a:endParaRPr>
          </a:p>
          <a:p>
            <a:r>
              <a:rPr lang="en-US" dirty="0">
                <a:cs typeface="Calibri"/>
              </a:rPr>
              <a:t>The 2022 amendment period has been opened and LEAs can submit an amendment until March 28th:</a:t>
            </a:r>
            <a:endParaRPr lang="en-US" dirty="0"/>
          </a:p>
          <a:p>
            <a:endParaRPr lang="en-US">
              <a:cs typeface="Calibri"/>
            </a:endParaRPr>
          </a:p>
          <a:p>
            <a:r>
              <a:rPr lang="en-US" dirty="0">
                <a:cs typeface="Calibri"/>
              </a:rPr>
              <a:t>So when/why might you need an amendment?</a:t>
            </a:r>
          </a:p>
          <a:p>
            <a:pPr marL="171450" indent="-171450">
              <a:buFont typeface="Arial"/>
              <a:buChar char="•"/>
            </a:pPr>
            <a:r>
              <a:rPr lang="en-US" dirty="0"/>
              <a:t>As a general rule, any proposed change in the total approved budget amount and/or significant change in the scope, goals, or intent of an approved program will require an amendment request.  </a:t>
            </a:r>
            <a:endParaRPr lang="en-US" dirty="0">
              <a:cs typeface="Calibri"/>
            </a:endParaRPr>
          </a:p>
          <a:p>
            <a:pPr marL="171450" indent="-171450">
              <a:buFont typeface="Arial"/>
              <a:buChar char="•"/>
            </a:pPr>
            <a:r>
              <a:rPr lang="en-US" dirty="0">
                <a:cs typeface="Calibri"/>
              </a:rPr>
              <a:t>Final allocations and prior year unspent has been loaded into the applications. Many times (but not always) this might result in an increase in funds (remember the original application is based on a preliminary allocation) but sometimes it results in a decrease in funds. If the change in the total amount of available funds has caused the currently approved budget to exceed the total amount of available funds – in other words you're over budgeted, you will need to submit an amendment. So for example, if you previously budgeted for $50,000 and your available funds is updated to $49,000, you will need to submit an amendment. You are not required to amend for an increase in funds – however just keep in mind that you cannot spend on the increase until it is budgeted. So for example if your previously approved budget was $50K and you now have available funds of $55K, you can only request for reimbursement up to the $50K approved budgeted amount. The remaining $5K unbudgeted will be carried over into your next year's application and you can budget for it at that time.</a:t>
            </a:r>
          </a:p>
          <a:p>
            <a:pPr marL="171450" indent="-171450">
              <a:buFont typeface="Arial"/>
              <a:buChar char="•"/>
            </a:pPr>
            <a:r>
              <a:rPr lang="en-US" dirty="0">
                <a:cs typeface="Calibri"/>
              </a:rPr>
              <a:t>An amendment is required If the LEA has changes within or among objects of expenditure (ex: 51000 series for compensation, 52000 series for benefits, 53000 for purchased services) that exceed 10% of the total approved budget or if that change exceeds $100,000 within the budget series, whichever is lower. To clarify – within the object series means the individual line items that make up each budget series, for example the individual line items budgeted in 53000 purchased services. Among/between the line items means from one budget series to another, for example 53000 purchased services to one of the other budget series such as 51000 compensation and 52000 fridge</a:t>
            </a:r>
            <a:endParaRPr lang="en-US" dirty="0"/>
          </a:p>
          <a:p>
            <a:pPr marL="171450" indent="-171450">
              <a:buFont typeface="Arial"/>
              <a:buChar char="•"/>
            </a:pPr>
            <a:r>
              <a:rPr lang="en-US" dirty="0">
                <a:cs typeface="Calibri"/>
              </a:rPr>
              <a:t>Otherwise, if your total changes within and among the budget series is less than $100,000 and does not exceed 10% of the total approved budget you can apply the flexibility rule rather than submit an amendment. When you request for reimbursement within </a:t>
            </a:r>
            <a:r>
              <a:rPr lang="en-US" dirty="0" err="1">
                <a:cs typeface="Calibri"/>
              </a:rPr>
              <a:t>accelegrants</a:t>
            </a:r>
            <a:r>
              <a:rPr lang="en-US" dirty="0">
                <a:cs typeface="Calibri"/>
              </a:rPr>
              <a:t> you would reflect the change there.</a:t>
            </a:r>
          </a:p>
          <a:p>
            <a:pPr marL="628650" lvl="1" indent="-171450">
              <a:buFont typeface="Arial"/>
              <a:buChar char="•"/>
            </a:pPr>
            <a:r>
              <a:rPr lang="en-US" dirty="0">
                <a:cs typeface="Calibri"/>
              </a:rPr>
              <a:t>The caveat with the flexibility rule is that this can only be used for changes with prior approved line items/activities. This is not meant for new or unapproved activities. </a:t>
            </a:r>
          </a:p>
          <a:p>
            <a:pPr marL="171450" indent="-171450">
              <a:buFont typeface="Arial"/>
              <a:buChar char="•"/>
            </a:pPr>
            <a:r>
              <a:rPr lang="en-US" dirty="0">
                <a:cs typeface="Calibri"/>
              </a:rPr>
              <a:t>I've mentioned this on multiple slides but don’t forget to update the private school proportionate share calculator for changes in allocation/carryover </a:t>
            </a:r>
            <a:r>
              <a:rPr lang="en-US" dirty="0" err="1">
                <a:cs typeface="Calibri"/>
              </a:rPr>
              <a:t>etc</a:t>
            </a:r>
            <a:r>
              <a:rPr lang="en-US" dirty="0">
                <a:cs typeface="Calibri"/>
              </a:rPr>
              <a:t> at amendment time. Additionally, any amendment required to private school budgets should also be made at this time, as a reminder private school consultation is an ongoing process and you should be meeting with the private schools to ensure needs are being met, which includes review and assessment of budget and spending and amending as necessary.</a:t>
            </a:r>
          </a:p>
          <a:p>
            <a:pPr marL="171450" indent="-171450">
              <a:buFont typeface="Arial"/>
              <a:buChar char="•"/>
            </a:pPr>
            <a:r>
              <a:rPr lang="en-US" dirty="0">
                <a:cs typeface="Calibri"/>
              </a:rPr>
              <a:t>The guidance I've given here is high level and not exhaustive – there is a detailed amendment guidance document for your reference that goes over in detail the amendment requirements.</a:t>
            </a:r>
          </a:p>
        </p:txBody>
      </p:sp>
      <p:sp>
        <p:nvSpPr>
          <p:cNvPr id="4" name="Slide Number Placeholder 3"/>
          <p:cNvSpPr>
            <a:spLocks noGrp="1"/>
          </p:cNvSpPr>
          <p:nvPr>
            <p:ph type="sldNum" sz="quarter" idx="5"/>
          </p:nvPr>
        </p:nvSpPr>
        <p:spPr/>
        <p:txBody>
          <a:bodyPr/>
          <a:lstStyle/>
          <a:p>
            <a:fld id="{064EDB0E-DE54-428A-AFBB-B19D5E9D46B3}" type="slidenum">
              <a:rPr lang="en-US" smtClean="0"/>
              <a:t>48</a:t>
            </a:fld>
            <a:endParaRPr lang="en-US"/>
          </a:p>
        </p:txBody>
      </p:sp>
    </p:spTree>
    <p:extLst>
      <p:ext uri="{BB962C8B-B14F-4D97-AF65-F5344CB8AC3E}">
        <p14:creationId xmlns:p14="http://schemas.microsoft.com/office/powerpoint/2010/main" val="2230138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100 of 120 minutes</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49</a:t>
            </a:fld>
            <a:endParaRPr lang="en-US"/>
          </a:p>
        </p:txBody>
      </p:sp>
    </p:spTree>
    <p:extLst>
      <p:ext uri="{BB962C8B-B14F-4D97-AF65-F5344CB8AC3E}">
        <p14:creationId xmlns:p14="http://schemas.microsoft.com/office/powerpoint/2010/main" val="19824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Agenda Minutes:</a:t>
            </a:r>
          </a:p>
          <a:p>
            <a:endParaRPr lang="en-US" baseline="0"/>
          </a:p>
          <a:p>
            <a:endParaRPr lang="en-US" baseline="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1262144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a:t>
            </a:r>
          </a:p>
          <a:p>
            <a:endParaRPr lang="en-US"/>
          </a:p>
          <a:p>
            <a:r>
              <a:rPr lang="en-US"/>
              <a:t>Began the session reflection on a picture of a road that made us think about difficulties, barriers … in the Title II process</a:t>
            </a:r>
          </a:p>
          <a:p>
            <a:r>
              <a:rPr lang="en-US"/>
              <a:t>I want to end with this final thought  by Henry Ford </a:t>
            </a:r>
          </a:p>
          <a:p>
            <a:r>
              <a:rPr lang="en-US"/>
              <a:t>We are making an impact in supporting teachers and administrators in providing meaningful PL</a:t>
            </a:r>
          </a:p>
          <a:p>
            <a:r>
              <a:rPr lang="en-US"/>
              <a:t>As we continue to work together, we will grow together and impact even greater impact together….</a:t>
            </a:r>
          </a:p>
        </p:txBody>
      </p:sp>
      <p:sp>
        <p:nvSpPr>
          <p:cNvPr id="4" name="Slide Number Placeholder 3"/>
          <p:cNvSpPr>
            <a:spLocks noGrp="1"/>
          </p:cNvSpPr>
          <p:nvPr>
            <p:ph type="sldNum" sz="quarter" idx="5"/>
          </p:nvPr>
        </p:nvSpPr>
        <p:spPr/>
        <p:txBody>
          <a:bodyPr/>
          <a:lstStyle/>
          <a:p>
            <a:fld id="{064EDB0E-DE54-428A-AFBB-B19D5E9D46B3}" type="slidenum">
              <a:rPr lang="en-US" smtClean="0"/>
              <a:t>50</a:t>
            </a:fld>
            <a:endParaRPr lang="en-US"/>
          </a:p>
        </p:txBody>
      </p:sp>
    </p:spTree>
    <p:extLst>
      <p:ext uri="{BB962C8B-B14F-4D97-AF65-F5344CB8AC3E}">
        <p14:creationId xmlns:p14="http://schemas.microsoft.com/office/powerpoint/2010/main" val="22213411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 min</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51</a:t>
            </a:fld>
            <a:endParaRPr lang="en-US"/>
          </a:p>
        </p:txBody>
      </p:sp>
    </p:spTree>
    <p:extLst>
      <p:ext uri="{BB962C8B-B14F-4D97-AF65-F5344CB8AC3E}">
        <p14:creationId xmlns:p14="http://schemas.microsoft.com/office/powerpoint/2010/main" val="289121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258955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MK 3 Mins</a:t>
            </a:r>
            <a:endParaRPr lang="en-US"/>
          </a:p>
          <a:p>
            <a:endParaRPr lang="en-US"/>
          </a:p>
          <a:p>
            <a:r>
              <a:rPr lang="en-US"/>
              <a:t>Data to support streamlines process</a:t>
            </a:r>
          </a:p>
        </p:txBody>
      </p:sp>
      <p:sp>
        <p:nvSpPr>
          <p:cNvPr id="4" name="Slide Number Placeholder 3"/>
          <p:cNvSpPr>
            <a:spLocks noGrp="1"/>
          </p:cNvSpPr>
          <p:nvPr>
            <p:ph type="sldNum" sz="quarter" idx="10"/>
          </p:nvPr>
        </p:nvSpPr>
        <p:spPr/>
        <p:txBody>
          <a:bodyPr/>
          <a:lstStyle/>
          <a:p>
            <a:pPr defTabSz="1749064">
              <a:defRPr/>
            </a:pPr>
            <a:fld id="{064EDB0E-DE54-428A-AFBB-B19D5E9D46B3}" type="slidenum">
              <a:rPr lang="en-US">
                <a:solidFill>
                  <a:prstClr val="black"/>
                </a:solidFill>
                <a:latin typeface="Calibri" panose="020F0502020204030204"/>
              </a:rPr>
              <a:pPr defTabSz="174906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29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Frame the days session</a:t>
            </a:r>
          </a:p>
          <a:p>
            <a:r>
              <a:rPr lang="en-US"/>
              <a:t>Purpose areas and priority/Focus</a:t>
            </a:r>
            <a:r>
              <a:rPr lang="en-US" baseline="0"/>
              <a:t> areas</a:t>
            </a: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8</a:t>
            </a:fld>
            <a:endParaRPr lang="en-US"/>
          </a:p>
        </p:txBody>
      </p:sp>
    </p:spTree>
    <p:extLst>
      <p:ext uri="{BB962C8B-B14F-4D97-AF65-F5344CB8AC3E}">
        <p14:creationId xmlns:p14="http://schemas.microsoft.com/office/powerpoint/2010/main" val="83984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82297">
              <a:defRPr/>
            </a:pPr>
            <a:r>
              <a:rPr lang="en-US">
                <a:cs typeface="Calibri"/>
              </a:rPr>
              <a:t>MK – 3 minutes</a:t>
            </a:r>
            <a:endParaRPr lang="en-US"/>
          </a:p>
          <a:p>
            <a:pPr defTabSz="1782297">
              <a:defRPr/>
            </a:pPr>
            <a:endParaRPr lang="en-US"/>
          </a:p>
          <a:p>
            <a:pPr defTabSz="1782297">
              <a:defRPr/>
            </a:pPr>
            <a:r>
              <a:rPr lang="en-US"/>
              <a:t>Ask the coordinators the purpose of Title II</a:t>
            </a:r>
            <a:endParaRPr lang="en-US">
              <a:cs typeface="Calibri" panose="020F0502020204030204"/>
            </a:endParaRPr>
          </a:p>
          <a:p>
            <a:pPr defTabSz="1782297">
              <a:defRPr/>
            </a:pPr>
            <a:r>
              <a:rPr lang="en-US"/>
              <a:t>Add</a:t>
            </a:r>
            <a:r>
              <a:rPr lang="en-US" baseline="0"/>
              <a:t> responses to the chat</a:t>
            </a:r>
            <a:endParaRPr lang="en-US" baseline="0">
              <a:cs typeface="Calibri" panose="020F0502020204030204"/>
            </a:endParaRPr>
          </a:p>
          <a:p>
            <a:pPr defTabSz="1782297">
              <a:defRPr/>
            </a:pPr>
            <a:r>
              <a:rPr lang="en-US" baseline="0"/>
              <a:t>Then show image</a:t>
            </a:r>
            <a:endParaRPr lang="en-US">
              <a:cs typeface="Calibri" panose="020F0502020204030204"/>
            </a:endParaRPr>
          </a:p>
        </p:txBody>
      </p:sp>
      <p:sp>
        <p:nvSpPr>
          <p:cNvPr id="4" name="Slide Number Placeholder 3"/>
          <p:cNvSpPr>
            <a:spLocks noGrp="1"/>
          </p:cNvSpPr>
          <p:nvPr>
            <p:ph type="sldNum" sz="quarter" idx="10"/>
          </p:nvPr>
        </p:nvSpPr>
        <p:spPr/>
        <p:txBody>
          <a:bodyPr/>
          <a:lstStyle/>
          <a:p>
            <a:fld id="{064EDB0E-DE54-428A-AFBB-B19D5E9D46B3}" type="slidenum">
              <a:rPr lang="en-US" smtClean="0"/>
              <a:t>9</a:t>
            </a:fld>
            <a:endParaRPr lang="en-US"/>
          </a:p>
        </p:txBody>
      </p:sp>
    </p:spTree>
    <p:extLst>
      <p:ext uri="{BB962C8B-B14F-4D97-AF65-F5344CB8AC3E}">
        <p14:creationId xmlns:p14="http://schemas.microsoft.com/office/powerpoint/2010/main" val="64681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9D30FE-3DB1-4433-992B-AAD23E707575}" type="datetime1">
              <a:rPr lang="en-US" smtClean="0"/>
              <a:t>3/9/2022</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914" y="5957754"/>
            <a:ext cx="3212691" cy="797194"/>
          </a:xfrm>
          <a:prstGeom prst="rect">
            <a:avLst/>
          </a:prstGeom>
        </p:spPr>
      </p:pic>
      <p:graphicFrame>
        <p:nvGraphicFramePr>
          <p:cNvPr id="9" name="Diagram 8"/>
          <p:cNvGraphicFramePr/>
          <p:nvPr userDrawn="1">
            <p:extLst>
              <p:ext uri="{D42A27DB-BD31-4B8C-83A1-F6EECF244321}">
                <p14:modId xmlns:p14="http://schemas.microsoft.com/office/powerpoint/2010/main" val="1840954756"/>
              </p:ext>
            </p:extLst>
          </p:nvPr>
        </p:nvGraphicFramePr>
        <p:xfrm>
          <a:off x="3250817" y="5900748"/>
          <a:ext cx="5778078"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29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41B675-DFC4-4C31-8263-0D951C35EE56}"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1190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8AE1D6-D5C5-4A07-922D-3F5C3D17FA39}"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434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9D30FE-3DB1-4433-992B-AAD23E707575}" type="datetime1">
              <a:rPr lang="en-US" smtClean="0"/>
              <a:t>3/9/2022</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914" y="5957754"/>
            <a:ext cx="3212691" cy="797194"/>
          </a:xfrm>
          <a:prstGeom prst="rect">
            <a:avLst/>
          </a:prstGeom>
        </p:spPr>
      </p:pic>
      <p:graphicFrame>
        <p:nvGraphicFramePr>
          <p:cNvPr id="9" name="Diagram 8"/>
          <p:cNvGraphicFramePr/>
          <p:nvPr userDrawn="1"/>
        </p:nvGraphicFramePr>
        <p:xfrm>
          <a:off x="3250817" y="5900748"/>
          <a:ext cx="5778078"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7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p>
        </p:txBody>
      </p:sp>
      <p:sp>
        <p:nvSpPr>
          <p:cNvPr id="3" name="Content Placeholder 2"/>
          <p:cNvSpPr>
            <a:spLocks noGrp="1"/>
          </p:cNvSpPr>
          <p:nvPr>
            <p:ph idx="1"/>
          </p:nvPr>
        </p:nvSpPr>
        <p:spPr>
          <a:xfrm>
            <a:off x="628650" y="1825625"/>
            <a:ext cx="7886700" cy="3905474"/>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1023F0-2483-4AF7-A1FD-E688A4A6B1BE}" type="datetime1">
              <a:rPr lang="en-US" smtClean="0"/>
              <a:t>3/9/2022</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97219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ED828B-0EC7-43DF-9590-A9EC1A39D260}"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63859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3E300-325C-492B-A3E0-7F3EA4368DC6}"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4610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0839FD-2837-468F-BB35-6A53D46D06BD}" type="datetime1">
              <a:rPr lang="en-US" smtClean="0"/>
              <a:t>3/9/2022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97406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FCE52B-AC28-445D-8B9B-F2003B7DEE3D}" type="datetime1">
              <a:rPr lang="en-US" smtClean="0"/>
              <a:t>3/9/2022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61356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7352EB6-5C6E-4E7E-8BF2-E5E11512EEFD}" type="datetime1">
              <a:rPr lang="en-US" smtClean="0"/>
              <a:t>3/9/2022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63955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CAF539-E0B0-4568-A5B3-F8537606AA6D}"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9401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lvl1pPr>
          </a:lstStyle>
          <a:p>
            <a:r>
              <a:rPr lang="en-US"/>
              <a:t>Click to edit Master title style</a:t>
            </a:r>
          </a:p>
        </p:txBody>
      </p:sp>
      <p:sp>
        <p:nvSpPr>
          <p:cNvPr id="3" name="Content Placeholder 2"/>
          <p:cNvSpPr>
            <a:spLocks noGrp="1"/>
          </p:cNvSpPr>
          <p:nvPr>
            <p:ph idx="1"/>
          </p:nvPr>
        </p:nvSpPr>
        <p:spPr>
          <a:xfrm>
            <a:off x="628650" y="1825625"/>
            <a:ext cx="7886700" cy="3905474"/>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1023F0-2483-4AF7-A1FD-E688A4A6B1BE}" type="datetime1">
              <a:rPr lang="en-US" smtClean="0"/>
              <a:t>3/9/2022</a:t>
            </a:fld>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65272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7BA428-43D0-457F-AE15-306D6E49FC52}"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3379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41B675-DFC4-4C31-8263-0D951C35EE56}"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6209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A8AE1D6-D5C5-4A07-922D-3F5C3D17FA39}"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862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ED828B-0EC7-43DF-9590-A9EC1A39D260}" type="datetime1">
              <a:rPr lang="en-US" smtClean="0"/>
              <a:t>3/9/2022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53205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3E300-325C-492B-A3E0-7F3EA4368DC6}"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501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251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0839FD-2837-468F-BB35-6A53D46D06BD}" type="datetime1">
              <a:rPr lang="en-US" smtClean="0"/>
              <a:t>3/9/2022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2917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6FCE52B-AC28-445D-8B9B-F2003B7DEE3D}" type="datetime1">
              <a:rPr lang="en-US" smtClean="0"/>
              <a:t>3/9/2022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59244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7352EB6-5C6E-4E7E-8BF2-E5E11512EEFD}" type="datetime1">
              <a:rPr lang="en-US" smtClean="0"/>
              <a:t>3/9/2022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593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CAF539-E0B0-4568-A5B3-F8537606AA6D}"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3426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7BA428-43D0-457F-AE15-306D6E49FC52}" type="datetime1">
              <a:rPr lang="en-US" smtClean="0"/>
              <a:t>3/9/2022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8945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diagramData" Target="../diagrams/data3.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microsoft.com/office/2007/relationships/diagramDrawing" Target="../diagrams/drawing3.xml"/><Relationship Id="rId2" Type="http://schemas.openxmlformats.org/officeDocument/2006/relationships/slideLayout" Target="../slideLayouts/slideLayout13.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diagramQuickStyle" Target="../diagrams/quickStyle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diagramLayout" Target="../diagrams/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6971495" y="631189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539674883"/>
              </p:ext>
            </p:extLst>
          </p:nvPr>
        </p:nvGraphicFramePr>
        <p:xfrm>
          <a:off x="3321519" y="6256486"/>
          <a:ext cx="5348378"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80093" y="6256486"/>
            <a:ext cx="1918952" cy="476167"/>
          </a:xfrm>
          <a:prstGeom prst="rect">
            <a:avLst/>
          </a:prstGeom>
        </p:spPr>
      </p:pic>
    </p:spTree>
    <p:extLst>
      <p:ext uri="{BB962C8B-B14F-4D97-AF65-F5344CB8AC3E}">
        <p14:creationId xmlns:p14="http://schemas.microsoft.com/office/powerpoint/2010/main" val="5897139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6971495" y="631189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nvGraphicFramePr>
        <p:xfrm>
          <a:off x="3321519" y="6256486"/>
          <a:ext cx="5348378"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80093" y="6256486"/>
            <a:ext cx="1918952" cy="476167"/>
          </a:xfrm>
          <a:prstGeom prst="rect">
            <a:avLst/>
          </a:prstGeom>
        </p:spPr>
      </p:pic>
    </p:spTree>
    <p:extLst>
      <p:ext uri="{BB962C8B-B14F-4D97-AF65-F5344CB8AC3E}">
        <p14:creationId xmlns:p14="http://schemas.microsoft.com/office/powerpoint/2010/main" val="39487803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ombudsman@ride.ri.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mary.keenan@ride.ri.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dalila.townes@ride.ri.gov" TargetMode="External"/><Relationship Id="rId4" Type="http://schemas.openxmlformats.org/officeDocument/2006/relationships/hyperlink" Target="mailto:hilda.potrzeba@ride.ri.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888" y="524436"/>
            <a:ext cx="7886700" cy="4495800"/>
          </a:xfrm>
        </p:spPr>
        <p:txBody>
          <a:bodyPr>
            <a:normAutofit fontScale="90000"/>
          </a:bodyPr>
          <a:lstStyle/>
          <a:p>
            <a:pPr algn="ctr"/>
            <a:br>
              <a:rPr lang="en-US" sz="3200"/>
            </a:br>
            <a:br>
              <a:rPr lang="en-US" sz="3200"/>
            </a:br>
            <a:br>
              <a:rPr lang="en-US" sz="3200"/>
            </a:br>
            <a:br>
              <a:rPr lang="en-US" sz="3200"/>
            </a:br>
            <a:br>
              <a:rPr lang="en-US"/>
            </a:br>
            <a:br>
              <a:rPr lang="en-US"/>
            </a:br>
            <a:r>
              <a:rPr lang="en-US" sz="5300"/>
              <a:t>Rhode Island </a:t>
            </a:r>
            <a:br>
              <a:rPr lang="en-US" sz="5300"/>
            </a:br>
            <a:r>
              <a:rPr lang="en-US" sz="5300"/>
              <a:t>Department of Education</a:t>
            </a:r>
            <a:br>
              <a:rPr lang="en-US" sz="900"/>
            </a:br>
            <a:br>
              <a:rPr lang="en-US" sz="900"/>
            </a:br>
            <a:br>
              <a:rPr lang="en-US" sz="900"/>
            </a:br>
            <a:br>
              <a:rPr lang="en-US" sz="900"/>
            </a:br>
            <a:br>
              <a:rPr lang="en-US" sz="900"/>
            </a:br>
            <a:r>
              <a:rPr lang="en-US" sz="5300"/>
              <a:t>Title II, Part A </a:t>
            </a:r>
            <a:br>
              <a:rPr lang="en-US" sz="5300"/>
            </a:br>
            <a:r>
              <a:rPr lang="en-US" sz="5300"/>
              <a:t> Overview Session</a:t>
            </a:r>
            <a:br>
              <a:rPr lang="en-US"/>
            </a:br>
            <a:endParaRPr lang="en-US"/>
          </a:p>
        </p:txBody>
      </p:sp>
      <p:sp>
        <p:nvSpPr>
          <p:cNvPr id="5" name="Text Placeholder 4"/>
          <p:cNvSpPr>
            <a:spLocks noGrp="1"/>
          </p:cNvSpPr>
          <p:nvPr>
            <p:ph type="body" idx="1"/>
          </p:nvPr>
        </p:nvSpPr>
        <p:spPr>
          <a:xfrm>
            <a:off x="623888" y="5423647"/>
            <a:ext cx="7886700" cy="666004"/>
          </a:xfrm>
        </p:spPr>
        <p:txBody>
          <a:bodyPr vert="horz" lIns="91440" tIns="45720" rIns="91440" bIns="45720" rtlCol="0" anchor="t">
            <a:normAutofit/>
          </a:bodyPr>
          <a:lstStyle/>
          <a:p>
            <a:pPr algn="ctr"/>
            <a:r>
              <a:rPr lang="en-US" sz="2800">
                <a:solidFill>
                  <a:srgbClr val="000000"/>
                </a:solidFill>
                <a:latin typeface="Calibri Light" panose="020F0302020204030204"/>
                <a:ea typeface="+mj-ea"/>
                <a:cs typeface="+mj-cs"/>
              </a:rPr>
              <a:t>March 1, 2022</a:t>
            </a:r>
            <a:endParaRPr lang="en-US" sz="2800"/>
          </a:p>
        </p:txBody>
      </p:sp>
      <p:sp>
        <p:nvSpPr>
          <p:cNvPr id="2" name="TextBox 1">
            <a:extLst>
              <a:ext uri="{FF2B5EF4-FFF2-40B4-BE49-F238E27FC236}">
                <a16:creationId xmlns:a16="http://schemas.microsoft.com/office/drawing/2014/main" id="{5F1C812D-0B1B-7B4F-BCFC-C63F3663C3BB}"/>
              </a:ext>
            </a:extLst>
          </p:cNvPr>
          <p:cNvSpPr txBox="1"/>
          <p:nvPr/>
        </p:nvSpPr>
        <p:spPr>
          <a:xfrm>
            <a:off x="-1014608" y="261794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422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 Activities Must Always Be…</a:t>
            </a:r>
          </a:p>
        </p:txBody>
      </p:sp>
      <p:sp>
        <p:nvSpPr>
          <p:cNvPr id="3" name="Content Placeholder 2"/>
          <p:cNvSpPr>
            <a:spLocks noGrp="1"/>
          </p:cNvSpPr>
          <p:nvPr>
            <p:ph idx="1"/>
          </p:nvPr>
        </p:nvSpPr>
        <p:spPr>
          <a:xfrm>
            <a:off x="1142195" y="1794885"/>
            <a:ext cx="7886700" cy="4412818"/>
          </a:xfrm>
        </p:spPr>
        <p:txBody>
          <a:bodyPr vert="horz" lIns="91440" tIns="45720" rIns="91440" bIns="45720" rtlCol="0" anchor="t">
            <a:normAutofit/>
          </a:bodyPr>
          <a:lstStyle/>
          <a:p>
            <a:pPr marL="457200" indent="-457200">
              <a:buAutoNum type="arabicPeriod"/>
            </a:pPr>
            <a:r>
              <a:rPr lang="en-US"/>
              <a:t>Consistent with Title II purpose </a:t>
            </a:r>
          </a:p>
          <a:p>
            <a:pPr marL="457200" indent="-457200">
              <a:buAutoNum type="arabicPeriod"/>
            </a:pPr>
            <a:r>
              <a:rPr lang="en-US"/>
              <a:t>Reasonable, necessary and allocable</a:t>
            </a:r>
            <a:endParaRPr lang="en-US">
              <a:cs typeface="Calibri"/>
            </a:endParaRPr>
          </a:p>
          <a:p>
            <a:pPr marL="0" indent="0">
              <a:buNone/>
            </a:pPr>
            <a:r>
              <a:rPr lang="en-US"/>
              <a:t>3.   Sustainable</a:t>
            </a:r>
            <a:endParaRPr lang="en-US">
              <a:cs typeface="Calibri"/>
            </a:endParaRPr>
          </a:p>
          <a:p>
            <a:pPr marL="0" indent="0">
              <a:buNone/>
            </a:pPr>
            <a:r>
              <a:rPr lang="en-US"/>
              <a:t>4.   Address the learning needs of all students</a:t>
            </a:r>
            <a:endParaRPr lang="en-US">
              <a:cs typeface="Calibri"/>
            </a:endParaRPr>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2463529" y="3678561"/>
            <a:ext cx="3920940" cy="2391621"/>
          </a:xfrm>
          <a:prstGeom prst="rect">
            <a:avLst/>
          </a:prstGeom>
        </p:spPr>
      </p:pic>
      <p:pic>
        <p:nvPicPr>
          <p:cNvPr id="6" name="Picture 5"/>
          <p:cNvPicPr>
            <a:picLocks noChangeAspect="1"/>
          </p:cNvPicPr>
          <p:nvPr/>
        </p:nvPicPr>
        <p:blipFill>
          <a:blip r:embed="rId4"/>
          <a:stretch>
            <a:fillRect/>
          </a:stretch>
        </p:blipFill>
        <p:spPr>
          <a:xfrm>
            <a:off x="6384469" y="1464571"/>
            <a:ext cx="1934937" cy="805099"/>
          </a:xfrm>
          <a:prstGeom prst="rect">
            <a:avLst/>
          </a:prstGeom>
        </p:spPr>
      </p:pic>
    </p:spTree>
    <p:extLst>
      <p:ext uri="{BB962C8B-B14F-4D97-AF65-F5344CB8AC3E}">
        <p14:creationId xmlns:p14="http://schemas.microsoft.com/office/powerpoint/2010/main" val="190323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2" y="215482"/>
            <a:ext cx="8471388" cy="1132009"/>
          </a:xfrm>
        </p:spPr>
        <p:txBody>
          <a:bodyPr>
            <a:normAutofit fontScale="90000"/>
          </a:bodyPr>
          <a:lstStyle/>
          <a:p>
            <a:br>
              <a:rPr lang="en-US"/>
            </a:br>
            <a:br>
              <a:rPr lang="en-US"/>
            </a:br>
            <a:r>
              <a:rPr lang="en-US" sz="4000"/>
              <a:t>Needs Assessment is your </a:t>
            </a:r>
            <a:br>
              <a:rPr lang="en-US" sz="4000"/>
            </a:br>
            <a:r>
              <a:rPr lang="en-US" sz="4000"/>
              <a:t>FOUNDATION: </a:t>
            </a:r>
            <a:br>
              <a:rPr lang="en-US"/>
            </a:br>
            <a:r>
              <a:rPr lang="en-US"/>
              <a:t>         </a:t>
            </a:r>
            <a:br>
              <a:rPr lang="en-US"/>
            </a:br>
            <a:endParaRPr lang="en-US" sz="3100"/>
          </a:p>
        </p:txBody>
      </p:sp>
      <p:sp>
        <p:nvSpPr>
          <p:cNvPr id="3" name="Content Placeholder 2"/>
          <p:cNvSpPr>
            <a:spLocks noGrp="1"/>
          </p:cNvSpPr>
          <p:nvPr>
            <p:ph idx="1"/>
          </p:nvPr>
        </p:nvSpPr>
        <p:spPr>
          <a:xfrm>
            <a:off x="528810" y="1457754"/>
            <a:ext cx="8177040" cy="5184764"/>
          </a:xfrm>
        </p:spPr>
        <p:txBody>
          <a:bodyPr vert="horz" lIns="91440" tIns="45720" rIns="91440" bIns="45720" rtlCol="0" anchor="t">
            <a:normAutofit fontScale="32500" lnSpcReduction="20000"/>
          </a:bodyPr>
          <a:lstStyle/>
          <a:p>
            <a:pPr marL="0" indent="0">
              <a:buNone/>
            </a:pPr>
            <a:r>
              <a:rPr lang="en-US" sz="6200"/>
              <a:t>LEA must provide a Plan:</a:t>
            </a:r>
          </a:p>
          <a:p>
            <a:pPr marL="0" indent="0">
              <a:buNone/>
            </a:pPr>
            <a:endParaRPr lang="en-US" sz="2500"/>
          </a:p>
          <a:p>
            <a:r>
              <a:rPr lang="en-US" sz="6200"/>
              <a:t>Based on comprehensive needs assessment </a:t>
            </a:r>
          </a:p>
          <a:p>
            <a:endParaRPr lang="en-US" sz="3200"/>
          </a:p>
          <a:p>
            <a:r>
              <a:rPr lang="en-US" sz="6200"/>
              <a:t>Addresses academic achievement of </a:t>
            </a:r>
            <a:r>
              <a:rPr lang="en-US" sz="6200" i="1"/>
              <a:t>students</a:t>
            </a:r>
            <a:r>
              <a:rPr lang="en-US" sz="6200"/>
              <a:t> in relation to State academic standards </a:t>
            </a:r>
          </a:p>
          <a:p>
            <a:endParaRPr lang="en-US" sz="3200"/>
          </a:p>
          <a:p>
            <a:pPr lvl="1">
              <a:buFont typeface="Courier New" panose="02070309020205020404" pitchFamily="49" charset="0"/>
              <a:buChar char="o"/>
            </a:pPr>
            <a:r>
              <a:rPr lang="en-US" sz="6200"/>
              <a:t>Particularly the needs of those children who are </a:t>
            </a:r>
            <a:r>
              <a:rPr lang="en-US" sz="6200" i="1"/>
              <a:t>failing or at risk of failing, </a:t>
            </a:r>
          </a:p>
          <a:p>
            <a:endParaRPr lang="en-US" sz="3200" u="sng">
              <a:cs typeface="Calibri"/>
            </a:endParaRPr>
          </a:p>
          <a:p>
            <a:r>
              <a:rPr lang="en-US" sz="6200"/>
              <a:t>How to meet those standards </a:t>
            </a:r>
          </a:p>
          <a:p>
            <a:endParaRPr lang="en-US" sz="6200">
              <a:cs typeface="Calibri"/>
            </a:endParaRPr>
          </a:p>
          <a:p>
            <a:r>
              <a:rPr lang="en-US" sz="6200"/>
              <a:t>How to meet any other factors as determined by the LEA</a:t>
            </a:r>
          </a:p>
          <a:p>
            <a:endParaRPr lang="en-US" sz="2500">
              <a:cs typeface="Calibri"/>
            </a:endParaRPr>
          </a:p>
          <a:p>
            <a:pPr marL="0" indent="0">
              <a:buNone/>
            </a:pPr>
            <a:endParaRPr lang="en-US" sz="6200"/>
          </a:p>
          <a:p>
            <a:pPr marL="0" indent="0">
              <a:buNone/>
            </a:pPr>
            <a:r>
              <a:rPr lang="en-US" sz="6200"/>
              <a:t>Plan must be reviewed annually and revised as needed (amendment period)</a:t>
            </a:r>
            <a:endParaRPr lang="en-US" sz="6200">
              <a:cs typeface="Calibri"/>
            </a:endParaRPr>
          </a:p>
          <a:p>
            <a:pPr marL="0" indent="0">
              <a:buNone/>
            </a:pPr>
            <a:endParaRPr lang="en-US" sz="2500"/>
          </a:p>
          <a:p>
            <a:pPr marL="0" indent="0">
              <a:buNone/>
            </a:pPr>
            <a:r>
              <a:rPr lang="en-US" sz="6200"/>
              <a:t>ESSA Sec. 1114(b)(6)  </a:t>
            </a:r>
            <a:endParaRPr lang="en-US" sz="6200">
              <a:cs typeface="Calibri"/>
            </a:endParaRPr>
          </a:p>
          <a:p>
            <a:endParaRPr lang="en-US"/>
          </a:p>
          <a:p>
            <a:endParaRPr lang="en-US"/>
          </a:p>
          <a:p>
            <a:endParaRPr lang="en-US"/>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11</a:t>
            </a:fld>
            <a:endParaRPr lang="en-US"/>
          </a:p>
        </p:txBody>
      </p:sp>
      <p:pic>
        <p:nvPicPr>
          <p:cNvPr id="5" name="Picture 4">
            <a:extLst>
              <a:ext uri="{FF2B5EF4-FFF2-40B4-BE49-F238E27FC236}">
                <a16:creationId xmlns:a16="http://schemas.microsoft.com/office/drawing/2014/main" id="{99D02939-F438-4D0F-A519-6E5CDD343840}"/>
              </a:ext>
            </a:extLst>
          </p:cNvPr>
          <p:cNvPicPr>
            <a:picLocks noChangeAspect="1"/>
          </p:cNvPicPr>
          <p:nvPr/>
        </p:nvPicPr>
        <p:blipFill>
          <a:blip r:embed="rId3"/>
          <a:stretch>
            <a:fillRect/>
          </a:stretch>
        </p:blipFill>
        <p:spPr>
          <a:xfrm>
            <a:off x="5367487" y="325745"/>
            <a:ext cx="2340219" cy="1132009"/>
          </a:xfrm>
          <a:prstGeom prst="rect">
            <a:avLst/>
          </a:prstGeom>
        </p:spPr>
      </p:pic>
      <p:sp>
        <p:nvSpPr>
          <p:cNvPr id="6" name="Arrow: Right 5">
            <a:extLst>
              <a:ext uri="{FF2B5EF4-FFF2-40B4-BE49-F238E27FC236}">
                <a16:creationId xmlns:a16="http://schemas.microsoft.com/office/drawing/2014/main" id="{47FE38A9-843A-42FF-B471-0CA5B169F4EC}"/>
              </a:ext>
            </a:extLst>
          </p:cNvPr>
          <p:cNvSpPr/>
          <p:nvPr/>
        </p:nvSpPr>
        <p:spPr>
          <a:xfrm>
            <a:off x="5103033" y="1105823"/>
            <a:ext cx="528908" cy="351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53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3" y="177120"/>
            <a:ext cx="8815952" cy="761682"/>
          </a:xfrm>
        </p:spPr>
        <p:txBody>
          <a:bodyPr>
            <a:normAutofit/>
          </a:bodyPr>
          <a:lstStyle/>
          <a:p>
            <a:r>
              <a:rPr lang="en-US"/>
              <a:t>Identification of Needs – Data Sources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8111840"/>
              </p:ext>
            </p:extLst>
          </p:nvPr>
        </p:nvGraphicFramePr>
        <p:xfrm>
          <a:off x="-411416" y="748302"/>
          <a:ext cx="7696199" cy="427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3A0F8C9-0536-44E3-92CA-2798A712B5A8}" type="slidenum">
              <a:rPr lang="en-US" smtClean="0"/>
              <a:t>12</a:t>
            </a:fld>
            <a:endParaRPr lang="en-US"/>
          </a:p>
        </p:txBody>
      </p:sp>
      <p:graphicFrame>
        <p:nvGraphicFramePr>
          <p:cNvPr id="8" name="Diagram 7"/>
          <p:cNvGraphicFramePr/>
          <p:nvPr>
            <p:extLst>
              <p:ext uri="{D42A27DB-BD31-4B8C-83A1-F6EECF244321}">
                <p14:modId xmlns:p14="http://schemas.microsoft.com/office/powerpoint/2010/main" val="2886275867"/>
              </p:ext>
            </p:extLst>
          </p:nvPr>
        </p:nvGraphicFramePr>
        <p:xfrm>
          <a:off x="170610" y="4001834"/>
          <a:ext cx="7178282" cy="22527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76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9" y="365127"/>
            <a:ext cx="8444428" cy="655954"/>
          </a:xfrm>
        </p:spPr>
        <p:txBody>
          <a:bodyPr>
            <a:normAutofit/>
          </a:bodyPr>
          <a:lstStyle/>
          <a:p>
            <a:r>
              <a:rPr lang="en-US" sz="3600"/>
              <a:t>Identification of Needs: Data Sources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4787205"/>
              </p:ext>
            </p:extLst>
          </p:nvPr>
        </p:nvGraphicFramePr>
        <p:xfrm>
          <a:off x="350729" y="1194061"/>
          <a:ext cx="8417490" cy="4893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A0F8C9-0536-44E3-92CA-2798A712B5A8}" type="slidenum">
              <a:rPr lang="en-US" smtClean="0"/>
              <a:t>13</a:t>
            </a:fld>
            <a:endParaRPr lang="en-US"/>
          </a:p>
        </p:txBody>
      </p:sp>
    </p:spTree>
    <p:extLst>
      <p:ext uri="{BB962C8B-B14F-4D97-AF65-F5344CB8AC3E}">
        <p14:creationId xmlns:p14="http://schemas.microsoft.com/office/powerpoint/2010/main" val="257779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Title II, Part A- Reports</a:t>
            </a:r>
            <a:br>
              <a:rPr lang="en-US"/>
            </a:br>
            <a:endParaRPr lang="en-US"/>
          </a:p>
        </p:txBody>
      </p:sp>
      <p:sp>
        <p:nvSpPr>
          <p:cNvPr id="3" name="Content Placeholder 2"/>
          <p:cNvSpPr>
            <a:spLocks noGrp="1"/>
          </p:cNvSpPr>
          <p:nvPr>
            <p:ph sz="half" idx="1"/>
          </p:nvPr>
        </p:nvSpPr>
        <p:spPr>
          <a:xfrm>
            <a:off x="331848" y="1713062"/>
            <a:ext cx="4243387" cy="4747259"/>
          </a:xfrm>
        </p:spPr>
        <p:txBody>
          <a:bodyPr>
            <a:normAutofit fontScale="32500" lnSpcReduction="20000"/>
          </a:bodyPr>
          <a:lstStyle/>
          <a:p>
            <a:pPr marL="0" indent="0">
              <a:buNone/>
            </a:pPr>
            <a:r>
              <a:rPr lang="en-US" sz="6000" u="sng"/>
              <a:t>Consolidated Resource Plan</a:t>
            </a:r>
          </a:p>
          <a:p>
            <a:pPr marL="0" indent="0">
              <a:buNone/>
            </a:pPr>
            <a:endParaRPr lang="en-US" sz="6000"/>
          </a:p>
          <a:p>
            <a:r>
              <a:rPr lang="en-US" sz="6000"/>
              <a:t>Annual  submission</a:t>
            </a:r>
          </a:p>
          <a:p>
            <a:r>
              <a:rPr lang="en-US" sz="6000"/>
              <a:t>Grounded in Needs Assessment</a:t>
            </a:r>
          </a:p>
          <a:p>
            <a:r>
              <a:rPr lang="en-US" sz="6000"/>
              <a:t>LEA budgeted breakdown of use of funds</a:t>
            </a:r>
          </a:p>
          <a:p>
            <a:r>
              <a:rPr lang="en-US" sz="6000"/>
              <a:t>PL Activities based on research(EBR)</a:t>
            </a:r>
          </a:p>
          <a:p>
            <a:r>
              <a:rPr lang="en-US" sz="6000"/>
              <a:t>All activities must align to the purpose (4 pillars)</a:t>
            </a:r>
          </a:p>
          <a:p>
            <a:r>
              <a:rPr lang="en-US" sz="6000"/>
              <a:t>Description of equitable services and supports</a:t>
            </a:r>
          </a:p>
          <a:p>
            <a:endParaRPr lang="en-US" sz="3400"/>
          </a:p>
          <a:p>
            <a:endParaRPr lang="en-US" sz="2400"/>
          </a:p>
          <a:p>
            <a:endParaRPr lang="en-US" sz="2400"/>
          </a:p>
          <a:p>
            <a:pPr marL="0" indent="0">
              <a:buNone/>
            </a:pPr>
            <a:r>
              <a:rPr lang="en-US"/>
              <a:t> </a:t>
            </a:r>
          </a:p>
          <a:p>
            <a:pPr marL="0" indent="0">
              <a:buNone/>
            </a:pPr>
            <a:endParaRPr lang="en-US"/>
          </a:p>
        </p:txBody>
      </p:sp>
      <p:sp>
        <p:nvSpPr>
          <p:cNvPr id="6" name="Content Placeholder 5"/>
          <p:cNvSpPr>
            <a:spLocks noGrp="1"/>
          </p:cNvSpPr>
          <p:nvPr>
            <p:ph sz="half" idx="2"/>
          </p:nvPr>
        </p:nvSpPr>
        <p:spPr>
          <a:xfrm>
            <a:off x="4655028" y="1713062"/>
            <a:ext cx="4086225" cy="4747259"/>
          </a:xfrm>
        </p:spPr>
        <p:txBody>
          <a:bodyPr>
            <a:normAutofit fontScale="32500" lnSpcReduction="20000"/>
          </a:bodyPr>
          <a:lstStyle/>
          <a:p>
            <a:pPr marL="0" indent="0">
              <a:buNone/>
            </a:pPr>
            <a:r>
              <a:rPr lang="en-US" sz="6000" u="sng"/>
              <a:t>Federal Monitoring Audit</a:t>
            </a:r>
          </a:p>
          <a:p>
            <a:pPr marL="0" indent="0">
              <a:buNone/>
            </a:pPr>
            <a:endParaRPr lang="en-US" sz="6000"/>
          </a:p>
          <a:p>
            <a:r>
              <a:rPr lang="en-US" sz="6000"/>
              <a:t>Five Year Desk Audit</a:t>
            </a:r>
          </a:p>
          <a:p>
            <a:r>
              <a:rPr lang="en-US" sz="6000"/>
              <a:t>Formative Process to monitor, provide feedback and continue growth</a:t>
            </a:r>
          </a:p>
          <a:p>
            <a:r>
              <a:rPr lang="en-US" sz="6000"/>
              <a:t>Evidence of meeting or working towards requirements in CRP </a:t>
            </a:r>
          </a:p>
          <a:p>
            <a:r>
              <a:rPr lang="en-US" sz="6000"/>
              <a:t>Verification that activities are grounded in research (EBR )</a:t>
            </a:r>
          </a:p>
          <a:p>
            <a:r>
              <a:rPr lang="en-US" sz="6000"/>
              <a:t>Opportunity to recalibrate and collaborate with SEA</a:t>
            </a:r>
          </a:p>
          <a:p>
            <a:r>
              <a:rPr lang="en-US" sz="6000"/>
              <a:t>Notification and application sent out in February </a:t>
            </a:r>
          </a:p>
          <a:p>
            <a:pPr marL="0" indent="0">
              <a:buNone/>
            </a:pPr>
            <a:endParaRPr lang="en-US" sz="4400"/>
          </a:p>
          <a:p>
            <a:endParaRPr lang="en-US" sz="4400"/>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942" y="136529"/>
            <a:ext cx="2247408" cy="1196971"/>
          </a:xfrm>
          <a:prstGeom prst="rect">
            <a:avLst/>
          </a:prstGeom>
        </p:spPr>
      </p:pic>
    </p:spTree>
    <p:extLst>
      <p:ext uri="{BB962C8B-B14F-4D97-AF65-F5344CB8AC3E}">
        <p14:creationId xmlns:p14="http://schemas.microsoft.com/office/powerpoint/2010/main" val="101782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977153"/>
          </a:xfrm>
        </p:spPr>
        <p:txBody>
          <a:bodyPr/>
          <a:lstStyle/>
          <a:p>
            <a:r>
              <a:rPr lang="en-US"/>
              <a:t>How Can Title II Funds Be Spent?</a:t>
            </a:r>
          </a:p>
        </p:txBody>
      </p:sp>
      <p:sp>
        <p:nvSpPr>
          <p:cNvPr id="4" name="Slide Number Placeholder 3"/>
          <p:cNvSpPr>
            <a:spLocks noGrp="1"/>
          </p:cNvSpPr>
          <p:nvPr>
            <p:ph type="sldNum" sz="quarter" idx="12"/>
          </p:nvPr>
        </p:nvSpPr>
        <p:spPr/>
        <p:txBody>
          <a:bodyPr/>
          <a:lstStyle/>
          <a:p>
            <a:fld id="{E3A0F8C9-0536-44E3-92CA-2798A712B5A8}" type="slidenum">
              <a:rPr lang="en-US" smtClean="0"/>
              <a:t>15</a:t>
            </a:fld>
            <a:endParaRPr lang="en-US"/>
          </a:p>
        </p:txBody>
      </p:sp>
      <p:sp>
        <p:nvSpPr>
          <p:cNvPr id="8" name="Content Placeholder 7"/>
          <p:cNvSpPr>
            <a:spLocks noGrp="1"/>
          </p:cNvSpPr>
          <p:nvPr>
            <p:ph sz="half" idx="2"/>
          </p:nvPr>
        </p:nvSpPr>
        <p:spPr>
          <a:xfrm>
            <a:off x="351692" y="994619"/>
            <a:ext cx="8335108" cy="5182345"/>
          </a:xfrm>
        </p:spPr>
        <p:txBody>
          <a:bodyPr>
            <a:normAutofit/>
          </a:bodyPr>
          <a:lstStyle/>
          <a:p>
            <a:pPr marL="0" indent="0">
              <a:buNone/>
            </a:pPr>
            <a:r>
              <a:rPr lang="en-US"/>
              <a:t>           Reserve Areas in CRP: Identifies area of allocation</a:t>
            </a:r>
          </a:p>
          <a:p>
            <a:pPr marL="0" indent="0">
              <a:buNone/>
            </a:pPr>
            <a:endParaRPr lang="en-US"/>
          </a:p>
          <a:p>
            <a:pPr marL="0" indent="0">
              <a:buNone/>
            </a:pPr>
            <a:r>
              <a:rPr lang="en-US"/>
              <a:t>ONLY  2 require PL Worksheet and EBR article</a:t>
            </a:r>
          </a:p>
          <a:p>
            <a:pPr lvl="1">
              <a:buFont typeface="Wingdings" panose="05000000000000000000" pitchFamily="2" charset="2"/>
              <a:buChar char="q"/>
            </a:pPr>
            <a:r>
              <a:rPr lang="en-US"/>
              <a:t>Professional Learning (15 allowable areas)</a:t>
            </a:r>
          </a:p>
          <a:p>
            <a:pPr lvl="1">
              <a:buFont typeface="Wingdings" panose="05000000000000000000" pitchFamily="2" charset="2"/>
              <a:buChar char="q"/>
            </a:pPr>
            <a:r>
              <a:rPr lang="en-US"/>
              <a:t>Private Schools</a:t>
            </a:r>
          </a:p>
          <a:p>
            <a:pPr marL="0" indent="0">
              <a:buNone/>
            </a:pPr>
            <a:r>
              <a:rPr lang="en-US"/>
              <a:t>Class Size Reduction statement and EBR article</a:t>
            </a:r>
          </a:p>
          <a:p>
            <a:pPr lvl="1">
              <a:buFont typeface="Wingdings" panose="05000000000000000000" pitchFamily="2" charset="2"/>
              <a:buChar char="q"/>
            </a:pPr>
            <a:r>
              <a:rPr lang="en-US"/>
              <a:t>Class Size Reduction (</a:t>
            </a:r>
            <a:r>
              <a:rPr lang="en-US" sz="1900"/>
              <a:t>RIDE encourages LEAs to phase out CSR</a:t>
            </a:r>
            <a:r>
              <a:rPr lang="en-US"/>
              <a:t>)</a:t>
            </a:r>
          </a:p>
          <a:p>
            <a:pPr marL="0" indent="0">
              <a:buNone/>
            </a:pPr>
            <a:r>
              <a:rPr lang="en-US"/>
              <a:t>Other Reserve Areas:</a:t>
            </a:r>
          </a:p>
          <a:p>
            <a:pPr lvl="1">
              <a:buFont typeface="Wingdings" panose="05000000000000000000" pitchFamily="2" charset="2"/>
              <a:buChar char="q"/>
            </a:pPr>
            <a:r>
              <a:rPr lang="en-US"/>
              <a:t>Certification</a:t>
            </a:r>
          </a:p>
          <a:p>
            <a:pPr lvl="1">
              <a:buFont typeface="Wingdings" panose="05000000000000000000" pitchFamily="2" charset="2"/>
              <a:buChar char="q"/>
            </a:pPr>
            <a:r>
              <a:rPr lang="en-US"/>
              <a:t>Equitable Access</a:t>
            </a:r>
          </a:p>
          <a:p>
            <a:pPr lvl="1">
              <a:buFont typeface="Wingdings" panose="05000000000000000000" pitchFamily="2" charset="2"/>
              <a:buChar char="q"/>
            </a:pPr>
            <a:r>
              <a:rPr lang="en-US"/>
              <a:t>Recruitment &amp; Retain</a:t>
            </a:r>
          </a:p>
          <a:p>
            <a:pPr lvl="1">
              <a:buFont typeface="Wingdings" panose="05000000000000000000" pitchFamily="2" charset="2"/>
              <a:buChar char="q"/>
            </a:pPr>
            <a:r>
              <a:rPr lang="en-US"/>
              <a:t>Administration</a:t>
            </a:r>
          </a:p>
        </p:txBody>
      </p:sp>
      <p:pic>
        <p:nvPicPr>
          <p:cNvPr id="9" name="Picture 8">
            <a:extLst>
              <a:ext uri="{FF2B5EF4-FFF2-40B4-BE49-F238E27FC236}">
                <a16:creationId xmlns:a16="http://schemas.microsoft.com/office/drawing/2014/main" id="{BEB1B578-A796-49B3-B289-6C4205D571EA}"/>
              </a:ext>
            </a:extLst>
          </p:cNvPr>
          <p:cNvPicPr>
            <a:picLocks noChangeAspect="1"/>
          </p:cNvPicPr>
          <p:nvPr/>
        </p:nvPicPr>
        <p:blipFill>
          <a:blip r:embed="rId3"/>
          <a:stretch>
            <a:fillRect/>
          </a:stretch>
        </p:blipFill>
        <p:spPr>
          <a:xfrm>
            <a:off x="93785" y="859685"/>
            <a:ext cx="1115890" cy="1112088"/>
          </a:xfrm>
          <a:prstGeom prst="rect">
            <a:avLst/>
          </a:prstGeom>
        </p:spPr>
      </p:pic>
    </p:spTree>
    <p:extLst>
      <p:ext uri="{BB962C8B-B14F-4D97-AF65-F5344CB8AC3E}">
        <p14:creationId xmlns:p14="http://schemas.microsoft.com/office/powerpoint/2010/main" val="426753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180976"/>
            <a:ext cx="8627452" cy="1006474"/>
          </a:xfrm>
        </p:spPr>
        <p:txBody>
          <a:bodyPr>
            <a:normAutofit fontScale="90000"/>
          </a:bodyPr>
          <a:lstStyle/>
          <a:p>
            <a:r>
              <a:rPr lang="en-US"/>
              <a:t>Evidence Based Research Requirements (EBR) for Title II</a:t>
            </a:r>
          </a:p>
        </p:txBody>
      </p:sp>
      <p:sp>
        <p:nvSpPr>
          <p:cNvPr id="3" name="Content Placeholder 2"/>
          <p:cNvSpPr>
            <a:spLocks noGrp="1"/>
          </p:cNvSpPr>
          <p:nvPr>
            <p:ph idx="1"/>
          </p:nvPr>
        </p:nvSpPr>
        <p:spPr>
          <a:xfrm>
            <a:off x="351692" y="1744824"/>
            <a:ext cx="8335108" cy="4158672"/>
          </a:xfrm>
        </p:spPr>
        <p:txBody>
          <a:bodyPr>
            <a:normAutofit/>
          </a:bodyPr>
          <a:lstStyle/>
          <a:p>
            <a:pPr marL="0" indent="0">
              <a:spcAft>
                <a:spcPts val="600"/>
              </a:spcAft>
              <a:buNone/>
            </a:pPr>
            <a:r>
              <a:rPr lang="en-US"/>
              <a:t>Under Every Student Succeeds Act (ESSA) </a:t>
            </a:r>
          </a:p>
          <a:p>
            <a:pPr>
              <a:spcAft>
                <a:spcPts val="600"/>
              </a:spcAft>
            </a:pPr>
            <a:r>
              <a:rPr lang="en-US"/>
              <a:t>Evidence-based as a research study that meets the criteria for one of four possible tiers  </a:t>
            </a:r>
          </a:p>
          <a:p>
            <a:pPr>
              <a:spcAft>
                <a:spcPts val="600"/>
              </a:spcAft>
            </a:pPr>
            <a:r>
              <a:rPr lang="en-US"/>
              <a:t>Title II allocations must be grounded in evidence-based research</a:t>
            </a:r>
          </a:p>
          <a:p>
            <a:pPr>
              <a:spcAft>
                <a:spcPts val="600"/>
              </a:spcAft>
            </a:pPr>
            <a:r>
              <a:rPr lang="en-US"/>
              <a:t> LEAs must provide EBR articles for PL activities (at the request of SEA)</a:t>
            </a:r>
          </a:p>
          <a:p>
            <a:pPr>
              <a:spcAft>
                <a:spcPts val="600"/>
              </a:spcAft>
            </a:pPr>
            <a:r>
              <a:rPr lang="en-US"/>
              <a:t>A review of evidence is now a standard component of the RIDE Title II Federal Monitoring Desk Audit</a:t>
            </a:r>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16</a:t>
            </a:fld>
            <a:endParaRPr lang="en-US"/>
          </a:p>
        </p:txBody>
      </p:sp>
    </p:spTree>
    <p:extLst>
      <p:ext uri="{BB962C8B-B14F-4D97-AF65-F5344CB8AC3E}">
        <p14:creationId xmlns:p14="http://schemas.microsoft.com/office/powerpoint/2010/main" val="200064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44" y="365126"/>
            <a:ext cx="8079206" cy="1066369"/>
          </a:xfrm>
        </p:spPr>
        <p:txBody>
          <a:bodyPr>
            <a:normAutofit/>
          </a:bodyPr>
          <a:lstStyle/>
          <a:p>
            <a:r>
              <a:rPr lang="en-US"/>
              <a:t>Equitable Access</a:t>
            </a:r>
            <a:br>
              <a:rPr lang="en-US"/>
            </a:br>
            <a:r>
              <a:rPr lang="en-US" sz="2700"/>
              <a:t>CRP Application Question -Part I:LEA Plan  </a:t>
            </a:r>
          </a:p>
        </p:txBody>
      </p:sp>
      <p:sp>
        <p:nvSpPr>
          <p:cNvPr id="3" name="Content Placeholder 2"/>
          <p:cNvSpPr>
            <a:spLocks noGrp="1"/>
          </p:cNvSpPr>
          <p:nvPr>
            <p:ph idx="1"/>
          </p:nvPr>
        </p:nvSpPr>
        <p:spPr>
          <a:xfrm>
            <a:off x="436144" y="1431495"/>
            <a:ext cx="7886700" cy="4787899"/>
          </a:xfrm>
        </p:spPr>
        <p:txBody>
          <a:bodyPr vert="horz" lIns="91440" tIns="45720" rIns="91440" bIns="45720" rtlCol="0" anchor="t">
            <a:normAutofit lnSpcReduction="10000"/>
          </a:bodyPr>
          <a:lstStyle/>
          <a:p>
            <a:pPr marL="0" indent="0">
              <a:buNone/>
            </a:pPr>
            <a:endParaRPr lang="en-US"/>
          </a:p>
          <a:p>
            <a:pPr marL="0" indent="0">
              <a:buNone/>
            </a:pPr>
            <a:r>
              <a:rPr lang="en-US" i="1" kern="0">
                <a:solidFill>
                  <a:srgbClr val="000000"/>
                </a:solidFill>
                <a:latin typeface="Calibri"/>
                <a:cs typeface="Calibri"/>
              </a:rPr>
              <a:t>The Title II, Part A program is designed, among other things, to provide students from low-income families and minority students with greater access to </a:t>
            </a:r>
            <a:r>
              <a:rPr lang="en-US" i="1" u="sng" kern="0">
                <a:solidFill>
                  <a:srgbClr val="000000"/>
                </a:solidFill>
                <a:latin typeface="Calibri"/>
                <a:cs typeface="Calibri"/>
              </a:rPr>
              <a:t>effective</a:t>
            </a:r>
            <a:r>
              <a:rPr lang="en-US" i="1" kern="0">
                <a:solidFill>
                  <a:srgbClr val="000000"/>
                </a:solidFill>
                <a:latin typeface="Calibri"/>
                <a:cs typeface="Calibri"/>
              </a:rPr>
              <a:t> teachers, principals, and other school leaders.</a:t>
            </a:r>
          </a:p>
          <a:p>
            <a:pPr marL="0" indent="0">
              <a:buNone/>
            </a:pPr>
            <a:endParaRPr lang="en-US" sz="800" i="1"/>
          </a:p>
          <a:p>
            <a:pPr marL="0" indent="0">
              <a:buNone/>
            </a:pPr>
            <a:r>
              <a:rPr lang="en-US"/>
              <a:t>Districts MUST describe how they will use Title II funds to address </a:t>
            </a:r>
            <a:r>
              <a:rPr lang="en-US" b="1"/>
              <a:t>equity gaps </a:t>
            </a:r>
            <a:endParaRPr lang="en-US" b="1">
              <a:cs typeface="Calibri"/>
            </a:endParaRPr>
          </a:p>
          <a:p>
            <a:pPr lvl="1">
              <a:buFont typeface="Courier New" panose="02070309020205020404" pitchFamily="49" charset="0"/>
              <a:buChar char="o"/>
            </a:pPr>
            <a:r>
              <a:rPr lang="en-US"/>
              <a:t>Address how minority and low-income students are provided access to effective teachers, administrators and other school leaders</a:t>
            </a:r>
            <a:endParaRPr lang="en-US">
              <a:cs typeface="Calibri"/>
            </a:endParaRPr>
          </a:p>
          <a:p>
            <a:pPr lvl="1">
              <a:buFont typeface="Courier New" panose="02070309020205020404" pitchFamily="49" charset="0"/>
              <a:buChar char="o"/>
            </a:pPr>
            <a:r>
              <a:rPr lang="en-US"/>
              <a:t>Submit annually within the CRP (LEA Part I)</a:t>
            </a:r>
            <a:endParaRPr lang="en-US">
              <a:cs typeface="Calibri"/>
            </a:endParaRPr>
          </a:p>
          <a:p>
            <a:pPr lvl="1">
              <a:buFont typeface="Courier New" panose="02070309020205020404" pitchFamily="49" charset="0"/>
              <a:buChar char="o"/>
            </a:pPr>
            <a:r>
              <a:rPr lang="en-US"/>
              <a:t>SEA may deny Title II funding, if description is not submitted</a:t>
            </a:r>
            <a:endParaRPr lang="en-US">
              <a:cs typeface="Calibri"/>
            </a:endParaRPr>
          </a:p>
          <a:p>
            <a:pPr marL="0" indent="0">
              <a:buNone/>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17</a:t>
            </a:fld>
            <a:endParaRPr lang="en-US"/>
          </a:p>
        </p:txBody>
      </p:sp>
      <p:pic>
        <p:nvPicPr>
          <p:cNvPr id="6" name="Picture 5"/>
          <p:cNvPicPr>
            <a:picLocks noChangeAspect="1"/>
          </p:cNvPicPr>
          <p:nvPr/>
        </p:nvPicPr>
        <p:blipFill>
          <a:blip r:embed="rId3"/>
          <a:stretch>
            <a:fillRect/>
          </a:stretch>
        </p:blipFill>
        <p:spPr>
          <a:xfrm>
            <a:off x="6644640" y="268889"/>
            <a:ext cx="1545463" cy="1518036"/>
          </a:xfrm>
          <a:prstGeom prst="rect">
            <a:avLst/>
          </a:prstGeom>
        </p:spPr>
      </p:pic>
    </p:spTree>
    <p:extLst>
      <p:ext uri="{BB962C8B-B14F-4D97-AF65-F5344CB8AC3E}">
        <p14:creationId xmlns:p14="http://schemas.microsoft.com/office/powerpoint/2010/main" val="400954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3CA6-859E-466F-9161-7AB43120137E}"/>
              </a:ext>
            </a:extLst>
          </p:cNvPr>
          <p:cNvSpPr>
            <a:spLocks noGrp="1"/>
          </p:cNvSpPr>
          <p:nvPr>
            <p:ph type="title"/>
          </p:nvPr>
        </p:nvSpPr>
        <p:spPr>
          <a:xfrm>
            <a:off x="628650" y="365126"/>
            <a:ext cx="7886700" cy="761999"/>
          </a:xfrm>
        </p:spPr>
        <p:txBody>
          <a:bodyPr/>
          <a:lstStyle/>
          <a:p>
            <a:r>
              <a:rPr lang="en-US"/>
              <a:t>Equitable Access</a:t>
            </a:r>
          </a:p>
        </p:txBody>
      </p:sp>
      <p:sp>
        <p:nvSpPr>
          <p:cNvPr id="4" name="Slide Number Placeholder 3">
            <a:extLst>
              <a:ext uri="{FF2B5EF4-FFF2-40B4-BE49-F238E27FC236}">
                <a16:creationId xmlns:a16="http://schemas.microsoft.com/office/drawing/2014/main" id="{25C21B73-B1B1-462D-9EC0-B4D1CA893791}"/>
              </a:ext>
            </a:extLst>
          </p:cNvPr>
          <p:cNvSpPr>
            <a:spLocks noGrp="1"/>
          </p:cNvSpPr>
          <p:nvPr>
            <p:ph type="sldNum" sz="quarter" idx="12"/>
          </p:nvPr>
        </p:nvSpPr>
        <p:spPr/>
        <p:txBody>
          <a:bodyPr/>
          <a:lstStyle/>
          <a:p>
            <a:fld id="{E3A0F8C9-0536-44E3-92CA-2798A712B5A8}" type="slidenum">
              <a:rPr lang="en-US" smtClean="0"/>
              <a:t>18</a:t>
            </a:fld>
            <a:endParaRPr lang="en-US"/>
          </a:p>
        </p:txBody>
      </p:sp>
      <p:sp>
        <p:nvSpPr>
          <p:cNvPr id="5" name="Content Placeholder 5">
            <a:extLst>
              <a:ext uri="{FF2B5EF4-FFF2-40B4-BE49-F238E27FC236}">
                <a16:creationId xmlns:a16="http://schemas.microsoft.com/office/drawing/2014/main" id="{18C482BC-A76A-4A80-B9DB-C4E9DF3C78DB}"/>
              </a:ext>
            </a:extLst>
          </p:cNvPr>
          <p:cNvSpPr>
            <a:spLocks noGrp="1"/>
          </p:cNvSpPr>
          <p:nvPr>
            <p:ph idx="1"/>
          </p:nvPr>
        </p:nvSpPr>
        <p:spPr>
          <a:xfrm>
            <a:off x="4309450" y="1267485"/>
            <a:ext cx="4205899" cy="4463390"/>
          </a:xfrm>
        </p:spPr>
        <p:txBody>
          <a:bodyPr vert="horz" lIns="91440" tIns="45720" rIns="91440" bIns="45720" rtlCol="0" anchor="t">
            <a:normAutofit fontScale="40000" lnSpcReduction="20000"/>
          </a:bodyPr>
          <a:lstStyle/>
          <a:p>
            <a:pPr marL="0" indent="0">
              <a:buNone/>
            </a:pPr>
            <a:r>
              <a:rPr lang="en-US" sz="5100" b="1"/>
              <a:t>Ineffective: </a:t>
            </a:r>
          </a:p>
          <a:p>
            <a:pPr marL="0" indent="0">
              <a:buNone/>
            </a:pPr>
            <a:r>
              <a:rPr lang="en-US" sz="5100"/>
              <a:t>Any teacher who is not performing at a consistently high level as evidenced by Final Effectiveness Ratings or has received an Ineffective rating within the last 3 years</a:t>
            </a:r>
          </a:p>
          <a:p>
            <a:pPr marL="0" indent="0">
              <a:buNone/>
            </a:pPr>
            <a:endParaRPr lang="en-US" sz="5100"/>
          </a:p>
          <a:p>
            <a:pPr marL="0" indent="0">
              <a:buNone/>
            </a:pPr>
            <a:r>
              <a:rPr lang="en-US" sz="5100" b="1"/>
              <a:t>Out of Field</a:t>
            </a:r>
            <a:r>
              <a:rPr lang="en-US" sz="5100"/>
              <a:t>: </a:t>
            </a:r>
          </a:p>
          <a:p>
            <a:pPr marL="0" indent="0">
              <a:buNone/>
            </a:pPr>
            <a:r>
              <a:rPr lang="en-US" sz="5100"/>
              <a:t>Any teacher who does not hold the appropriate Initial, Professional, or Advanced Certificate for an  assignment</a:t>
            </a:r>
          </a:p>
          <a:p>
            <a:pPr marL="0" indent="0">
              <a:buNone/>
            </a:pPr>
            <a:r>
              <a:rPr lang="en-US" sz="5100"/>
              <a:t> </a:t>
            </a:r>
          </a:p>
          <a:p>
            <a:pPr marL="0" indent="0">
              <a:buNone/>
            </a:pPr>
            <a:r>
              <a:rPr lang="en-US" sz="5100" b="1"/>
              <a:t>Inexperienced</a:t>
            </a:r>
            <a:r>
              <a:rPr lang="en-US" sz="5100"/>
              <a:t>:</a:t>
            </a:r>
          </a:p>
          <a:p>
            <a:pPr marL="0" indent="0">
              <a:buNone/>
            </a:pPr>
            <a:r>
              <a:rPr lang="en-US" sz="5100"/>
              <a:t>Any teacher who has 0-3 years of prior working experience in a public school </a:t>
            </a:r>
          </a:p>
          <a:p>
            <a:pPr marL="0" indent="0">
              <a:buNone/>
            </a:pPr>
            <a:endParaRPr lang="en-US"/>
          </a:p>
        </p:txBody>
      </p:sp>
      <p:pic>
        <p:nvPicPr>
          <p:cNvPr id="6" name="Picture 5">
            <a:extLst>
              <a:ext uri="{FF2B5EF4-FFF2-40B4-BE49-F238E27FC236}">
                <a16:creationId xmlns:a16="http://schemas.microsoft.com/office/drawing/2014/main" id="{6D9D30B8-2F8A-4D05-BF3C-145305CDD7CD}"/>
              </a:ext>
            </a:extLst>
          </p:cNvPr>
          <p:cNvPicPr>
            <a:picLocks noChangeAspect="1"/>
          </p:cNvPicPr>
          <p:nvPr/>
        </p:nvPicPr>
        <p:blipFill>
          <a:blip r:embed="rId3"/>
          <a:stretch>
            <a:fillRect/>
          </a:stretch>
        </p:blipFill>
        <p:spPr>
          <a:xfrm>
            <a:off x="0" y="1706778"/>
            <a:ext cx="4309450" cy="3584803"/>
          </a:xfrm>
          <a:prstGeom prst="rect">
            <a:avLst/>
          </a:prstGeom>
        </p:spPr>
      </p:pic>
      <p:pic>
        <p:nvPicPr>
          <p:cNvPr id="7" name="Picture 6">
            <a:extLst>
              <a:ext uri="{FF2B5EF4-FFF2-40B4-BE49-F238E27FC236}">
                <a16:creationId xmlns:a16="http://schemas.microsoft.com/office/drawing/2014/main" id="{AAB89A83-7364-4B7D-ADEE-3BE209B73DCA}"/>
              </a:ext>
            </a:extLst>
          </p:cNvPr>
          <p:cNvPicPr>
            <a:picLocks noChangeAspect="1"/>
          </p:cNvPicPr>
          <p:nvPr/>
        </p:nvPicPr>
        <p:blipFill>
          <a:blip r:embed="rId4"/>
          <a:stretch>
            <a:fillRect/>
          </a:stretch>
        </p:blipFill>
        <p:spPr>
          <a:xfrm>
            <a:off x="384789" y="2545483"/>
            <a:ext cx="487722" cy="463336"/>
          </a:xfrm>
          <a:prstGeom prst="rect">
            <a:avLst/>
          </a:prstGeom>
        </p:spPr>
      </p:pic>
      <p:pic>
        <p:nvPicPr>
          <p:cNvPr id="8" name="Picture 7">
            <a:extLst>
              <a:ext uri="{FF2B5EF4-FFF2-40B4-BE49-F238E27FC236}">
                <a16:creationId xmlns:a16="http://schemas.microsoft.com/office/drawing/2014/main" id="{2776F55F-E2B9-4B6A-8DB8-C10BC0099A27}"/>
              </a:ext>
            </a:extLst>
          </p:cNvPr>
          <p:cNvPicPr>
            <a:picLocks noChangeAspect="1"/>
          </p:cNvPicPr>
          <p:nvPr/>
        </p:nvPicPr>
        <p:blipFill>
          <a:blip r:embed="rId5"/>
          <a:stretch>
            <a:fillRect/>
          </a:stretch>
        </p:blipFill>
        <p:spPr>
          <a:xfrm>
            <a:off x="3205510" y="2545483"/>
            <a:ext cx="487722" cy="463336"/>
          </a:xfrm>
          <a:prstGeom prst="rect">
            <a:avLst/>
          </a:prstGeom>
        </p:spPr>
      </p:pic>
      <p:pic>
        <p:nvPicPr>
          <p:cNvPr id="9" name="Picture 8">
            <a:extLst>
              <a:ext uri="{FF2B5EF4-FFF2-40B4-BE49-F238E27FC236}">
                <a16:creationId xmlns:a16="http://schemas.microsoft.com/office/drawing/2014/main" id="{94AC1ED7-D489-436E-8961-FD3E796443C1}"/>
              </a:ext>
            </a:extLst>
          </p:cNvPr>
          <p:cNvPicPr>
            <a:picLocks noChangeAspect="1"/>
          </p:cNvPicPr>
          <p:nvPr/>
        </p:nvPicPr>
        <p:blipFill>
          <a:blip r:embed="rId5"/>
          <a:stretch>
            <a:fillRect/>
          </a:stretch>
        </p:blipFill>
        <p:spPr>
          <a:xfrm>
            <a:off x="3269758" y="4687886"/>
            <a:ext cx="487722" cy="463336"/>
          </a:xfrm>
          <a:prstGeom prst="rect">
            <a:avLst/>
          </a:prstGeom>
        </p:spPr>
      </p:pic>
      <p:pic>
        <p:nvPicPr>
          <p:cNvPr id="10" name="Picture 9">
            <a:extLst>
              <a:ext uri="{FF2B5EF4-FFF2-40B4-BE49-F238E27FC236}">
                <a16:creationId xmlns:a16="http://schemas.microsoft.com/office/drawing/2014/main" id="{0BF844C7-4FD6-4E78-83CF-09177C442AE9}"/>
              </a:ext>
            </a:extLst>
          </p:cNvPr>
          <p:cNvPicPr>
            <a:picLocks noChangeAspect="1"/>
          </p:cNvPicPr>
          <p:nvPr/>
        </p:nvPicPr>
        <p:blipFill>
          <a:blip r:embed="rId5"/>
          <a:stretch>
            <a:fillRect/>
          </a:stretch>
        </p:blipFill>
        <p:spPr>
          <a:xfrm>
            <a:off x="552844" y="4456218"/>
            <a:ext cx="487722" cy="463336"/>
          </a:xfrm>
          <a:prstGeom prst="rect">
            <a:avLst/>
          </a:prstGeom>
        </p:spPr>
      </p:pic>
    </p:spTree>
    <p:extLst>
      <p:ext uri="{BB962C8B-B14F-4D97-AF65-F5344CB8AC3E}">
        <p14:creationId xmlns:p14="http://schemas.microsoft.com/office/powerpoint/2010/main" val="400715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2305-7F9E-4EF4-95F4-914C82DEB178}"/>
              </a:ext>
            </a:extLst>
          </p:cNvPr>
          <p:cNvSpPr>
            <a:spLocks noGrp="1"/>
          </p:cNvSpPr>
          <p:nvPr>
            <p:ph type="title"/>
          </p:nvPr>
        </p:nvSpPr>
        <p:spPr>
          <a:xfrm>
            <a:off x="496448" y="180976"/>
            <a:ext cx="7886700" cy="528006"/>
          </a:xfrm>
        </p:spPr>
        <p:txBody>
          <a:bodyPr>
            <a:normAutofit fontScale="90000"/>
          </a:bodyPr>
          <a:lstStyle/>
          <a:p>
            <a:r>
              <a:rPr lang="en-US"/>
              <a:t>Equitable</a:t>
            </a:r>
            <a:r>
              <a:rPr lang="en-US">
                <a:latin typeface="+mn-lt"/>
              </a:rPr>
              <a:t> </a:t>
            </a:r>
            <a:r>
              <a:rPr lang="en-US"/>
              <a:t>Access </a:t>
            </a:r>
          </a:p>
        </p:txBody>
      </p:sp>
      <p:sp>
        <p:nvSpPr>
          <p:cNvPr id="4" name="Slide Number Placeholder 3">
            <a:extLst>
              <a:ext uri="{FF2B5EF4-FFF2-40B4-BE49-F238E27FC236}">
                <a16:creationId xmlns:a16="http://schemas.microsoft.com/office/drawing/2014/main" id="{172F74D8-A9C7-42F0-B9E0-8CB46F9AE076}"/>
              </a:ext>
            </a:extLst>
          </p:cNvPr>
          <p:cNvSpPr>
            <a:spLocks noGrp="1"/>
          </p:cNvSpPr>
          <p:nvPr>
            <p:ph type="sldNum" sz="quarter" idx="12"/>
          </p:nvPr>
        </p:nvSpPr>
        <p:spPr/>
        <p:txBody>
          <a:bodyPr/>
          <a:lstStyle/>
          <a:p>
            <a:fld id="{E3A0F8C9-0536-44E3-92CA-2798A712B5A8}" type="slidenum">
              <a:rPr lang="en-US" smtClean="0"/>
              <a:t>19</a:t>
            </a:fld>
            <a:endParaRPr lang="en-US"/>
          </a:p>
        </p:txBody>
      </p:sp>
      <p:sp>
        <p:nvSpPr>
          <p:cNvPr id="6" name="Content Placeholder 2">
            <a:extLst>
              <a:ext uri="{FF2B5EF4-FFF2-40B4-BE49-F238E27FC236}">
                <a16:creationId xmlns:a16="http://schemas.microsoft.com/office/drawing/2014/main" id="{1FF1321E-907B-42E3-9993-D8D083F8F3CD}"/>
              </a:ext>
            </a:extLst>
          </p:cNvPr>
          <p:cNvSpPr>
            <a:spLocks noGrp="1"/>
          </p:cNvSpPr>
          <p:nvPr>
            <p:ph idx="1"/>
          </p:nvPr>
        </p:nvSpPr>
        <p:spPr>
          <a:xfrm>
            <a:off x="496448" y="873469"/>
            <a:ext cx="7886700" cy="4308131"/>
          </a:xfrm>
        </p:spPr>
        <p:txBody>
          <a:bodyPr vert="horz" lIns="91440" tIns="45720" rIns="91440" bIns="45720" rtlCol="0" anchor="t">
            <a:normAutofit/>
          </a:bodyPr>
          <a:lstStyle/>
          <a:p>
            <a:pPr marL="0" indent="0">
              <a:buNone/>
            </a:pPr>
            <a:r>
              <a:rPr lang="en-US" sz="2400" i="1" kern="0">
                <a:solidFill>
                  <a:srgbClr val="000000"/>
                </a:solidFill>
                <a:latin typeface="Calibri"/>
                <a:cs typeface="Calibri"/>
              </a:rPr>
              <a:t>The Title II, Part A program is designed, among other things, to provide students from low-income families and minority students with greater access to </a:t>
            </a:r>
            <a:r>
              <a:rPr lang="en-US" sz="2400" i="1" u="sng" kern="0">
                <a:solidFill>
                  <a:srgbClr val="000000"/>
                </a:solidFill>
                <a:latin typeface="Calibri"/>
                <a:cs typeface="Calibri"/>
              </a:rPr>
              <a:t>effective</a:t>
            </a:r>
            <a:r>
              <a:rPr lang="en-US" sz="2400" i="1" kern="0">
                <a:solidFill>
                  <a:srgbClr val="000000"/>
                </a:solidFill>
                <a:latin typeface="Calibri"/>
                <a:cs typeface="Calibri"/>
              </a:rPr>
              <a:t> teachers, principals, and other school leaders.</a:t>
            </a:r>
            <a:endParaRPr lang="en-US" sz="2400" i="1">
              <a:latin typeface="Calibri"/>
              <a:cs typeface="Calibri"/>
            </a:endParaRPr>
          </a:p>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p>
            <a:pPr marL="0" indent="0">
              <a:buNone/>
            </a:pPr>
            <a:endParaRPr lang="en-US" i="1" kern="0"/>
          </a:p>
          <a:p>
            <a:pPr marL="0" indent="0">
              <a:buNone/>
            </a:pPr>
            <a:endParaRPr lang="en-US">
              <a:cs typeface="Calibri"/>
            </a:endParaRPr>
          </a:p>
          <a:p>
            <a:endParaRPr lang="en-US" kern="0">
              <a:solidFill>
                <a:srgbClr val="000000"/>
              </a:solidFill>
              <a:latin typeface="Calibri" panose="020F0502020204030204" pitchFamily="34" charset="0"/>
              <a:cs typeface="Calibri" panose="020F0502020204030204" pitchFamily="34" charset="0"/>
            </a:endParaRPr>
          </a:p>
          <a:p>
            <a:pPr marL="0" lvl="0" indent="0" fontAlgn="base">
              <a:lnSpc>
                <a:spcPct val="100000"/>
              </a:lnSpc>
              <a:spcBef>
                <a:spcPct val="20000"/>
              </a:spcBef>
              <a:spcAft>
                <a:spcPct val="0"/>
              </a:spcAft>
              <a:buClr>
                <a:srgbClr val="000000"/>
              </a:buClr>
              <a:buNone/>
            </a:pPr>
            <a:endParaRPr lang="en-US" sz="1400"/>
          </a:p>
          <a:p>
            <a:pPr marL="0" indent="0">
              <a:buNone/>
            </a:pPr>
            <a:endParaRPr lang="en-US"/>
          </a:p>
        </p:txBody>
      </p:sp>
      <p:pic>
        <p:nvPicPr>
          <p:cNvPr id="7" name="Picture 6">
            <a:extLst>
              <a:ext uri="{FF2B5EF4-FFF2-40B4-BE49-F238E27FC236}">
                <a16:creationId xmlns:a16="http://schemas.microsoft.com/office/drawing/2014/main" id="{72453809-88E5-4ACC-B62D-8FEBC0AD3D56}"/>
              </a:ext>
            </a:extLst>
          </p:cNvPr>
          <p:cNvPicPr>
            <a:picLocks noChangeAspect="1"/>
          </p:cNvPicPr>
          <p:nvPr/>
        </p:nvPicPr>
        <p:blipFill>
          <a:blip r:embed="rId3"/>
          <a:stretch>
            <a:fillRect/>
          </a:stretch>
        </p:blipFill>
        <p:spPr>
          <a:xfrm>
            <a:off x="628650" y="2335576"/>
            <a:ext cx="7964507" cy="3811836"/>
          </a:xfrm>
          <a:prstGeom prst="rect">
            <a:avLst/>
          </a:prstGeom>
        </p:spPr>
      </p:pic>
    </p:spTree>
    <p:extLst>
      <p:ext uri="{BB962C8B-B14F-4D97-AF65-F5344CB8AC3E}">
        <p14:creationId xmlns:p14="http://schemas.microsoft.com/office/powerpoint/2010/main" val="28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2</a:t>
            </a:fld>
            <a:endParaRPr lang="en-US"/>
          </a:p>
        </p:txBody>
      </p:sp>
      <p:sp>
        <p:nvSpPr>
          <p:cNvPr id="2" name="Title 1"/>
          <p:cNvSpPr>
            <a:spLocks noGrp="1"/>
          </p:cNvSpPr>
          <p:nvPr>
            <p:ph type="title" idx="4294967295"/>
          </p:nvPr>
        </p:nvSpPr>
        <p:spPr>
          <a:xfrm>
            <a:off x="0" y="0"/>
            <a:ext cx="7886700" cy="2205038"/>
          </a:xfrm>
        </p:spPr>
        <p:txBody>
          <a:bodyPr>
            <a:normAutofit/>
          </a:bodyPr>
          <a:lstStyle/>
          <a:p>
            <a:r>
              <a:rPr lang="en-US"/>
              <a:t>        Welcome and Introductions</a:t>
            </a:r>
            <a:br>
              <a:rPr lang="en-US"/>
            </a:b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205038"/>
            <a:ext cx="5256995" cy="2780321"/>
          </a:xfrm>
          <a:prstGeom prst="rect">
            <a:avLst/>
          </a:prstGeom>
        </p:spPr>
      </p:pic>
    </p:spTree>
    <p:extLst>
      <p:ext uri="{BB962C8B-B14F-4D97-AF65-F5344CB8AC3E}">
        <p14:creationId xmlns:p14="http://schemas.microsoft.com/office/powerpoint/2010/main" val="3194155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61703"/>
            <a:ext cx="7772400" cy="1097280"/>
          </a:xfrm>
        </p:spPr>
        <p:txBody>
          <a:bodyPr/>
          <a:lstStyle/>
          <a:p>
            <a:r>
              <a:rPr lang="en-US"/>
              <a:t>Questions</a:t>
            </a:r>
          </a:p>
        </p:txBody>
      </p:sp>
      <p:sp>
        <p:nvSpPr>
          <p:cNvPr id="4" name="Slide Number Placeholder 3"/>
          <p:cNvSpPr>
            <a:spLocks noGrp="1"/>
          </p:cNvSpPr>
          <p:nvPr>
            <p:ph type="sldNum" sz="quarter" idx="12"/>
          </p:nvPr>
        </p:nvSpPr>
        <p:spPr/>
        <p:txBody>
          <a:bodyPr/>
          <a:lstStyle/>
          <a:p>
            <a:fld id="{E3A0F8C9-0536-44E3-92CA-2798A712B5A8}" type="slidenum">
              <a:rPr lang="en-US" smtClean="0"/>
              <a:t>20</a:t>
            </a:fld>
            <a:endParaRPr lang="en-US"/>
          </a:p>
        </p:txBody>
      </p:sp>
      <p:pic>
        <p:nvPicPr>
          <p:cNvPr id="7" name="Picture 2" descr="C:\Users\keenma\AppData\Local\Microsoft\Windows\Temporary Internet Files\Content.IE5\E7R0OU1K\question-mark[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5756" y="2020823"/>
            <a:ext cx="4394200" cy="29900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71663" y="656609"/>
            <a:ext cx="5514974" cy="3714750"/>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21</a:t>
            </a:fld>
            <a:endParaRPr lang="en-US"/>
          </a:p>
        </p:txBody>
      </p:sp>
      <p:sp>
        <p:nvSpPr>
          <p:cNvPr id="7" name="TextBox 6"/>
          <p:cNvSpPr txBox="1"/>
          <p:nvPr/>
        </p:nvSpPr>
        <p:spPr>
          <a:xfrm>
            <a:off x="2362066" y="4858746"/>
            <a:ext cx="4254370" cy="646331"/>
          </a:xfrm>
          <a:prstGeom prst="rect">
            <a:avLst/>
          </a:prstGeom>
          <a:noFill/>
        </p:spPr>
        <p:txBody>
          <a:bodyPr wrap="none" rtlCol="0">
            <a:spAutoFit/>
          </a:bodyPr>
          <a:lstStyle/>
          <a:p>
            <a:r>
              <a:rPr lang="en-US" sz="3600">
                <a:latin typeface="Arial Black" panose="020B0A04020102020204" pitchFamily="34" charset="0"/>
              </a:rPr>
              <a:t>STRETCH Break</a:t>
            </a:r>
          </a:p>
        </p:txBody>
      </p:sp>
    </p:spTree>
    <p:extLst>
      <p:ext uri="{BB962C8B-B14F-4D97-AF65-F5344CB8AC3E}">
        <p14:creationId xmlns:p14="http://schemas.microsoft.com/office/powerpoint/2010/main" val="134206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1" y="832105"/>
            <a:ext cx="8037094" cy="1700784"/>
          </a:xfrm>
        </p:spPr>
        <p:txBody>
          <a:bodyPr>
            <a:normAutofit fontScale="90000"/>
          </a:bodyPr>
          <a:lstStyle/>
          <a:p>
            <a:r>
              <a:rPr lang="en-US"/>
              <a:t>Evaluation &amp; Monitoring of Professional Learning</a:t>
            </a:r>
          </a:p>
        </p:txBody>
      </p:sp>
      <p:sp>
        <p:nvSpPr>
          <p:cNvPr id="4" name="Slide Number Placeholder 3"/>
          <p:cNvSpPr>
            <a:spLocks noGrp="1"/>
          </p:cNvSpPr>
          <p:nvPr>
            <p:ph type="sldNum" sz="quarter" idx="12"/>
          </p:nvPr>
        </p:nvSpPr>
        <p:spPr/>
        <p:txBody>
          <a:bodyPr/>
          <a:lstStyle/>
          <a:p>
            <a:fld id="{E3A0F8C9-0536-44E3-92CA-2798A712B5A8}" type="slidenum">
              <a:rPr lang="en-US" smtClean="0"/>
              <a:t>22</a:t>
            </a:fld>
            <a:endParaRPr lang="en-US"/>
          </a:p>
        </p:txBody>
      </p:sp>
      <p:pic>
        <p:nvPicPr>
          <p:cNvPr id="1026" name="Picture 2" descr="Image result for eval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218" y="2814465"/>
            <a:ext cx="6137860" cy="257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1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80976"/>
            <a:ext cx="8546840" cy="1372402"/>
          </a:xfrm>
        </p:spPr>
        <p:txBody>
          <a:bodyPr>
            <a:normAutofit/>
          </a:bodyPr>
          <a:lstStyle/>
          <a:p>
            <a:r>
              <a:rPr lang="en-US"/>
              <a:t>Evaluate and Monitor </a:t>
            </a:r>
            <a:br>
              <a:rPr lang="en-US"/>
            </a:br>
            <a:r>
              <a:rPr lang="en-US"/>
              <a:t>WHY?</a:t>
            </a:r>
            <a:endParaRPr lang="en-US" sz="4000"/>
          </a:p>
        </p:txBody>
      </p:sp>
      <p:sp>
        <p:nvSpPr>
          <p:cNvPr id="3" name="Content Placeholder 2"/>
          <p:cNvSpPr>
            <a:spLocks noGrp="1"/>
          </p:cNvSpPr>
          <p:nvPr>
            <p:ph idx="1"/>
          </p:nvPr>
        </p:nvSpPr>
        <p:spPr>
          <a:xfrm>
            <a:off x="307910" y="1850702"/>
            <a:ext cx="8207440" cy="4176873"/>
          </a:xfrm>
        </p:spPr>
        <p:txBody>
          <a:bodyPr vert="horz" lIns="91440" tIns="45720" rIns="91440" bIns="45720" rtlCol="0" anchor="t">
            <a:normAutofit lnSpcReduction="10000"/>
          </a:bodyPr>
          <a:lstStyle/>
          <a:p>
            <a:pPr marL="457200" indent="-457200">
              <a:buFont typeface="+mj-lt"/>
              <a:buAutoNum type="arabicPeriod"/>
            </a:pPr>
            <a:r>
              <a:rPr lang="en-US" u="sng"/>
              <a:t>Understanding</a:t>
            </a:r>
            <a:r>
              <a:rPr lang="en-US"/>
              <a:t>: Is the PL activity accomplishing the goal? </a:t>
            </a:r>
          </a:p>
          <a:p>
            <a:pPr lvl="1"/>
            <a:r>
              <a:rPr lang="en-US"/>
              <a:t>Allows us to make changes when it’s not working</a:t>
            </a:r>
          </a:p>
          <a:p>
            <a:pPr lvl="1"/>
            <a:r>
              <a:rPr lang="en-US"/>
              <a:t>Allows us to make the case for effectiveness or ineffectiveness</a:t>
            </a:r>
          </a:p>
          <a:p>
            <a:pPr marL="571500" lvl="1" indent="-228600">
              <a:buFont typeface="+mj-lt"/>
              <a:buAutoNum type="arabicPeriod"/>
            </a:pPr>
            <a:endParaRPr lang="en-US" sz="900"/>
          </a:p>
          <a:p>
            <a:pPr marL="457200" indent="-457200">
              <a:buFont typeface="+mj-lt"/>
              <a:buAutoNum type="arabicPeriod"/>
            </a:pPr>
            <a:r>
              <a:rPr lang="en-US" u="sng"/>
              <a:t>Regulation</a:t>
            </a:r>
            <a:r>
              <a:rPr lang="en-US"/>
              <a:t>: It is required under ESSA. </a:t>
            </a:r>
          </a:p>
          <a:p>
            <a:pPr lvl="1"/>
            <a:r>
              <a:rPr lang="en-US"/>
              <a:t>LEAs’ must submit an annual application that describe how funds will be used, data aligning to need, and monitoring and evaluation to continually update and improve activities</a:t>
            </a:r>
          </a:p>
          <a:p>
            <a:pPr marL="228600" indent="-228600">
              <a:buFont typeface="+mj-lt"/>
              <a:buAutoNum type="arabicPeriod"/>
            </a:pPr>
            <a:endParaRPr lang="en-US" sz="1100"/>
          </a:p>
          <a:p>
            <a:pPr marL="0" indent="0">
              <a:buNone/>
            </a:pPr>
            <a:r>
              <a:rPr lang="en-US"/>
              <a:t>3. </a:t>
            </a:r>
            <a:r>
              <a:rPr lang="en-US" u="sng"/>
              <a:t>Effectiveness</a:t>
            </a:r>
            <a:r>
              <a:rPr lang="en-US"/>
              <a:t>: Should we adjust, continue or discontinue?</a:t>
            </a:r>
          </a:p>
          <a:p>
            <a:pPr lvl="1"/>
            <a:r>
              <a:rPr lang="en-US"/>
              <a:t>Data provides understanding of impact</a:t>
            </a:r>
          </a:p>
        </p:txBody>
      </p:sp>
      <p:sp>
        <p:nvSpPr>
          <p:cNvPr id="4" name="Slide Number Placeholder 3"/>
          <p:cNvSpPr>
            <a:spLocks noGrp="1"/>
          </p:cNvSpPr>
          <p:nvPr>
            <p:ph type="sldNum" sz="quarter" idx="12"/>
          </p:nvPr>
        </p:nvSpPr>
        <p:spPr/>
        <p:txBody>
          <a:bodyPr/>
          <a:lstStyle/>
          <a:p>
            <a:fld id="{E3A0F8C9-0536-44E3-92CA-2798A712B5A8}" type="slidenum">
              <a:rPr lang="en-US" smtClean="0"/>
              <a:t>23</a:t>
            </a:fld>
            <a:endParaRPr lang="en-US"/>
          </a:p>
        </p:txBody>
      </p:sp>
      <p:pic>
        <p:nvPicPr>
          <p:cNvPr id="5" name="Picture 4">
            <a:extLst>
              <a:ext uri="{FF2B5EF4-FFF2-40B4-BE49-F238E27FC236}">
                <a16:creationId xmlns:a16="http://schemas.microsoft.com/office/drawing/2014/main" id="{CD8D9890-9550-4A9C-A015-4F4667F93ED3}"/>
              </a:ext>
            </a:extLst>
          </p:cNvPr>
          <p:cNvPicPr>
            <a:picLocks noChangeAspect="1"/>
          </p:cNvPicPr>
          <p:nvPr/>
        </p:nvPicPr>
        <p:blipFill>
          <a:blip r:embed="rId3"/>
          <a:stretch>
            <a:fillRect/>
          </a:stretch>
        </p:blipFill>
        <p:spPr>
          <a:xfrm>
            <a:off x="5487318" y="323850"/>
            <a:ext cx="1960084" cy="1383978"/>
          </a:xfrm>
          <a:prstGeom prst="rect">
            <a:avLst/>
          </a:prstGeom>
        </p:spPr>
      </p:pic>
    </p:spTree>
    <p:extLst>
      <p:ext uri="{BB962C8B-B14F-4D97-AF65-F5344CB8AC3E}">
        <p14:creationId xmlns:p14="http://schemas.microsoft.com/office/powerpoint/2010/main" val="222089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7" y="200025"/>
            <a:ext cx="8069813" cy="914398"/>
          </a:xfrm>
        </p:spPr>
        <p:txBody>
          <a:bodyPr>
            <a:normAutofit fontScale="90000"/>
          </a:bodyPr>
          <a:lstStyle/>
          <a:p>
            <a:r>
              <a:rPr lang="en-US"/>
              <a:t>Needs Assessment is Grounded in Data</a:t>
            </a:r>
            <a:br>
              <a:rPr lang="en-US"/>
            </a:b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24</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4313450"/>
              </p:ext>
            </p:extLst>
          </p:nvPr>
        </p:nvGraphicFramePr>
        <p:xfrm>
          <a:off x="689035" y="1115773"/>
          <a:ext cx="7772400" cy="4832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74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274320"/>
            <a:ext cx="8384147" cy="1264920"/>
          </a:xfrm>
        </p:spPr>
        <p:txBody>
          <a:bodyPr>
            <a:normAutofit fontScale="90000"/>
          </a:bodyPr>
          <a:lstStyle/>
          <a:p>
            <a:br>
              <a:rPr lang="en-US" sz="4000"/>
            </a:br>
            <a:r>
              <a:rPr lang="en-US" sz="4000"/>
              <a:t>Monitoring and Evaluation of an Activity </a:t>
            </a:r>
            <a:br>
              <a:rPr lang="en-US" sz="4000"/>
            </a:br>
            <a:r>
              <a:rPr lang="en-US" sz="3100"/>
              <a:t>How to determine if you should continue, adjust, or discontinue</a:t>
            </a:r>
            <a:br>
              <a:rPr lang="en-US" sz="3100"/>
            </a:br>
            <a:endParaRPr lang="en-US" sz="3100"/>
          </a:p>
        </p:txBody>
      </p:sp>
      <p:sp>
        <p:nvSpPr>
          <p:cNvPr id="3" name="Content Placeholder 2"/>
          <p:cNvSpPr>
            <a:spLocks noGrp="1"/>
          </p:cNvSpPr>
          <p:nvPr>
            <p:ph idx="1"/>
          </p:nvPr>
        </p:nvSpPr>
        <p:spPr>
          <a:xfrm>
            <a:off x="285750" y="1849586"/>
            <a:ext cx="8458200" cy="4406899"/>
          </a:xfrm>
        </p:spPr>
        <p:txBody>
          <a:bodyPr/>
          <a:lstStyle/>
          <a:p>
            <a:pPr marL="0" indent="0">
              <a:buNone/>
            </a:pPr>
            <a:r>
              <a:rPr lang="en-US"/>
              <a:t>Q4. Describe the activity/series, explain how this activity is aligned with content standards (e.g., Common Core) and district or school priorities. </a:t>
            </a:r>
          </a:p>
          <a:p>
            <a:pPr marL="0" indent="0">
              <a:buNone/>
            </a:pPr>
            <a:r>
              <a:rPr lang="en-US"/>
              <a:t>Q5. Complete the chart to explain how the LEA will identify and track progress and performance. </a:t>
            </a:r>
          </a:p>
          <a:p>
            <a:pPr marL="0" indent="0">
              <a:buNone/>
            </a:pPr>
            <a:r>
              <a:rPr lang="en-US"/>
              <a:t>Include data sources and data points, how each will be monitored and evaluated, including specific expected outcome metrics, to determine the impact of the PL activity/strategy. </a:t>
            </a:r>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25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751306186"/>
              </p:ext>
            </p:extLst>
          </p:nvPr>
        </p:nvGraphicFramePr>
        <p:xfrm>
          <a:off x="285749" y="5068587"/>
          <a:ext cx="8458200" cy="731520"/>
        </p:xfrm>
        <a:graphic>
          <a:graphicData uri="http://schemas.openxmlformats.org/drawingml/2006/table">
            <a:tbl>
              <a:tblPr firstRow="1" firstCol="1" bandRow="1">
                <a:tableStyleId>{5C22544A-7EE6-4342-B048-85BDC9FD1C3A}</a:tableStyleId>
              </a:tblPr>
              <a:tblGrid>
                <a:gridCol w="1801569">
                  <a:extLst>
                    <a:ext uri="{9D8B030D-6E8A-4147-A177-3AD203B41FA5}">
                      <a16:colId xmlns:a16="http://schemas.microsoft.com/office/drawing/2014/main" val="441754922"/>
                    </a:ext>
                  </a:extLst>
                </a:gridCol>
                <a:gridCol w="1703632">
                  <a:extLst>
                    <a:ext uri="{9D8B030D-6E8A-4147-A177-3AD203B41FA5}">
                      <a16:colId xmlns:a16="http://schemas.microsoft.com/office/drawing/2014/main" val="1400372880"/>
                    </a:ext>
                  </a:extLst>
                </a:gridCol>
                <a:gridCol w="4952999">
                  <a:extLst>
                    <a:ext uri="{9D8B030D-6E8A-4147-A177-3AD203B41FA5}">
                      <a16:colId xmlns:a16="http://schemas.microsoft.com/office/drawing/2014/main" val="655837977"/>
                    </a:ext>
                  </a:extLst>
                </a:gridCol>
              </a:tblGrid>
              <a:tr h="310337">
                <a:tc>
                  <a:txBody>
                    <a:bodyPr/>
                    <a:lstStyle/>
                    <a:p>
                      <a:pPr marL="0" marR="0">
                        <a:spcBef>
                          <a:spcPts val="0"/>
                        </a:spcBef>
                        <a:spcAft>
                          <a:spcPts val="0"/>
                        </a:spcAft>
                      </a:pPr>
                      <a:r>
                        <a:rPr lang="en-US" sz="1200">
                          <a:effectLst/>
                        </a:rPr>
                        <a:t>Data Source</a:t>
                      </a: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Aligning Data Points</a:t>
                      </a: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Impact:</a:t>
                      </a:r>
                    </a:p>
                    <a:p>
                      <a:pPr marL="0" marR="0">
                        <a:spcBef>
                          <a:spcPts val="0"/>
                        </a:spcBef>
                        <a:spcAft>
                          <a:spcPts val="0"/>
                        </a:spcAft>
                      </a:pPr>
                      <a:r>
                        <a:rPr lang="en-US" sz="1200">
                          <a:effectLst/>
                        </a:rPr>
                        <a:t>Monitoring and Evaluation</a:t>
                      </a:r>
                    </a:p>
                    <a:p>
                      <a:pPr marL="0" marR="0">
                        <a:spcBef>
                          <a:spcPts val="0"/>
                        </a:spcBef>
                        <a:spcAft>
                          <a:spcPts val="0"/>
                        </a:spcAft>
                      </a:pPr>
                      <a:r>
                        <a:rPr lang="en-US" sz="1200">
                          <a:effectLst/>
                        </a:rPr>
                        <a:t> </a:t>
                      </a: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177588"/>
                  </a:ext>
                </a:extLst>
              </a:tr>
              <a:tr h="155770">
                <a:tc>
                  <a:txBody>
                    <a:bodyPr/>
                    <a:lstStyle/>
                    <a:p>
                      <a:pPr marL="0" marR="0">
                        <a:spcBef>
                          <a:spcPts val="0"/>
                        </a:spcBef>
                        <a:spcAft>
                          <a:spcPts val="0"/>
                        </a:spcAft>
                      </a:pP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endParaRPr lang="en-US" sz="1200">
                        <a:solidFill>
                          <a:srgbClr val="003572"/>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51862671"/>
                  </a:ext>
                </a:extLst>
              </a:tr>
            </a:tbl>
          </a:graphicData>
        </a:graphic>
      </p:graphicFrame>
    </p:spTree>
    <p:extLst>
      <p:ext uri="{BB962C8B-B14F-4D97-AF65-F5344CB8AC3E}">
        <p14:creationId xmlns:p14="http://schemas.microsoft.com/office/powerpoint/2010/main" val="2490849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37ED-CBCB-4677-9BE3-432B8D6A869D}"/>
              </a:ext>
            </a:extLst>
          </p:cNvPr>
          <p:cNvSpPr>
            <a:spLocks noGrp="1"/>
          </p:cNvSpPr>
          <p:nvPr>
            <p:ph type="title"/>
          </p:nvPr>
        </p:nvSpPr>
        <p:spPr/>
        <p:txBody>
          <a:bodyPr/>
          <a:lstStyle/>
          <a:p>
            <a:r>
              <a:rPr lang="en-US"/>
              <a:t>CRP: Professional Learning Activity Worksheet Response Example</a:t>
            </a:r>
          </a:p>
        </p:txBody>
      </p:sp>
      <p:graphicFrame>
        <p:nvGraphicFramePr>
          <p:cNvPr id="5" name="Table 5">
            <a:extLst>
              <a:ext uri="{FF2B5EF4-FFF2-40B4-BE49-F238E27FC236}">
                <a16:creationId xmlns:a16="http://schemas.microsoft.com/office/drawing/2014/main" id="{0B98AEE6-3FD1-40CA-A40D-F4183ACDF540}"/>
              </a:ext>
            </a:extLst>
          </p:cNvPr>
          <p:cNvGraphicFramePr>
            <a:graphicFrameLocks noGrp="1"/>
          </p:cNvGraphicFramePr>
          <p:nvPr>
            <p:ph idx="1"/>
            <p:extLst>
              <p:ext uri="{D42A27DB-BD31-4B8C-83A1-F6EECF244321}">
                <p14:modId xmlns:p14="http://schemas.microsoft.com/office/powerpoint/2010/main" val="4169553109"/>
              </p:ext>
            </p:extLst>
          </p:nvPr>
        </p:nvGraphicFramePr>
        <p:xfrm>
          <a:off x="628650" y="1830212"/>
          <a:ext cx="7886697" cy="1431073"/>
        </p:xfrm>
        <a:graphic>
          <a:graphicData uri="http://schemas.openxmlformats.org/drawingml/2006/table">
            <a:tbl>
              <a:tblPr firstRow="1" bandRow="1">
                <a:tableStyleId>{F5AB1C69-6EDB-4FF4-983F-18BD219EF322}</a:tableStyleId>
              </a:tblPr>
              <a:tblGrid>
                <a:gridCol w="3354875">
                  <a:extLst>
                    <a:ext uri="{9D8B030D-6E8A-4147-A177-3AD203B41FA5}">
                      <a16:colId xmlns:a16="http://schemas.microsoft.com/office/drawing/2014/main" val="2710040832"/>
                    </a:ext>
                  </a:extLst>
                </a:gridCol>
                <a:gridCol w="1647644">
                  <a:extLst>
                    <a:ext uri="{9D8B030D-6E8A-4147-A177-3AD203B41FA5}">
                      <a16:colId xmlns:a16="http://schemas.microsoft.com/office/drawing/2014/main" val="1832939940"/>
                    </a:ext>
                  </a:extLst>
                </a:gridCol>
                <a:gridCol w="2884178">
                  <a:extLst>
                    <a:ext uri="{9D8B030D-6E8A-4147-A177-3AD203B41FA5}">
                      <a16:colId xmlns:a16="http://schemas.microsoft.com/office/drawing/2014/main" val="4145142226"/>
                    </a:ext>
                  </a:extLst>
                </a:gridCol>
              </a:tblGrid>
              <a:tr h="810883">
                <a:tc gridSpan="3">
                  <a:txBody>
                    <a:bodyPr/>
                    <a:lstStyle/>
                    <a:p>
                      <a:pPr marL="0" indent="0">
                        <a:buNone/>
                      </a:pPr>
                      <a:r>
                        <a:rPr lang="en-US">
                          <a:solidFill>
                            <a:schemeClr val="tx1"/>
                          </a:solidFill>
                        </a:rPr>
                        <a:t>Q 5. Complete the chart to explain how the LEA will identify and track progress and performance. </a:t>
                      </a:r>
                    </a:p>
                    <a:p>
                      <a:pPr marL="0" indent="0">
                        <a:buNone/>
                      </a:pPr>
                      <a:r>
                        <a:rPr lang="en-US">
                          <a:solidFill>
                            <a:schemeClr val="tx1"/>
                          </a:solidFill>
                        </a:rPr>
                        <a:t>Include data sources and data points, how each will be monitored and evaluated, including specific expected outcome metrics, to determine the impact of the PL activity/strategy.</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048752"/>
                  </a:ext>
                </a:extLst>
              </a:tr>
              <a:tr h="620190">
                <a:tc>
                  <a:txBody>
                    <a:bodyPr/>
                    <a:lstStyle/>
                    <a:p>
                      <a:r>
                        <a:rPr lang="en-US"/>
                        <a:t>Data</a:t>
                      </a:r>
                    </a:p>
                  </a:txBody>
                  <a:tcPr/>
                </a:tc>
                <a:tc>
                  <a:txBody>
                    <a:bodyPr/>
                    <a:lstStyle/>
                    <a:p>
                      <a:r>
                        <a:rPr lang="en-US"/>
                        <a:t>Aligning Data Points</a:t>
                      </a:r>
                    </a:p>
                  </a:txBody>
                  <a:tcPr/>
                </a:tc>
                <a:tc>
                  <a:txBody>
                    <a:bodyPr/>
                    <a:lstStyle/>
                    <a:p>
                      <a:r>
                        <a:rPr lang="en-US"/>
                        <a:t>Impact: Monitoring and Evaluation</a:t>
                      </a:r>
                    </a:p>
                  </a:txBody>
                  <a:tcPr/>
                </a:tc>
                <a:extLst>
                  <a:ext uri="{0D108BD9-81ED-4DB2-BD59-A6C34878D82A}">
                    <a16:rowId xmlns:a16="http://schemas.microsoft.com/office/drawing/2014/main" val="3907693982"/>
                  </a:ext>
                </a:extLst>
              </a:tr>
            </a:tbl>
          </a:graphicData>
        </a:graphic>
      </p:graphicFrame>
      <p:sp>
        <p:nvSpPr>
          <p:cNvPr id="4" name="Slide Number Placeholder 3">
            <a:extLst>
              <a:ext uri="{FF2B5EF4-FFF2-40B4-BE49-F238E27FC236}">
                <a16:creationId xmlns:a16="http://schemas.microsoft.com/office/drawing/2014/main" id="{1A7A1952-2709-4428-831B-AB3C9049C67F}"/>
              </a:ext>
            </a:extLst>
          </p:cNvPr>
          <p:cNvSpPr>
            <a:spLocks noGrp="1"/>
          </p:cNvSpPr>
          <p:nvPr>
            <p:ph type="sldNum" sz="quarter" idx="12"/>
          </p:nvPr>
        </p:nvSpPr>
        <p:spPr/>
        <p:txBody>
          <a:bodyPr/>
          <a:lstStyle/>
          <a:p>
            <a:fld id="{E3A0F8C9-0536-44E3-92CA-2798A712B5A8}" type="slidenum">
              <a:rPr lang="en-US" smtClean="0"/>
              <a:t>26</a:t>
            </a:fld>
            <a:endParaRPr lang="en-US"/>
          </a:p>
        </p:txBody>
      </p:sp>
      <p:pic>
        <p:nvPicPr>
          <p:cNvPr id="3" name="Graphic 5" descr="Boy wearing backpack">
            <a:extLst>
              <a:ext uri="{FF2B5EF4-FFF2-40B4-BE49-F238E27FC236}">
                <a16:creationId xmlns:a16="http://schemas.microsoft.com/office/drawing/2014/main" id="{996ABC63-EC28-47A2-9C70-42D77D024C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0268" y="3506368"/>
            <a:ext cx="782667" cy="1932856"/>
          </a:xfrm>
          <a:prstGeom prst="rect">
            <a:avLst/>
          </a:prstGeom>
        </p:spPr>
      </p:pic>
      <p:pic>
        <p:nvPicPr>
          <p:cNvPr id="6" name="Graphic 6" descr="Woman in a wheelchair">
            <a:extLst>
              <a:ext uri="{FF2B5EF4-FFF2-40B4-BE49-F238E27FC236}">
                <a16:creationId xmlns:a16="http://schemas.microsoft.com/office/drawing/2014/main" id="{5CE42FAA-0E1F-4C00-AFA6-8F2A41E653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0236" y="3589666"/>
            <a:ext cx="1409341" cy="1852523"/>
          </a:xfrm>
          <a:prstGeom prst="rect">
            <a:avLst/>
          </a:prstGeom>
        </p:spPr>
      </p:pic>
      <p:pic>
        <p:nvPicPr>
          <p:cNvPr id="7" name="Graphic 7" descr="Checklist with solid fill">
            <a:extLst>
              <a:ext uri="{FF2B5EF4-FFF2-40B4-BE49-F238E27FC236}">
                <a16:creationId xmlns:a16="http://schemas.microsoft.com/office/drawing/2014/main" id="{1DC9D28C-9723-404E-8A02-2E9FAC77EA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5351" y="3489384"/>
            <a:ext cx="1958196" cy="1975449"/>
          </a:xfrm>
          <a:prstGeom prst="rect">
            <a:avLst/>
          </a:prstGeom>
        </p:spPr>
      </p:pic>
      <p:pic>
        <p:nvPicPr>
          <p:cNvPr id="8" name="Graphic 8" descr="Badge New with solid fill">
            <a:extLst>
              <a:ext uri="{FF2B5EF4-FFF2-40B4-BE49-F238E27FC236}">
                <a16:creationId xmlns:a16="http://schemas.microsoft.com/office/drawing/2014/main" id="{2BF14871-9B8F-428C-AA4B-F465B0D305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0581" y="3506637"/>
            <a:ext cx="1958196" cy="1975449"/>
          </a:xfrm>
          <a:prstGeom prst="rect">
            <a:avLst/>
          </a:prstGeom>
        </p:spPr>
      </p:pic>
    </p:spTree>
    <p:extLst>
      <p:ext uri="{BB962C8B-B14F-4D97-AF65-F5344CB8AC3E}">
        <p14:creationId xmlns:p14="http://schemas.microsoft.com/office/powerpoint/2010/main" val="220144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5930-5C89-449D-8373-44F10C731049}"/>
              </a:ext>
            </a:extLst>
          </p:cNvPr>
          <p:cNvSpPr>
            <a:spLocks noGrp="1"/>
          </p:cNvSpPr>
          <p:nvPr>
            <p:ph type="title"/>
          </p:nvPr>
        </p:nvSpPr>
        <p:spPr>
          <a:xfrm>
            <a:off x="190123" y="163643"/>
            <a:ext cx="8442922" cy="853775"/>
          </a:xfrm>
        </p:spPr>
        <p:txBody>
          <a:bodyPr>
            <a:normAutofit fontScale="90000"/>
          </a:bodyPr>
          <a:lstStyle/>
          <a:p>
            <a:br>
              <a:rPr lang="en-US" sz="4400"/>
            </a:br>
            <a:r>
              <a:rPr lang="en-US" sz="3600"/>
              <a:t>PL Activity Worksheet (Question 5)</a:t>
            </a:r>
            <a:br>
              <a:rPr lang="en-US" sz="3600"/>
            </a:br>
            <a:br>
              <a:rPr lang="en-US" sz="3600"/>
            </a:br>
            <a:endParaRPr lang="en-US" sz="3600"/>
          </a:p>
        </p:txBody>
      </p:sp>
      <p:sp>
        <p:nvSpPr>
          <p:cNvPr id="3" name="Content Placeholder 2">
            <a:extLst>
              <a:ext uri="{FF2B5EF4-FFF2-40B4-BE49-F238E27FC236}">
                <a16:creationId xmlns:a16="http://schemas.microsoft.com/office/drawing/2014/main" id="{D7D8E9B8-9F4D-4C4F-B40F-45AAF632E43C}"/>
              </a:ext>
            </a:extLst>
          </p:cNvPr>
          <p:cNvSpPr>
            <a:spLocks noGrp="1"/>
          </p:cNvSpPr>
          <p:nvPr>
            <p:ph sz="half" idx="1"/>
          </p:nvPr>
        </p:nvSpPr>
        <p:spPr>
          <a:xfrm>
            <a:off x="308297" y="859316"/>
            <a:ext cx="8282559" cy="5314618"/>
          </a:xfrm>
        </p:spPr>
        <p:txBody>
          <a:bodyPr vert="horz" lIns="91440" tIns="45720" rIns="91440" bIns="45720" rtlCol="0" anchor="t">
            <a:normAutofit fontScale="25000" lnSpcReduction="20000"/>
          </a:bodyPr>
          <a:lstStyle/>
          <a:p>
            <a:pPr marL="0" indent="0" algn="l">
              <a:buNone/>
            </a:pPr>
            <a:r>
              <a:rPr lang="en-US" sz="8800" b="0" i="0">
                <a:solidFill>
                  <a:srgbClr val="000000"/>
                </a:solidFill>
                <a:effectLst/>
              </a:rPr>
              <a:t>RICAS ELA Students without Disabilities: 1.8% Not meeting expectations, 27.5% Partially meeting, 54.6% Meeting and 10.8% Exceeding</a:t>
            </a:r>
          </a:p>
          <a:p>
            <a:pPr marL="0" indent="0" algn="l">
              <a:buNone/>
            </a:pPr>
            <a:endParaRPr lang="en-US" sz="3200">
              <a:cs typeface="Calibri"/>
            </a:endParaRPr>
          </a:p>
          <a:p>
            <a:pPr marL="0" indent="0" algn="l">
              <a:buNone/>
            </a:pPr>
            <a:r>
              <a:rPr lang="en-US" sz="8800" b="0" i="0">
                <a:solidFill>
                  <a:srgbClr val="000000"/>
                </a:solidFill>
                <a:effectLst/>
              </a:rPr>
              <a:t>RICAS ELA Students with Disabilities: 34.6% Not meeting expectations, 54.6% Partially meeting, 10.8% Meeting and 0% Exceeding</a:t>
            </a:r>
          </a:p>
          <a:p>
            <a:pPr marL="0" indent="0" algn="l">
              <a:buNone/>
            </a:pPr>
            <a:endParaRPr lang="en-US" sz="3200" b="0" i="0">
              <a:solidFill>
                <a:srgbClr val="000000"/>
              </a:solidFill>
              <a:effectLst/>
              <a:cs typeface="Calibri"/>
            </a:endParaRPr>
          </a:p>
          <a:p>
            <a:pPr marL="0" indent="0">
              <a:buNone/>
            </a:pPr>
            <a:r>
              <a:rPr lang="en-US" sz="8800" b="0" i="0">
                <a:solidFill>
                  <a:srgbClr val="000000"/>
                </a:solidFill>
                <a:effectLst/>
              </a:rPr>
              <a:t>While results for the 2020-21 school year need to be analyzed, accounted for and compared with the 2018-19 data once they are </a:t>
            </a:r>
            <a:r>
              <a:rPr lang="en-US" sz="8800">
                <a:solidFill>
                  <a:srgbClr val="000000"/>
                </a:solidFill>
              </a:rPr>
              <a:t>released.</a:t>
            </a:r>
          </a:p>
          <a:p>
            <a:pPr marL="0" indent="0">
              <a:buNone/>
            </a:pPr>
            <a:endParaRPr lang="en-US" sz="3200">
              <a:solidFill>
                <a:srgbClr val="000000"/>
              </a:solidFill>
              <a:cs typeface="Calibri" panose="020F0502020204030204"/>
            </a:endParaRPr>
          </a:p>
          <a:p>
            <a:pPr marL="0" indent="0">
              <a:buNone/>
            </a:pPr>
            <a:r>
              <a:rPr lang="en-US" sz="8800">
                <a:solidFill>
                  <a:srgbClr val="000000"/>
                </a:solidFill>
              </a:rPr>
              <a:t>If</a:t>
            </a:r>
            <a:r>
              <a:rPr lang="en-US" sz="8800" b="0" i="0">
                <a:solidFill>
                  <a:srgbClr val="000000"/>
                </a:solidFill>
                <a:effectLst/>
              </a:rPr>
              <a:t> we assume similar results between 18-19 &amp; 20-21 school years, we will want to see at least 2-5% movement to the next level of proficiency in year 1 (SY 21-22) for all students.</a:t>
            </a:r>
          </a:p>
          <a:p>
            <a:pPr marL="0" indent="0">
              <a:buNone/>
            </a:pPr>
            <a:endParaRPr lang="en-US" sz="3200">
              <a:cs typeface="Calibri"/>
            </a:endParaRPr>
          </a:p>
          <a:p>
            <a:pPr marL="0" indent="0">
              <a:buNone/>
            </a:pPr>
            <a:r>
              <a:rPr lang="en-US" sz="8800">
                <a:ea typeface="+mn-lt"/>
                <a:cs typeface="+mn-lt"/>
              </a:rPr>
              <a:t>In addition to State achievement results, administrators and teacher leaders will continue to monitor student achievement data on local Classroom assessments &amp; STAR assessments to see if direct correlation exists between the instructional model, curricular implementation and student achievement in ELA. Leadership will also gather feedback through teacher surveys.</a:t>
            </a:r>
            <a:endParaRPr lang="en-US">
              <a:ea typeface="+mn-lt"/>
              <a:cs typeface="+mn-lt"/>
            </a:endParaRPr>
          </a:p>
          <a:p>
            <a:pPr marL="0" indent="0">
              <a:buNone/>
            </a:pPr>
            <a:endParaRPr lang="en-US" sz="8800">
              <a:cs typeface="Calibri"/>
            </a:endParaRPr>
          </a:p>
          <a:p>
            <a:pPr marL="0" indent="0">
              <a:buNone/>
            </a:pPr>
            <a:endParaRPr lang="en-US" sz="8000">
              <a:latin typeface="Calibri Light" panose="020F0302020204030204"/>
              <a:cs typeface="Calibri Light" panose="020F0302020204030204"/>
            </a:endParaRPr>
          </a:p>
          <a:p>
            <a:pPr marL="0" indent="0">
              <a:buNone/>
            </a:pPr>
            <a:endParaRPr lang="en-US" sz="9600"/>
          </a:p>
          <a:p>
            <a:pPr marL="0" indent="0">
              <a:buNone/>
            </a:pPr>
            <a:endParaRPr lang="en-US" sz="9600">
              <a:cs typeface="Calibri" panose="020F0502020204030204"/>
            </a:endParaRPr>
          </a:p>
          <a:p>
            <a:pPr marL="0" indent="0">
              <a:buNone/>
            </a:pPr>
            <a:endParaRPr lang="en-US">
              <a:cs typeface="Calibri" panose="020F0502020204030204"/>
            </a:endParaRPr>
          </a:p>
          <a:p>
            <a:pPr lvl="1"/>
            <a:endParaRPr lang="en-US"/>
          </a:p>
          <a:p>
            <a:pPr lvl="1"/>
            <a:endParaRPr lang="en-US">
              <a:cs typeface="Calibri" panose="020F0502020204030204"/>
            </a:endParaRPr>
          </a:p>
          <a:p>
            <a:pPr marL="0" indent="0">
              <a:buNone/>
            </a:pPr>
            <a:endParaRPr lang="en-US"/>
          </a:p>
          <a:p>
            <a:pPr marL="0" indent="0">
              <a:buNone/>
            </a:pPr>
            <a:r>
              <a:rPr lang="en-US"/>
              <a:t> </a:t>
            </a:r>
          </a:p>
          <a:p>
            <a:pPr marL="0" indent="0">
              <a:buNone/>
            </a:pPr>
            <a:endParaRPr lang="en-US"/>
          </a:p>
        </p:txBody>
      </p:sp>
      <p:sp>
        <p:nvSpPr>
          <p:cNvPr id="4" name="Slide Number Placeholder 3">
            <a:extLst>
              <a:ext uri="{FF2B5EF4-FFF2-40B4-BE49-F238E27FC236}">
                <a16:creationId xmlns:a16="http://schemas.microsoft.com/office/drawing/2014/main" id="{97CA75E1-0D8C-4363-ABF5-DE380B5B1FB5}"/>
              </a:ext>
            </a:extLst>
          </p:cNvPr>
          <p:cNvSpPr>
            <a:spLocks noGrp="1"/>
          </p:cNvSpPr>
          <p:nvPr>
            <p:ph type="sldNum" sz="quarter" idx="12"/>
          </p:nvPr>
        </p:nvSpPr>
        <p:spPr/>
        <p:txBody>
          <a:bodyPr/>
          <a:lstStyle/>
          <a:p>
            <a:fld id="{E3A0F8C9-0536-44E3-92CA-2798A712B5A8}" type="slidenum">
              <a:rPr lang="en-US" smtClean="0"/>
              <a:t>27</a:t>
            </a:fld>
            <a:endParaRPr lang="en-US"/>
          </a:p>
        </p:txBody>
      </p:sp>
    </p:spTree>
    <p:extLst>
      <p:ext uri="{BB962C8B-B14F-4D97-AF65-F5344CB8AC3E}">
        <p14:creationId xmlns:p14="http://schemas.microsoft.com/office/powerpoint/2010/main" val="8710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37ED-CBCB-4677-9BE3-432B8D6A869D}"/>
              </a:ext>
            </a:extLst>
          </p:cNvPr>
          <p:cNvSpPr>
            <a:spLocks noGrp="1"/>
          </p:cNvSpPr>
          <p:nvPr>
            <p:ph type="title"/>
          </p:nvPr>
        </p:nvSpPr>
        <p:spPr>
          <a:xfrm>
            <a:off x="628650" y="180977"/>
            <a:ext cx="7886700" cy="977868"/>
          </a:xfrm>
        </p:spPr>
        <p:txBody>
          <a:bodyPr>
            <a:normAutofit/>
          </a:bodyPr>
          <a:lstStyle/>
          <a:p>
            <a:r>
              <a:rPr lang="en-US" sz="2800"/>
              <a:t>CRP: Professional Learning Activity Worksheet Response Examples</a:t>
            </a:r>
          </a:p>
        </p:txBody>
      </p:sp>
      <p:graphicFrame>
        <p:nvGraphicFramePr>
          <p:cNvPr id="5" name="Table 5">
            <a:extLst>
              <a:ext uri="{FF2B5EF4-FFF2-40B4-BE49-F238E27FC236}">
                <a16:creationId xmlns:a16="http://schemas.microsoft.com/office/drawing/2014/main" id="{0B98AEE6-3FD1-40CA-A40D-F4183ACDF540}"/>
              </a:ext>
            </a:extLst>
          </p:cNvPr>
          <p:cNvGraphicFramePr>
            <a:graphicFrameLocks noGrp="1"/>
          </p:cNvGraphicFramePr>
          <p:nvPr>
            <p:ph idx="1"/>
            <p:extLst>
              <p:ext uri="{D42A27DB-BD31-4B8C-83A1-F6EECF244321}">
                <p14:modId xmlns:p14="http://schemas.microsoft.com/office/powerpoint/2010/main" val="869151763"/>
              </p:ext>
            </p:extLst>
          </p:nvPr>
        </p:nvGraphicFramePr>
        <p:xfrm>
          <a:off x="308472" y="1158846"/>
          <a:ext cx="8482988" cy="1258410"/>
        </p:xfrm>
        <a:graphic>
          <a:graphicData uri="http://schemas.openxmlformats.org/drawingml/2006/table">
            <a:tbl>
              <a:tblPr firstRow="1" bandRow="1">
                <a:tableStyleId>{F5AB1C69-6EDB-4FF4-983F-18BD219EF322}</a:tableStyleId>
              </a:tblPr>
              <a:tblGrid>
                <a:gridCol w="2228919">
                  <a:extLst>
                    <a:ext uri="{9D8B030D-6E8A-4147-A177-3AD203B41FA5}">
                      <a16:colId xmlns:a16="http://schemas.microsoft.com/office/drawing/2014/main" val="2710040832"/>
                    </a:ext>
                  </a:extLst>
                </a:gridCol>
                <a:gridCol w="2971043">
                  <a:extLst>
                    <a:ext uri="{9D8B030D-6E8A-4147-A177-3AD203B41FA5}">
                      <a16:colId xmlns:a16="http://schemas.microsoft.com/office/drawing/2014/main" val="1832939940"/>
                    </a:ext>
                  </a:extLst>
                </a:gridCol>
                <a:gridCol w="3283026">
                  <a:extLst>
                    <a:ext uri="{9D8B030D-6E8A-4147-A177-3AD203B41FA5}">
                      <a16:colId xmlns:a16="http://schemas.microsoft.com/office/drawing/2014/main" val="4145142226"/>
                    </a:ext>
                  </a:extLst>
                </a:gridCol>
              </a:tblGrid>
              <a:tr h="625473">
                <a:tc gridSpan="3">
                  <a:txBody>
                    <a:bodyPr/>
                    <a:lstStyle/>
                    <a:p>
                      <a:pPr marL="0" indent="0">
                        <a:buNone/>
                      </a:pPr>
                      <a:r>
                        <a:rPr lang="en-US">
                          <a:solidFill>
                            <a:schemeClr val="tx1"/>
                          </a:solidFill>
                        </a:rPr>
                        <a:t>Q 5. Complete the chart to explain how the LEA will identify and track progress and performance. </a:t>
                      </a:r>
                    </a:p>
                    <a:p>
                      <a:pPr marL="0" indent="0">
                        <a:buNone/>
                      </a:pPr>
                      <a:r>
                        <a:rPr lang="en-US">
                          <a:solidFill>
                            <a:schemeClr val="tx1"/>
                          </a:solidFill>
                        </a:rPr>
                        <a:t>Include data sources and data points, how each will be monitored and evaluated, including specific expected outcome metrics, to determine the impact of the PL activity/strategy. </a:t>
                      </a:r>
                    </a:p>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0048752"/>
                  </a:ext>
                </a:extLst>
              </a:tr>
              <a:tr h="344010">
                <a:tc>
                  <a:txBody>
                    <a:bodyPr/>
                    <a:lstStyle/>
                    <a:p>
                      <a:r>
                        <a:rPr lang="en-US"/>
                        <a:t>Data</a:t>
                      </a:r>
                    </a:p>
                  </a:txBody>
                  <a:tcPr/>
                </a:tc>
                <a:tc>
                  <a:txBody>
                    <a:bodyPr/>
                    <a:lstStyle/>
                    <a:p>
                      <a:r>
                        <a:rPr lang="en-US"/>
                        <a:t>Aligning Data Points</a:t>
                      </a:r>
                    </a:p>
                  </a:txBody>
                  <a:tcPr/>
                </a:tc>
                <a:tc>
                  <a:txBody>
                    <a:bodyPr/>
                    <a:lstStyle/>
                    <a:p>
                      <a:r>
                        <a:rPr lang="en-US"/>
                        <a:t>Impact: Monitoring and Evaluation</a:t>
                      </a:r>
                    </a:p>
                  </a:txBody>
                  <a:tcPr/>
                </a:tc>
                <a:extLst>
                  <a:ext uri="{0D108BD9-81ED-4DB2-BD59-A6C34878D82A}">
                    <a16:rowId xmlns:a16="http://schemas.microsoft.com/office/drawing/2014/main" val="3907693982"/>
                  </a:ext>
                </a:extLst>
              </a:tr>
            </a:tbl>
          </a:graphicData>
        </a:graphic>
      </p:graphicFrame>
      <p:sp>
        <p:nvSpPr>
          <p:cNvPr id="4" name="Slide Number Placeholder 3">
            <a:extLst>
              <a:ext uri="{FF2B5EF4-FFF2-40B4-BE49-F238E27FC236}">
                <a16:creationId xmlns:a16="http://schemas.microsoft.com/office/drawing/2014/main" id="{1A7A1952-2709-4428-831B-AB3C9049C67F}"/>
              </a:ext>
            </a:extLst>
          </p:cNvPr>
          <p:cNvSpPr>
            <a:spLocks noGrp="1"/>
          </p:cNvSpPr>
          <p:nvPr>
            <p:ph type="sldNum" sz="quarter" idx="12"/>
          </p:nvPr>
        </p:nvSpPr>
        <p:spPr/>
        <p:txBody>
          <a:bodyPr/>
          <a:lstStyle/>
          <a:p>
            <a:fld id="{E3A0F8C9-0536-44E3-92CA-2798A712B5A8}" type="slidenum">
              <a:rPr lang="en-US" smtClean="0"/>
              <a:t>28</a:t>
            </a:fld>
            <a:endParaRPr lang="en-US"/>
          </a:p>
        </p:txBody>
      </p:sp>
      <p:graphicFrame>
        <p:nvGraphicFramePr>
          <p:cNvPr id="6" name="Table 6">
            <a:extLst>
              <a:ext uri="{FF2B5EF4-FFF2-40B4-BE49-F238E27FC236}">
                <a16:creationId xmlns:a16="http://schemas.microsoft.com/office/drawing/2014/main" id="{19EACEA4-7386-4B6B-854C-23E2B64AD6EB}"/>
              </a:ext>
            </a:extLst>
          </p:cNvPr>
          <p:cNvGraphicFramePr>
            <a:graphicFrameLocks noGrp="1"/>
          </p:cNvGraphicFramePr>
          <p:nvPr>
            <p:extLst>
              <p:ext uri="{D42A27DB-BD31-4B8C-83A1-F6EECF244321}">
                <p14:modId xmlns:p14="http://schemas.microsoft.com/office/powerpoint/2010/main" val="1409297561"/>
              </p:ext>
            </p:extLst>
          </p:nvPr>
        </p:nvGraphicFramePr>
        <p:xfrm>
          <a:off x="247880" y="2490674"/>
          <a:ext cx="2269475" cy="3451860"/>
        </p:xfrm>
        <a:graphic>
          <a:graphicData uri="http://schemas.openxmlformats.org/drawingml/2006/table">
            <a:tbl>
              <a:tblPr firstRow="1" bandRow="1">
                <a:tableStyleId>{5C22544A-7EE6-4342-B048-85BDC9FD1C3A}</a:tableStyleId>
              </a:tblPr>
              <a:tblGrid>
                <a:gridCol w="2269475">
                  <a:extLst>
                    <a:ext uri="{9D8B030D-6E8A-4147-A177-3AD203B41FA5}">
                      <a16:colId xmlns:a16="http://schemas.microsoft.com/office/drawing/2014/main" val="4232108522"/>
                    </a:ext>
                  </a:extLst>
                </a:gridCol>
              </a:tblGrid>
              <a:tr h="469163">
                <a:tc>
                  <a:txBody>
                    <a:bodyPr/>
                    <a:lstStyle/>
                    <a:p>
                      <a:r>
                        <a:rPr lang="en-US" b="0">
                          <a:solidFill>
                            <a:schemeClr val="tx1"/>
                          </a:solidFill>
                        </a:rPr>
                        <a:t>RICAS ELA Students without Disabilities</a:t>
                      </a:r>
                    </a:p>
                    <a:p>
                      <a:endParaRPr lang="en-US"/>
                    </a:p>
                    <a:p>
                      <a:endParaRPr lang="en-US"/>
                    </a:p>
                  </a:txBody>
                  <a:tcPr>
                    <a:solidFill>
                      <a:schemeClr val="bg1">
                        <a:lumMod val="85000"/>
                      </a:schemeClr>
                    </a:solidFill>
                  </a:tcPr>
                </a:tc>
                <a:extLst>
                  <a:ext uri="{0D108BD9-81ED-4DB2-BD59-A6C34878D82A}">
                    <a16:rowId xmlns:a16="http://schemas.microsoft.com/office/drawing/2014/main" val="917305297"/>
                  </a:ext>
                </a:extLst>
              </a:tr>
              <a:tr h="469163">
                <a:tc>
                  <a:txBody>
                    <a:bodyPr/>
                    <a:lstStyle/>
                    <a:p>
                      <a:r>
                        <a:rPr lang="en-US"/>
                        <a:t>RICAS ELA Students with Disabilities</a:t>
                      </a:r>
                    </a:p>
                    <a:p>
                      <a:endParaRPr lang="en-US"/>
                    </a:p>
                    <a:p>
                      <a:endParaRPr lang="en-US"/>
                    </a:p>
                  </a:txBody>
                  <a:tcPr>
                    <a:solidFill>
                      <a:schemeClr val="bg1">
                        <a:lumMod val="85000"/>
                      </a:schemeClr>
                    </a:solidFill>
                  </a:tcPr>
                </a:tc>
                <a:extLst>
                  <a:ext uri="{0D108BD9-81ED-4DB2-BD59-A6C34878D82A}">
                    <a16:rowId xmlns:a16="http://schemas.microsoft.com/office/drawing/2014/main" val="2745000573"/>
                  </a:ext>
                </a:extLst>
              </a:tr>
              <a:tr h="469163">
                <a:tc>
                  <a:txBody>
                    <a:bodyPr/>
                    <a:lstStyle/>
                    <a:p>
                      <a:r>
                        <a:rPr lang="en-US"/>
                        <a:t>Classroom assessments </a:t>
                      </a:r>
                    </a:p>
                    <a:p>
                      <a:endParaRPr lang="en-US"/>
                    </a:p>
                    <a:p>
                      <a:endParaRPr lang="en-US"/>
                    </a:p>
                  </a:txBody>
                  <a:tcPr>
                    <a:solidFill>
                      <a:schemeClr val="bg1">
                        <a:lumMod val="85000"/>
                      </a:schemeClr>
                    </a:solidFill>
                  </a:tcPr>
                </a:tc>
                <a:extLst>
                  <a:ext uri="{0D108BD9-81ED-4DB2-BD59-A6C34878D82A}">
                    <a16:rowId xmlns:a16="http://schemas.microsoft.com/office/drawing/2014/main" val="3084195561"/>
                  </a:ext>
                </a:extLst>
              </a:tr>
              <a:tr h="469163">
                <a:tc>
                  <a:txBody>
                    <a:bodyPr/>
                    <a:lstStyle/>
                    <a:p>
                      <a:r>
                        <a:rPr lang="en-US"/>
                        <a:t>STAR assessments</a:t>
                      </a:r>
                    </a:p>
                    <a:p>
                      <a:endParaRPr lang="en-US"/>
                    </a:p>
                    <a:p>
                      <a:endParaRPr lang="en-US"/>
                    </a:p>
                    <a:p>
                      <a:endParaRPr lang="en-US"/>
                    </a:p>
                  </a:txBody>
                  <a:tcPr>
                    <a:solidFill>
                      <a:schemeClr val="bg1">
                        <a:lumMod val="85000"/>
                      </a:schemeClr>
                    </a:solidFill>
                  </a:tcPr>
                </a:tc>
                <a:extLst>
                  <a:ext uri="{0D108BD9-81ED-4DB2-BD59-A6C34878D82A}">
                    <a16:rowId xmlns:a16="http://schemas.microsoft.com/office/drawing/2014/main" val="2010233540"/>
                  </a:ext>
                </a:extLst>
              </a:tr>
            </a:tbl>
          </a:graphicData>
        </a:graphic>
      </p:graphicFrame>
      <p:graphicFrame>
        <p:nvGraphicFramePr>
          <p:cNvPr id="8" name="Table 8">
            <a:extLst>
              <a:ext uri="{FF2B5EF4-FFF2-40B4-BE49-F238E27FC236}">
                <a16:creationId xmlns:a16="http://schemas.microsoft.com/office/drawing/2014/main" id="{EDA0BECD-2095-4F01-B930-61B382701D32}"/>
              </a:ext>
            </a:extLst>
          </p:cNvPr>
          <p:cNvGraphicFramePr>
            <a:graphicFrameLocks noGrp="1"/>
          </p:cNvGraphicFramePr>
          <p:nvPr>
            <p:extLst>
              <p:ext uri="{D42A27DB-BD31-4B8C-83A1-F6EECF244321}">
                <p14:modId xmlns:p14="http://schemas.microsoft.com/office/powerpoint/2010/main" val="3309277319"/>
              </p:ext>
            </p:extLst>
          </p:nvPr>
        </p:nvGraphicFramePr>
        <p:xfrm>
          <a:off x="2577948" y="2490673"/>
          <a:ext cx="2875402" cy="3451858"/>
        </p:xfrm>
        <a:graphic>
          <a:graphicData uri="http://schemas.openxmlformats.org/drawingml/2006/table">
            <a:tbl>
              <a:tblPr firstRow="1" bandRow="1">
                <a:tableStyleId>{5C22544A-7EE6-4342-B048-85BDC9FD1C3A}</a:tableStyleId>
              </a:tblPr>
              <a:tblGrid>
                <a:gridCol w="2875402">
                  <a:extLst>
                    <a:ext uri="{9D8B030D-6E8A-4147-A177-3AD203B41FA5}">
                      <a16:colId xmlns:a16="http://schemas.microsoft.com/office/drawing/2014/main" val="3857223885"/>
                    </a:ext>
                  </a:extLst>
                </a:gridCol>
              </a:tblGrid>
              <a:tr h="939281">
                <a:tc>
                  <a:txBody>
                    <a:bodyPr/>
                    <a:lstStyle/>
                    <a:p>
                      <a:r>
                        <a:rPr lang="en-US" b="0">
                          <a:solidFill>
                            <a:schemeClr val="tx1"/>
                          </a:solidFill>
                        </a:rPr>
                        <a:t>1.8% Not meeting expectations, 27.5% Partially meeting, 54.6% Meeting and 10.8% Exceeding</a:t>
                      </a:r>
                    </a:p>
                    <a:p>
                      <a:endParaRPr lang="en-US"/>
                    </a:p>
                  </a:txBody>
                  <a:tcPr>
                    <a:solidFill>
                      <a:schemeClr val="bg1">
                        <a:lumMod val="85000"/>
                      </a:schemeClr>
                    </a:solidFill>
                  </a:tcPr>
                </a:tc>
                <a:extLst>
                  <a:ext uri="{0D108BD9-81ED-4DB2-BD59-A6C34878D82A}">
                    <a16:rowId xmlns:a16="http://schemas.microsoft.com/office/drawing/2014/main" val="2968588760"/>
                  </a:ext>
                </a:extLst>
              </a:tr>
              <a:tr h="939281">
                <a:tc>
                  <a:txBody>
                    <a:bodyPr/>
                    <a:lstStyle/>
                    <a:p>
                      <a:r>
                        <a:rPr lang="en-US"/>
                        <a:t>RICAS ELA Students with Disabilities: 34.6% Not meeting expectations, 54.6% Partially meeting, 10.8% Meeting and 0% Exceeding</a:t>
                      </a:r>
                    </a:p>
                  </a:txBody>
                  <a:tcPr>
                    <a:solidFill>
                      <a:schemeClr val="bg1">
                        <a:lumMod val="85000"/>
                      </a:schemeClr>
                    </a:solidFill>
                  </a:tcPr>
                </a:tc>
                <a:extLst>
                  <a:ext uri="{0D108BD9-81ED-4DB2-BD59-A6C34878D82A}">
                    <a16:rowId xmlns:a16="http://schemas.microsoft.com/office/drawing/2014/main" val="2344028068"/>
                  </a:ext>
                </a:extLst>
              </a:tr>
              <a:tr h="1573296">
                <a:tc>
                  <a:txBody>
                    <a:bodyPr/>
                    <a:lstStyle/>
                    <a:p>
                      <a:r>
                        <a:rPr lang="en-US"/>
                        <a:t>*While results for the 2020-21 school year need to be analyzed, accounted for and compared with the 2018-19 data once they are released- if we assume similar results between 18-19 &amp; 20-21 school years</a:t>
                      </a:r>
                    </a:p>
                    <a:p>
                      <a:endParaRPr lang="en-US"/>
                    </a:p>
                  </a:txBody>
                  <a:tcPr>
                    <a:solidFill>
                      <a:schemeClr val="bg1">
                        <a:lumMod val="85000"/>
                      </a:schemeClr>
                    </a:solidFill>
                  </a:tcPr>
                </a:tc>
                <a:extLst>
                  <a:ext uri="{0D108BD9-81ED-4DB2-BD59-A6C34878D82A}">
                    <a16:rowId xmlns:a16="http://schemas.microsoft.com/office/drawing/2014/main" val="1860262378"/>
                  </a:ext>
                </a:extLst>
              </a:tr>
            </a:tbl>
          </a:graphicData>
        </a:graphic>
      </p:graphicFrame>
      <p:graphicFrame>
        <p:nvGraphicFramePr>
          <p:cNvPr id="9" name="Table 9">
            <a:extLst>
              <a:ext uri="{FF2B5EF4-FFF2-40B4-BE49-F238E27FC236}">
                <a16:creationId xmlns:a16="http://schemas.microsoft.com/office/drawing/2014/main" id="{41B9F928-131A-4131-9FD8-E0136B6632E9}"/>
              </a:ext>
            </a:extLst>
          </p:cNvPr>
          <p:cNvGraphicFramePr>
            <a:graphicFrameLocks noGrp="1"/>
          </p:cNvGraphicFramePr>
          <p:nvPr>
            <p:extLst>
              <p:ext uri="{D42A27DB-BD31-4B8C-83A1-F6EECF244321}">
                <p14:modId xmlns:p14="http://schemas.microsoft.com/office/powerpoint/2010/main" val="607101420"/>
              </p:ext>
            </p:extLst>
          </p:nvPr>
        </p:nvGraphicFramePr>
        <p:xfrm>
          <a:off x="5574535" y="2490674"/>
          <a:ext cx="3216924" cy="3482285"/>
        </p:xfrm>
        <a:graphic>
          <a:graphicData uri="http://schemas.openxmlformats.org/drawingml/2006/table">
            <a:tbl>
              <a:tblPr firstRow="1" bandRow="1">
                <a:tableStyleId>{5C22544A-7EE6-4342-B048-85BDC9FD1C3A}</a:tableStyleId>
              </a:tblPr>
              <a:tblGrid>
                <a:gridCol w="3216924">
                  <a:extLst>
                    <a:ext uri="{9D8B030D-6E8A-4147-A177-3AD203B41FA5}">
                      <a16:colId xmlns:a16="http://schemas.microsoft.com/office/drawing/2014/main" val="2002751958"/>
                    </a:ext>
                  </a:extLst>
                </a:gridCol>
              </a:tblGrid>
              <a:tr h="1258389">
                <a:tc>
                  <a:txBody>
                    <a:bodyPr/>
                    <a:lstStyle/>
                    <a:p>
                      <a:r>
                        <a:rPr lang="en-US" b="0">
                          <a:solidFill>
                            <a:schemeClr val="tx1"/>
                          </a:solidFill>
                        </a:rPr>
                        <a:t>While results for the 2020-21 school year need to be analyzed, accounted for and compared with the 2018-19 data once they are released- if we assume similar results between 18-19 &amp; 20-21 school years</a:t>
                      </a:r>
                      <a:endParaRPr lang="en-US"/>
                    </a:p>
                  </a:txBody>
                  <a:tcPr>
                    <a:solidFill>
                      <a:schemeClr val="bg1">
                        <a:lumMod val="85000"/>
                      </a:schemeClr>
                    </a:solidFill>
                  </a:tcPr>
                </a:tc>
                <a:extLst>
                  <a:ext uri="{0D108BD9-81ED-4DB2-BD59-A6C34878D82A}">
                    <a16:rowId xmlns:a16="http://schemas.microsoft.com/office/drawing/2014/main" val="192057730"/>
                  </a:ext>
                </a:extLst>
              </a:tr>
              <a:tr h="540322">
                <a:tc>
                  <a:txBody>
                    <a:bodyPr/>
                    <a:lstStyle/>
                    <a:p>
                      <a:r>
                        <a:rPr lang="en-US"/>
                        <a:t>Provide surveys to ELA teachers for feedback on observation tool</a:t>
                      </a:r>
                    </a:p>
                  </a:txBody>
                  <a:tcPr>
                    <a:solidFill>
                      <a:schemeClr val="bg1">
                        <a:lumMod val="85000"/>
                      </a:schemeClr>
                    </a:solidFill>
                  </a:tcPr>
                </a:tc>
                <a:extLst>
                  <a:ext uri="{0D108BD9-81ED-4DB2-BD59-A6C34878D82A}">
                    <a16:rowId xmlns:a16="http://schemas.microsoft.com/office/drawing/2014/main" val="908457448"/>
                  </a:ext>
                </a:extLst>
              </a:tr>
              <a:tr h="472494">
                <a:tc>
                  <a:txBody>
                    <a:bodyPr/>
                    <a:lstStyle/>
                    <a:p>
                      <a:r>
                        <a:rPr lang="en-US"/>
                        <a:t>Provide surveys to ELA teachers on walk-through protocol </a:t>
                      </a:r>
                    </a:p>
                  </a:txBody>
                  <a:tcPr>
                    <a:solidFill>
                      <a:schemeClr val="bg1">
                        <a:lumMod val="85000"/>
                      </a:schemeClr>
                    </a:solidFill>
                  </a:tcPr>
                </a:tc>
                <a:extLst>
                  <a:ext uri="{0D108BD9-81ED-4DB2-BD59-A6C34878D82A}">
                    <a16:rowId xmlns:a16="http://schemas.microsoft.com/office/drawing/2014/main" val="551666505"/>
                  </a:ext>
                </a:extLst>
              </a:tr>
              <a:tr h="1180654">
                <a:tc>
                  <a:txBody>
                    <a:bodyPr/>
                    <a:lstStyle/>
                    <a:p>
                      <a:r>
                        <a:rPr lang="en-US"/>
                        <a:t>See at least 2-5% movement to the next level of proficiency in year 1 (SY 21-22) for all students.</a:t>
                      </a:r>
                    </a:p>
                    <a:p>
                      <a:endParaRPr lang="en-US"/>
                    </a:p>
                    <a:p>
                      <a:endParaRPr lang="en-US"/>
                    </a:p>
                  </a:txBody>
                  <a:tcPr>
                    <a:solidFill>
                      <a:schemeClr val="bg1">
                        <a:lumMod val="85000"/>
                      </a:schemeClr>
                    </a:solidFill>
                  </a:tcPr>
                </a:tc>
                <a:extLst>
                  <a:ext uri="{0D108BD9-81ED-4DB2-BD59-A6C34878D82A}">
                    <a16:rowId xmlns:a16="http://schemas.microsoft.com/office/drawing/2014/main" val="3456549442"/>
                  </a:ext>
                </a:extLst>
              </a:tr>
            </a:tbl>
          </a:graphicData>
        </a:graphic>
      </p:graphicFrame>
    </p:spTree>
    <p:extLst>
      <p:ext uri="{BB962C8B-B14F-4D97-AF65-F5344CB8AC3E}">
        <p14:creationId xmlns:p14="http://schemas.microsoft.com/office/powerpoint/2010/main" val="17559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8815" y="192599"/>
            <a:ext cx="8623951" cy="961650"/>
          </a:xfrm>
        </p:spPr>
        <p:txBody>
          <a:bodyPr>
            <a:normAutofit/>
          </a:bodyPr>
          <a:lstStyle/>
          <a:p>
            <a:r>
              <a:rPr lang="en-US"/>
              <a:t>Exemplars: Monitoring &amp; Evaluation</a:t>
            </a:r>
          </a:p>
        </p:txBody>
      </p:sp>
      <p:sp>
        <p:nvSpPr>
          <p:cNvPr id="4" name="Slide Number Placeholder 3"/>
          <p:cNvSpPr>
            <a:spLocks noGrp="1"/>
          </p:cNvSpPr>
          <p:nvPr>
            <p:ph type="sldNum" sz="quarter" idx="12"/>
          </p:nvPr>
        </p:nvSpPr>
        <p:spPr/>
        <p:txBody>
          <a:bodyPr/>
          <a:lstStyle/>
          <a:p>
            <a:fld id="{E3A0F8C9-0536-44E3-92CA-2798A712B5A8}" type="slidenum">
              <a:rPr lang="en-US" smtClean="0"/>
              <a:t>29</a:t>
            </a:fld>
            <a:endParaRPr lang="en-US"/>
          </a:p>
        </p:txBody>
      </p:sp>
      <p:graphicFrame>
        <p:nvGraphicFramePr>
          <p:cNvPr id="6" name="Table 6">
            <a:extLst>
              <a:ext uri="{FF2B5EF4-FFF2-40B4-BE49-F238E27FC236}">
                <a16:creationId xmlns:a16="http://schemas.microsoft.com/office/drawing/2014/main" id="{4020C961-5368-344C-990C-6A2220DD1651}"/>
              </a:ext>
            </a:extLst>
          </p:cNvPr>
          <p:cNvGraphicFramePr>
            <a:graphicFrameLocks noGrp="1"/>
          </p:cNvGraphicFramePr>
          <p:nvPr>
            <p:extLst>
              <p:ext uri="{D42A27DB-BD31-4B8C-83A1-F6EECF244321}">
                <p14:modId xmlns:p14="http://schemas.microsoft.com/office/powerpoint/2010/main" val="1660089678"/>
              </p:ext>
            </p:extLst>
          </p:nvPr>
        </p:nvGraphicFramePr>
        <p:xfrm>
          <a:off x="268941" y="1034677"/>
          <a:ext cx="8588187" cy="5038163"/>
        </p:xfrm>
        <a:graphic>
          <a:graphicData uri="http://schemas.openxmlformats.org/drawingml/2006/table">
            <a:tbl>
              <a:tblPr firstRow="1" bandRow="1">
                <a:tableStyleId>{5C22544A-7EE6-4342-B048-85BDC9FD1C3A}</a:tableStyleId>
              </a:tblPr>
              <a:tblGrid>
                <a:gridCol w="1380565">
                  <a:extLst>
                    <a:ext uri="{9D8B030D-6E8A-4147-A177-3AD203B41FA5}">
                      <a16:colId xmlns:a16="http://schemas.microsoft.com/office/drawing/2014/main" val="416182508"/>
                    </a:ext>
                  </a:extLst>
                </a:gridCol>
                <a:gridCol w="2026023">
                  <a:extLst>
                    <a:ext uri="{9D8B030D-6E8A-4147-A177-3AD203B41FA5}">
                      <a16:colId xmlns:a16="http://schemas.microsoft.com/office/drawing/2014/main" val="1187018103"/>
                    </a:ext>
                  </a:extLst>
                </a:gridCol>
                <a:gridCol w="5181599">
                  <a:extLst>
                    <a:ext uri="{9D8B030D-6E8A-4147-A177-3AD203B41FA5}">
                      <a16:colId xmlns:a16="http://schemas.microsoft.com/office/drawing/2014/main" val="1628530138"/>
                    </a:ext>
                  </a:extLst>
                </a:gridCol>
              </a:tblGrid>
              <a:tr h="762601">
                <a:tc>
                  <a:txBody>
                    <a:bodyPr/>
                    <a:lstStyle/>
                    <a:p>
                      <a:r>
                        <a:rPr lang="en-US"/>
                        <a:t>Data Source</a:t>
                      </a:r>
                    </a:p>
                  </a:txBody>
                  <a:tcPr/>
                </a:tc>
                <a:tc>
                  <a:txBody>
                    <a:bodyPr/>
                    <a:lstStyle/>
                    <a:p>
                      <a:r>
                        <a:rPr lang="en-US"/>
                        <a:t>Aligning Data Points</a:t>
                      </a:r>
                    </a:p>
                  </a:txBody>
                  <a:tcPr/>
                </a:tc>
                <a:tc>
                  <a:txBody>
                    <a:bodyPr/>
                    <a:lstStyle/>
                    <a:p>
                      <a:r>
                        <a:rPr lang="en-US"/>
                        <a:t>Impact:</a:t>
                      </a:r>
                    </a:p>
                    <a:p>
                      <a:r>
                        <a:rPr lang="en-US"/>
                        <a:t>Monitoring and Evaluation</a:t>
                      </a:r>
                    </a:p>
                  </a:txBody>
                  <a:tcPr/>
                </a:tc>
                <a:extLst>
                  <a:ext uri="{0D108BD9-81ED-4DB2-BD59-A6C34878D82A}">
                    <a16:rowId xmlns:a16="http://schemas.microsoft.com/office/drawing/2014/main" val="2100435870"/>
                  </a:ext>
                </a:extLst>
              </a:tr>
              <a:tr h="915909">
                <a:tc>
                  <a:txBody>
                    <a:bodyPr/>
                    <a:lstStyle/>
                    <a:p>
                      <a:pPr marL="0" indent="0">
                        <a:buFont typeface="Arial" panose="020B0604020202020204" pitchFamily="34" charset="0"/>
                        <a:buNone/>
                      </a:pPr>
                      <a:endParaRPr lang="en-US" sz="1200"/>
                    </a:p>
                  </a:txBody>
                  <a:tcPr/>
                </a:tc>
                <a:tc>
                  <a:txBody>
                    <a:bodyPr/>
                    <a:lstStyle/>
                    <a:p>
                      <a:pPr marL="0" indent="0">
                        <a:buFont typeface="Arial" panose="020B0604020202020204" pitchFamily="34" charset="0"/>
                        <a:buNone/>
                      </a:pPr>
                      <a:endParaRPr lang="en-US"/>
                    </a:p>
                  </a:txBody>
                  <a:tcPr/>
                </a:tc>
                <a:tc>
                  <a:txBody>
                    <a:bodyPr/>
                    <a:lstStyle/>
                    <a:p>
                      <a:endParaRPr lang="en-US" sz="1200"/>
                    </a:p>
                  </a:txBody>
                  <a:tcPr/>
                </a:tc>
                <a:extLst>
                  <a:ext uri="{0D108BD9-81ED-4DB2-BD59-A6C34878D82A}">
                    <a16:rowId xmlns:a16="http://schemas.microsoft.com/office/drawing/2014/main" val="3294604468"/>
                  </a:ext>
                </a:extLst>
              </a:tr>
              <a:tr h="1615846">
                <a:tc>
                  <a:txBody>
                    <a:bodyPr/>
                    <a:lstStyle/>
                    <a:p>
                      <a:endParaRPr lang="en-US"/>
                    </a:p>
                  </a:txBody>
                  <a:tcPr/>
                </a:tc>
                <a:tc>
                  <a:txBody>
                    <a:bodyPr/>
                    <a:lstStyle/>
                    <a:p>
                      <a:endParaRPr lang="en-US"/>
                    </a:p>
                  </a:txBody>
                  <a:tcPr/>
                </a:tc>
                <a:tc>
                  <a:txBody>
                    <a:bodyPr/>
                    <a:lstStyle/>
                    <a:p>
                      <a:endParaRPr lang="en-US" sz="1200"/>
                    </a:p>
                  </a:txBody>
                  <a:tcPr/>
                </a:tc>
                <a:extLst>
                  <a:ext uri="{0D108BD9-81ED-4DB2-BD59-A6C34878D82A}">
                    <a16:rowId xmlns:a16="http://schemas.microsoft.com/office/drawing/2014/main" val="1314299349"/>
                  </a:ext>
                </a:extLst>
              </a:tr>
              <a:tr h="1743807">
                <a:tc>
                  <a:txBody>
                    <a:bodyPr/>
                    <a:lstStyle/>
                    <a:p>
                      <a:pPr marL="0" indent="0">
                        <a:buFont typeface="Arial" panose="020B0604020202020204" pitchFamily="34" charset="0"/>
                        <a:buNone/>
                      </a:pPr>
                      <a:endParaRPr lang="en-US" sz="1200"/>
                    </a:p>
                  </a:txBody>
                  <a:tcPr/>
                </a:tc>
                <a:tc>
                  <a:txBody>
                    <a:bodyPr/>
                    <a:lstStyle/>
                    <a:p>
                      <a:pPr marL="0" indent="0">
                        <a:buFont typeface="Arial" panose="020B0604020202020204" pitchFamily="34" charset="0"/>
                        <a:buNone/>
                      </a:pPr>
                      <a:endParaRPr lang="en-US" sz="1200"/>
                    </a:p>
                  </a:txBody>
                  <a:tcPr/>
                </a:tc>
                <a:tc>
                  <a:txBody>
                    <a:bodyPr/>
                    <a:lstStyle/>
                    <a:p>
                      <a:endParaRPr lang="en-US" sz="1200"/>
                    </a:p>
                  </a:txBody>
                  <a:tcPr/>
                </a:tc>
                <a:extLst>
                  <a:ext uri="{0D108BD9-81ED-4DB2-BD59-A6C34878D82A}">
                    <a16:rowId xmlns:a16="http://schemas.microsoft.com/office/drawing/2014/main" val="1857359403"/>
                  </a:ext>
                </a:extLst>
              </a:tr>
            </a:tbl>
          </a:graphicData>
        </a:graphic>
      </p:graphicFrame>
      <p:sp>
        <p:nvSpPr>
          <p:cNvPr id="3" name="TextBox 2">
            <a:extLst>
              <a:ext uri="{FF2B5EF4-FFF2-40B4-BE49-F238E27FC236}">
                <a16:creationId xmlns:a16="http://schemas.microsoft.com/office/drawing/2014/main" id="{4735FCC0-9F73-8647-BB55-43B75D503CB9}"/>
              </a:ext>
            </a:extLst>
          </p:cNvPr>
          <p:cNvSpPr txBox="1"/>
          <p:nvPr/>
        </p:nvSpPr>
        <p:spPr>
          <a:xfrm>
            <a:off x="336744" y="1858313"/>
            <a:ext cx="938077" cy="800219"/>
          </a:xfrm>
          <a:prstGeom prst="rect">
            <a:avLst/>
          </a:prstGeom>
          <a:noFill/>
        </p:spPr>
        <p:txBody>
          <a:bodyPr wrap="none" rtlCol="0">
            <a:spAutoFit/>
          </a:bodyPr>
          <a:lstStyle/>
          <a:p>
            <a:pPr marL="285750" indent="-285750">
              <a:buFont typeface="Arial" panose="020B0604020202020204" pitchFamily="34" charset="0"/>
              <a:buChar char="•"/>
            </a:pPr>
            <a:r>
              <a:rPr lang="en-US" sz="1200"/>
              <a:t>RICAS </a:t>
            </a:r>
          </a:p>
          <a:p>
            <a:pPr marL="285750" indent="-285750">
              <a:buFont typeface="Arial" panose="020B0604020202020204" pitchFamily="34" charset="0"/>
              <a:buChar char="•"/>
            </a:pPr>
            <a:r>
              <a:rPr lang="en-US" sz="1200"/>
              <a:t>STAR </a:t>
            </a:r>
          </a:p>
          <a:p>
            <a:endParaRPr lang="en-US"/>
          </a:p>
        </p:txBody>
      </p:sp>
      <p:sp>
        <p:nvSpPr>
          <p:cNvPr id="5" name="TextBox 4">
            <a:extLst>
              <a:ext uri="{FF2B5EF4-FFF2-40B4-BE49-F238E27FC236}">
                <a16:creationId xmlns:a16="http://schemas.microsoft.com/office/drawing/2014/main" id="{2F33BCAA-5CFC-4243-B74D-CCA5EABFA894}"/>
              </a:ext>
            </a:extLst>
          </p:cNvPr>
          <p:cNvSpPr txBox="1"/>
          <p:nvPr/>
        </p:nvSpPr>
        <p:spPr>
          <a:xfrm>
            <a:off x="1651000" y="1858546"/>
            <a:ext cx="1997278" cy="461665"/>
          </a:xfrm>
          <a:prstGeom prst="rect">
            <a:avLst/>
          </a:prstGeom>
          <a:noFill/>
        </p:spPr>
        <p:txBody>
          <a:bodyPr wrap="none" rtlCol="0">
            <a:spAutoFit/>
          </a:bodyPr>
          <a:lstStyle/>
          <a:p>
            <a:pPr marL="285750" indent="-285750">
              <a:buFont typeface="Arial" panose="020B0604020202020204" pitchFamily="34" charset="0"/>
              <a:buChar char="•"/>
            </a:pPr>
            <a:r>
              <a:rPr lang="en-US" sz="1200"/>
              <a:t>Reading Proficiency 35%</a:t>
            </a:r>
          </a:p>
          <a:p>
            <a:pPr marL="285750" indent="-285750">
              <a:buFont typeface="Arial" panose="020B0604020202020204" pitchFamily="34" charset="0"/>
              <a:buChar char="•"/>
            </a:pPr>
            <a:r>
              <a:rPr lang="en-US" sz="1200"/>
              <a:t>Reading Proficiency 45%</a:t>
            </a:r>
          </a:p>
        </p:txBody>
      </p:sp>
      <p:sp>
        <p:nvSpPr>
          <p:cNvPr id="7" name="TextBox 6">
            <a:extLst>
              <a:ext uri="{FF2B5EF4-FFF2-40B4-BE49-F238E27FC236}">
                <a16:creationId xmlns:a16="http://schemas.microsoft.com/office/drawing/2014/main" id="{69701AFC-019F-BC4F-8EA4-2F52D189A996}"/>
              </a:ext>
            </a:extLst>
          </p:cNvPr>
          <p:cNvSpPr txBox="1"/>
          <p:nvPr/>
        </p:nvSpPr>
        <p:spPr>
          <a:xfrm>
            <a:off x="3758273" y="1858313"/>
            <a:ext cx="5097928" cy="923330"/>
          </a:xfrm>
          <a:prstGeom prst="rect">
            <a:avLst/>
          </a:prstGeom>
          <a:noFill/>
        </p:spPr>
        <p:txBody>
          <a:bodyPr wrap="square" lIns="91440" tIns="45720" rIns="91440" bIns="45720" rtlCol="0" anchor="t">
            <a:spAutoFit/>
          </a:bodyPr>
          <a:lstStyle/>
          <a:p>
            <a:r>
              <a:rPr lang="en-US" sz="1200"/>
              <a:t>Bi-weekly data meetings will be held with PL Coordinator and Lead Teachers to determine effectiveness. Reading proficiency expected to show a 10-15% growth in both RICAS and STAR because of the activity.</a:t>
            </a:r>
          </a:p>
          <a:p>
            <a:endParaRPr lang="en-US"/>
          </a:p>
        </p:txBody>
      </p:sp>
      <p:sp>
        <p:nvSpPr>
          <p:cNvPr id="8" name="TextBox 7">
            <a:extLst>
              <a:ext uri="{FF2B5EF4-FFF2-40B4-BE49-F238E27FC236}">
                <a16:creationId xmlns:a16="http://schemas.microsoft.com/office/drawing/2014/main" id="{D83D2C65-17B1-C149-B0D8-8D2B49C68C96}"/>
              </a:ext>
            </a:extLst>
          </p:cNvPr>
          <p:cNvSpPr txBox="1"/>
          <p:nvPr/>
        </p:nvSpPr>
        <p:spPr>
          <a:xfrm>
            <a:off x="336744" y="2722761"/>
            <a:ext cx="1244600" cy="1661993"/>
          </a:xfrm>
          <a:prstGeom prst="rect">
            <a:avLst/>
          </a:prstGeom>
          <a:noFill/>
        </p:spPr>
        <p:txBody>
          <a:bodyPr wrap="square" rtlCol="0">
            <a:spAutoFit/>
          </a:bodyPr>
          <a:lstStyle/>
          <a:p>
            <a:pPr marL="171450" indent="-171450">
              <a:buFont typeface="Arial" panose="020B0604020202020204" pitchFamily="34" charset="0"/>
              <a:buChar char="•"/>
            </a:pPr>
            <a:r>
              <a:rPr lang="en-US" sz="1200"/>
              <a:t>Teacher Evaluations</a:t>
            </a:r>
          </a:p>
          <a:p>
            <a:pPr marL="171450" indent="-171450">
              <a:buFont typeface="Arial" panose="020B0604020202020204" pitchFamily="34" charset="0"/>
              <a:buChar char="•"/>
            </a:pPr>
            <a:r>
              <a:rPr lang="en-US" sz="1200"/>
              <a:t>Classroom Observations</a:t>
            </a:r>
          </a:p>
          <a:p>
            <a:pPr marL="171450" indent="-171450">
              <a:buFont typeface="Arial" panose="020B0604020202020204" pitchFamily="34" charset="0"/>
              <a:buChar char="•"/>
            </a:pPr>
            <a:r>
              <a:rPr lang="en-US" sz="1200"/>
              <a:t>Teacher Surveys</a:t>
            </a:r>
          </a:p>
          <a:p>
            <a:pPr marL="171450" indent="-171450">
              <a:buFont typeface="Arial" panose="020B0604020202020204" pitchFamily="34" charset="0"/>
              <a:buChar char="•"/>
            </a:pPr>
            <a:r>
              <a:rPr lang="en-US" sz="1200"/>
              <a:t>MTSS</a:t>
            </a:r>
          </a:p>
          <a:p>
            <a:endParaRPr lang="en-US"/>
          </a:p>
        </p:txBody>
      </p:sp>
      <p:sp>
        <p:nvSpPr>
          <p:cNvPr id="9" name="TextBox 8">
            <a:extLst>
              <a:ext uri="{FF2B5EF4-FFF2-40B4-BE49-F238E27FC236}">
                <a16:creationId xmlns:a16="http://schemas.microsoft.com/office/drawing/2014/main" id="{2B77FAB0-D0FC-C243-BA10-4DD32944797B}"/>
              </a:ext>
            </a:extLst>
          </p:cNvPr>
          <p:cNvSpPr txBox="1"/>
          <p:nvPr/>
        </p:nvSpPr>
        <p:spPr>
          <a:xfrm>
            <a:off x="1739040" y="2722761"/>
            <a:ext cx="1847533" cy="184665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a:t>Classroom management metrics (30%-criteria 2 b, c)</a:t>
            </a:r>
          </a:p>
          <a:p>
            <a:pPr marL="171450" indent="-171450">
              <a:buFont typeface="Arial" panose="020B0604020202020204" pitchFamily="34" charset="0"/>
              <a:buChar char="•"/>
            </a:pPr>
            <a:r>
              <a:rPr lang="en-US" sz="1200"/>
              <a:t>Office/discipline referrals (115 submitted )</a:t>
            </a:r>
            <a:endParaRPr lang="en-US" sz="1200">
              <a:cs typeface="Calibri"/>
            </a:endParaRPr>
          </a:p>
          <a:p>
            <a:pPr marL="171450" indent="-171450">
              <a:buFont typeface="Arial" panose="020B0604020202020204" pitchFamily="34" charset="0"/>
              <a:buChar char="•"/>
            </a:pPr>
            <a:r>
              <a:rPr lang="en-US" sz="1200"/>
              <a:t>Teacher Feedback (86%)</a:t>
            </a:r>
            <a:endParaRPr lang="en-US" sz="1200">
              <a:cs typeface="Calibri"/>
            </a:endParaRPr>
          </a:p>
          <a:p>
            <a:endParaRPr lang="en-US"/>
          </a:p>
        </p:txBody>
      </p:sp>
      <p:sp>
        <p:nvSpPr>
          <p:cNvPr id="10" name="TextBox 9">
            <a:extLst>
              <a:ext uri="{FF2B5EF4-FFF2-40B4-BE49-F238E27FC236}">
                <a16:creationId xmlns:a16="http://schemas.microsoft.com/office/drawing/2014/main" id="{5E1B247C-99B8-814D-8F24-97EAB7FD5DA4}"/>
              </a:ext>
            </a:extLst>
          </p:cNvPr>
          <p:cNvSpPr txBox="1"/>
          <p:nvPr/>
        </p:nvSpPr>
        <p:spPr>
          <a:xfrm>
            <a:off x="3706101" y="2722761"/>
            <a:ext cx="5031499" cy="1661993"/>
          </a:xfrm>
          <a:prstGeom prst="rect">
            <a:avLst/>
          </a:prstGeom>
          <a:noFill/>
        </p:spPr>
        <p:txBody>
          <a:bodyPr wrap="square" lIns="91440" tIns="45720" rIns="91440" bIns="45720" rtlCol="0" anchor="t">
            <a:spAutoFit/>
          </a:bodyPr>
          <a:lstStyle/>
          <a:p>
            <a:r>
              <a:rPr lang="en-US" sz="1200"/>
              <a:t>End of year review of teacher evaluations and classroom observation metrics related to the activity will be used to determine if teachers and staff have implemented with fidelity Teacher surveys will be used to determine comfortability/confidence in using Conscious Discipline; </a:t>
            </a:r>
            <a:endParaRPr lang="en-US"/>
          </a:p>
          <a:p>
            <a:r>
              <a:rPr lang="en-US" sz="1200"/>
              <a:t>As a result, office/discipline referrals will show an expected decrease of 15-20%, and classroom management metrics on teacher evaluations/observations will increase by 10-15%.</a:t>
            </a:r>
            <a:endParaRPr lang="en-US"/>
          </a:p>
          <a:p>
            <a:endParaRPr lang="en-US"/>
          </a:p>
        </p:txBody>
      </p:sp>
      <p:sp>
        <p:nvSpPr>
          <p:cNvPr id="11" name="TextBox 10">
            <a:extLst>
              <a:ext uri="{FF2B5EF4-FFF2-40B4-BE49-F238E27FC236}">
                <a16:creationId xmlns:a16="http://schemas.microsoft.com/office/drawing/2014/main" id="{5C6A40F5-7AC4-0443-8921-DC9006320847}"/>
              </a:ext>
            </a:extLst>
          </p:cNvPr>
          <p:cNvSpPr txBox="1"/>
          <p:nvPr/>
        </p:nvSpPr>
        <p:spPr>
          <a:xfrm>
            <a:off x="337671" y="4321928"/>
            <a:ext cx="1332640" cy="1661993"/>
          </a:xfrm>
          <a:prstGeom prst="rect">
            <a:avLst/>
          </a:prstGeom>
          <a:noFill/>
        </p:spPr>
        <p:txBody>
          <a:bodyPr wrap="square" rtlCol="0">
            <a:spAutoFit/>
          </a:bodyPr>
          <a:lstStyle/>
          <a:p>
            <a:pPr marL="285750" indent="-285750">
              <a:buFont typeface="Arial" panose="020B0604020202020204" pitchFamily="34" charset="0"/>
              <a:buChar char="•"/>
            </a:pPr>
            <a:r>
              <a:rPr lang="en-US" sz="1200"/>
              <a:t>Teacher Surveys</a:t>
            </a:r>
          </a:p>
          <a:p>
            <a:pPr marL="285750" indent="-285750">
              <a:buFont typeface="Arial" panose="020B0604020202020204" pitchFamily="34" charset="0"/>
              <a:buChar char="•"/>
            </a:pPr>
            <a:r>
              <a:rPr lang="en-US" sz="1200"/>
              <a:t>Teacher Evaluations and Observations</a:t>
            </a:r>
          </a:p>
          <a:p>
            <a:pPr marL="285750" indent="-285750">
              <a:buFont typeface="Arial" panose="020B0604020202020204" pitchFamily="34" charset="0"/>
              <a:buChar char="•"/>
            </a:pPr>
            <a:r>
              <a:rPr lang="en-US" sz="1200"/>
              <a:t>Staffing Data</a:t>
            </a:r>
          </a:p>
          <a:p>
            <a:endParaRPr lang="en-US"/>
          </a:p>
        </p:txBody>
      </p:sp>
      <p:sp>
        <p:nvSpPr>
          <p:cNvPr id="12" name="TextBox 11">
            <a:extLst>
              <a:ext uri="{FF2B5EF4-FFF2-40B4-BE49-F238E27FC236}">
                <a16:creationId xmlns:a16="http://schemas.microsoft.com/office/drawing/2014/main" id="{A6F6CCE8-E74F-E246-855A-E9EDEBC7FBF8}"/>
              </a:ext>
            </a:extLst>
          </p:cNvPr>
          <p:cNvSpPr txBox="1"/>
          <p:nvPr/>
        </p:nvSpPr>
        <p:spPr>
          <a:xfrm>
            <a:off x="1739040" y="4323849"/>
            <a:ext cx="1681423" cy="1661993"/>
          </a:xfrm>
          <a:prstGeom prst="rect">
            <a:avLst/>
          </a:prstGeom>
          <a:noFill/>
        </p:spPr>
        <p:txBody>
          <a:bodyPr wrap="square" rtlCol="0">
            <a:spAutoFit/>
          </a:bodyPr>
          <a:lstStyle/>
          <a:p>
            <a:pPr marL="171450" indent="-171450">
              <a:buFont typeface="Arial" panose="020B0604020202020204" pitchFamily="34" charset="0"/>
              <a:buChar char="•"/>
            </a:pPr>
            <a:r>
              <a:rPr lang="en-US" sz="1200"/>
              <a:t>Job Satisfaction and confidence levels (47%)</a:t>
            </a:r>
          </a:p>
          <a:p>
            <a:pPr marL="171450" indent="-171450">
              <a:buFont typeface="Arial" panose="020B0604020202020204" pitchFamily="34" charset="0"/>
              <a:buChar char="•"/>
            </a:pPr>
            <a:r>
              <a:rPr lang="en-US" sz="1200"/>
              <a:t>Retention Data (70%)</a:t>
            </a:r>
          </a:p>
          <a:p>
            <a:pPr marL="171450" indent="-171450">
              <a:buFont typeface="Arial" panose="020B0604020202020204" pitchFamily="34" charset="0"/>
              <a:buChar char="•"/>
            </a:pPr>
            <a:r>
              <a:rPr lang="en-US" sz="1200"/>
              <a:t>Behavior </a:t>
            </a:r>
            <a:r>
              <a:rPr lang="en-US" sz="1200" err="1"/>
              <a:t>Mgt</a:t>
            </a:r>
            <a:r>
              <a:rPr lang="en-US" sz="1200"/>
              <a:t> (75/115 referrals from beg teachers)</a:t>
            </a:r>
          </a:p>
          <a:p>
            <a:endParaRPr lang="en-US"/>
          </a:p>
        </p:txBody>
      </p:sp>
      <p:sp>
        <p:nvSpPr>
          <p:cNvPr id="13" name="TextBox 12">
            <a:extLst>
              <a:ext uri="{FF2B5EF4-FFF2-40B4-BE49-F238E27FC236}">
                <a16:creationId xmlns:a16="http://schemas.microsoft.com/office/drawing/2014/main" id="{ECE016C0-25EA-2A46-9EE8-E234CE8A3140}"/>
              </a:ext>
            </a:extLst>
          </p:cNvPr>
          <p:cNvSpPr txBox="1"/>
          <p:nvPr/>
        </p:nvSpPr>
        <p:spPr>
          <a:xfrm>
            <a:off x="3758273" y="4384754"/>
            <a:ext cx="4979327" cy="1477328"/>
          </a:xfrm>
          <a:prstGeom prst="rect">
            <a:avLst/>
          </a:prstGeom>
          <a:noFill/>
        </p:spPr>
        <p:txBody>
          <a:bodyPr wrap="square" rtlCol="0">
            <a:spAutoFit/>
          </a:bodyPr>
          <a:lstStyle/>
          <a:p>
            <a:r>
              <a:rPr lang="en-US" sz="1200"/>
              <a:t>End of year data collected from participating teachers and mentors will be evaluated to determine novice teacher growth, level of confidence, job satisfaction to increase by 15-20%; Teacher evaluations/observations will show increases in classroom management effectiveness throughout the year with a decrease in referrals by 10-15%; Teacher retention numbers will increase by 5-10%.</a:t>
            </a:r>
          </a:p>
          <a:p>
            <a:endParaRPr lang="en-US"/>
          </a:p>
        </p:txBody>
      </p:sp>
    </p:spTree>
    <p:extLst>
      <p:ext uri="{BB962C8B-B14F-4D97-AF65-F5344CB8AC3E}">
        <p14:creationId xmlns:p14="http://schemas.microsoft.com/office/powerpoint/2010/main" val="28873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538EE1-BDE5-45CB-B70F-005FE4A5DC1D}"/>
              </a:ext>
            </a:extLst>
          </p:cNvPr>
          <p:cNvSpPr>
            <a:spLocks noGrp="1"/>
          </p:cNvSpPr>
          <p:nvPr>
            <p:ph type="sldNum" sz="quarter" idx="12"/>
          </p:nvPr>
        </p:nvSpPr>
        <p:spPr/>
        <p:txBody>
          <a:bodyPr/>
          <a:lstStyle/>
          <a:p>
            <a:fld id="{E3A0F8C9-0536-44E3-92CA-2798A712B5A8}" type="slidenum">
              <a:rPr lang="en-US" smtClean="0"/>
              <a:t>3</a:t>
            </a:fld>
            <a:endParaRPr lang="en-US"/>
          </a:p>
        </p:txBody>
      </p:sp>
      <p:pic>
        <p:nvPicPr>
          <p:cNvPr id="1026" name="Picture 2">
            <a:extLst>
              <a:ext uri="{FF2B5EF4-FFF2-40B4-BE49-F238E27FC236}">
                <a16:creationId xmlns:a16="http://schemas.microsoft.com/office/drawing/2014/main" id="{C29DA572-36DF-4B01-99AA-6E48EB2BA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986" y="410547"/>
            <a:ext cx="4423647" cy="544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9D01A8-FC75-4125-9027-E47E9DE27565}"/>
              </a:ext>
            </a:extLst>
          </p:cNvPr>
          <p:cNvSpPr txBox="1"/>
          <p:nvPr/>
        </p:nvSpPr>
        <p:spPr>
          <a:xfrm>
            <a:off x="252142" y="2135830"/>
            <a:ext cx="3190875" cy="2246769"/>
          </a:xfrm>
          <a:prstGeom prst="rect">
            <a:avLst/>
          </a:prstGeom>
          <a:noFill/>
        </p:spPr>
        <p:txBody>
          <a:bodyPr wrap="square" lIns="91440" tIns="45720" rIns="91440" bIns="45720" rtlCol="0" anchor="t">
            <a:spAutoFit/>
          </a:bodyPr>
          <a:lstStyle/>
          <a:p>
            <a:r>
              <a:rPr lang="en-US" sz="2800"/>
              <a:t>From a Title II coordinator lens, what comes to mind when you look at this picture? </a:t>
            </a:r>
          </a:p>
        </p:txBody>
      </p:sp>
    </p:spTree>
    <p:extLst>
      <p:ext uri="{BB962C8B-B14F-4D97-AF65-F5344CB8AC3E}">
        <p14:creationId xmlns:p14="http://schemas.microsoft.com/office/powerpoint/2010/main" val="4052510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61703"/>
            <a:ext cx="7772400" cy="1097280"/>
          </a:xfrm>
        </p:spPr>
        <p:txBody>
          <a:bodyPr/>
          <a:lstStyle/>
          <a:p>
            <a:r>
              <a:rPr lang="en-US"/>
              <a:t>Questions</a:t>
            </a:r>
          </a:p>
        </p:txBody>
      </p:sp>
      <p:sp>
        <p:nvSpPr>
          <p:cNvPr id="4" name="Slide Number Placeholder 3"/>
          <p:cNvSpPr>
            <a:spLocks noGrp="1"/>
          </p:cNvSpPr>
          <p:nvPr>
            <p:ph type="sldNum" sz="quarter" idx="12"/>
          </p:nvPr>
        </p:nvSpPr>
        <p:spPr/>
        <p:txBody>
          <a:bodyPr/>
          <a:lstStyle/>
          <a:p>
            <a:fld id="{E3A0F8C9-0536-44E3-92CA-2798A712B5A8}" type="slidenum">
              <a:rPr lang="en-US" smtClean="0"/>
              <a:t>30</a:t>
            </a:fld>
            <a:endParaRPr lang="en-US"/>
          </a:p>
        </p:txBody>
      </p:sp>
      <p:pic>
        <p:nvPicPr>
          <p:cNvPr id="7" name="Picture 2" descr="C:\Users\keenma\AppData\Local\Microsoft\Windows\Temporary Internet Files\Content.IE5\E7R0OU1K\question-mark[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5756" y="2020823"/>
            <a:ext cx="4394200" cy="29900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335505"/>
            <a:ext cx="6858000" cy="938463"/>
          </a:xfrm>
        </p:spPr>
        <p:txBody>
          <a:bodyPr/>
          <a:lstStyle/>
          <a:p>
            <a:r>
              <a:rPr lang="en-US"/>
              <a:t>Private Schools</a:t>
            </a:r>
          </a:p>
        </p:txBody>
      </p:sp>
      <p:sp>
        <p:nvSpPr>
          <p:cNvPr id="4" name="Slide Number Placeholder 3"/>
          <p:cNvSpPr>
            <a:spLocks noGrp="1"/>
          </p:cNvSpPr>
          <p:nvPr>
            <p:ph type="sldNum" sz="quarter" idx="12"/>
          </p:nvPr>
        </p:nvSpPr>
        <p:spPr/>
        <p:txBody>
          <a:bodyPr/>
          <a:lstStyle/>
          <a:p>
            <a:fld id="{E3A0F8C9-0536-44E3-92CA-2798A712B5A8}" type="slidenum">
              <a:rPr lang="en-US" smtClean="0"/>
              <a:t>31</a:t>
            </a:fld>
            <a:endParaRPr lang="en-US"/>
          </a:p>
        </p:txBody>
      </p:sp>
      <p:pic>
        <p:nvPicPr>
          <p:cNvPr id="2" name="Picture 1"/>
          <p:cNvPicPr>
            <a:picLocks noChangeAspect="1"/>
          </p:cNvPicPr>
          <p:nvPr/>
        </p:nvPicPr>
        <p:blipFill>
          <a:blip r:embed="rId3"/>
          <a:stretch>
            <a:fillRect/>
          </a:stretch>
        </p:blipFill>
        <p:spPr>
          <a:xfrm>
            <a:off x="2814230" y="2727910"/>
            <a:ext cx="3371161" cy="1762699"/>
          </a:xfrm>
          <a:prstGeom prst="rect">
            <a:avLst/>
          </a:prstGeom>
        </p:spPr>
      </p:pic>
    </p:spTree>
    <p:extLst>
      <p:ext uri="{BB962C8B-B14F-4D97-AF65-F5344CB8AC3E}">
        <p14:creationId xmlns:p14="http://schemas.microsoft.com/office/powerpoint/2010/main" val="1457214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3776"/>
          </a:xfrm>
        </p:spPr>
        <p:txBody>
          <a:bodyPr>
            <a:normAutofit fontScale="90000"/>
          </a:bodyPr>
          <a:lstStyle/>
          <a:p>
            <a:r>
              <a:rPr lang="en-US"/>
              <a:t>Private Schools Consultation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7870449"/>
              </p:ext>
            </p:extLst>
          </p:nvPr>
        </p:nvGraphicFramePr>
        <p:xfrm>
          <a:off x="628650" y="1018903"/>
          <a:ext cx="7886700" cy="515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3A0F8C9-0536-44E3-92CA-2798A712B5A8}" type="slidenum">
              <a:rPr lang="en-US" smtClean="0"/>
              <a:t>32</a:t>
            </a:fld>
            <a:endParaRPr lang="en-US"/>
          </a:p>
        </p:txBody>
      </p:sp>
      <p:sp>
        <p:nvSpPr>
          <p:cNvPr id="6" name="TextBox 5"/>
          <p:cNvSpPr txBox="1"/>
          <p:nvPr/>
        </p:nvSpPr>
        <p:spPr>
          <a:xfrm>
            <a:off x="5329646" y="1018903"/>
            <a:ext cx="3722914" cy="1477328"/>
          </a:xfrm>
          <a:prstGeom prst="rect">
            <a:avLst/>
          </a:prstGeom>
          <a:noFill/>
        </p:spPr>
        <p:txBody>
          <a:bodyPr wrap="square" rtlCol="0">
            <a:spAutoFit/>
          </a:bodyPr>
          <a:lstStyle/>
          <a:p>
            <a:r>
              <a:rPr lang="en-US"/>
              <a:t>Verify private school contacts</a:t>
            </a:r>
          </a:p>
          <a:p>
            <a:r>
              <a:rPr lang="en-US"/>
              <a:t>Send out Letter of  Intent</a:t>
            </a:r>
          </a:p>
          <a:p>
            <a:r>
              <a:rPr lang="en-US"/>
              <a:t>Collect Letter of Intent</a:t>
            </a:r>
          </a:p>
          <a:p>
            <a:r>
              <a:rPr lang="en-US"/>
              <a:t>Schedule initial /ongoing consultation &amp; send out consultation template</a:t>
            </a:r>
          </a:p>
        </p:txBody>
      </p:sp>
      <p:sp>
        <p:nvSpPr>
          <p:cNvPr id="7" name="TextBox 6"/>
          <p:cNvSpPr txBox="1"/>
          <p:nvPr/>
        </p:nvSpPr>
        <p:spPr>
          <a:xfrm>
            <a:off x="5826036" y="4213106"/>
            <a:ext cx="3317964" cy="2031325"/>
          </a:xfrm>
          <a:prstGeom prst="rect">
            <a:avLst/>
          </a:prstGeom>
          <a:noFill/>
        </p:spPr>
        <p:txBody>
          <a:bodyPr wrap="square" rtlCol="0">
            <a:spAutoFit/>
          </a:bodyPr>
          <a:lstStyle/>
          <a:p>
            <a:r>
              <a:rPr lang="en-US"/>
              <a:t>Meet with private school officials</a:t>
            </a:r>
          </a:p>
          <a:p>
            <a:r>
              <a:rPr lang="en-US">
                <a:latin typeface="Calibri" panose="020F0502020204030204" pitchFamily="34" charset="0"/>
              </a:rPr>
              <a:t>Provide funding amounts</a:t>
            </a:r>
          </a:p>
          <a:p>
            <a:r>
              <a:rPr lang="en-US"/>
              <a:t>Discuss consultation topics</a:t>
            </a:r>
          </a:p>
          <a:p>
            <a:r>
              <a:rPr lang="en-US"/>
              <a:t>Discuss needs assessment</a:t>
            </a:r>
          </a:p>
          <a:p>
            <a:r>
              <a:rPr lang="en-US"/>
              <a:t>Review Planning template and provide guidance on allowable use of funds</a:t>
            </a:r>
          </a:p>
        </p:txBody>
      </p:sp>
      <p:sp>
        <p:nvSpPr>
          <p:cNvPr id="8" name="TextBox 7"/>
          <p:cNvSpPr txBox="1"/>
          <p:nvPr/>
        </p:nvSpPr>
        <p:spPr>
          <a:xfrm>
            <a:off x="628650" y="4976634"/>
            <a:ext cx="3592286" cy="923330"/>
          </a:xfrm>
          <a:prstGeom prst="rect">
            <a:avLst/>
          </a:prstGeom>
          <a:noFill/>
        </p:spPr>
        <p:txBody>
          <a:bodyPr wrap="square" rtlCol="0">
            <a:spAutoFit/>
          </a:bodyPr>
          <a:lstStyle/>
          <a:p>
            <a:pPr lvl="0"/>
            <a:r>
              <a:rPr lang="en-US">
                <a:latin typeface="Calibri" panose="020F0502020204030204" pitchFamily="34" charset="0"/>
              </a:rPr>
              <a:t>Finalize programs and services</a:t>
            </a:r>
          </a:p>
          <a:p>
            <a:pPr lvl="0"/>
            <a:r>
              <a:rPr lang="en-US">
                <a:latin typeface="Calibri" panose="020F0502020204030204" pitchFamily="34" charset="0"/>
              </a:rPr>
              <a:t>Inform readiness of services and programs for SY 2019-20</a:t>
            </a:r>
          </a:p>
        </p:txBody>
      </p:sp>
      <p:sp>
        <p:nvSpPr>
          <p:cNvPr id="9" name="TextBox 8"/>
          <p:cNvSpPr txBox="1"/>
          <p:nvPr/>
        </p:nvSpPr>
        <p:spPr>
          <a:xfrm>
            <a:off x="628649" y="1605350"/>
            <a:ext cx="2584233" cy="1477328"/>
          </a:xfrm>
          <a:prstGeom prst="rect">
            <a:avLst/>
          </a:prstGeom>
          <a:noFill/>
        </p:spPr>
        <p:txBody>
          <a:bodyPr wrap="square" rtlCol="0">
            <a:spAutoFit/>
          </a:bodyPr>
          <a:lstStyle/>
          <a:p>
            <a:pPr lvl="0"/>
            <a:r>
              <a:rPr lang="en-US">
                <a:latin typeface="Calibri" panose="020F0502020204030204" pitchFamily="34" charset="0"/>
              </a:rPr>
              <a:t>Conduct ongoing consultation</a:t>
            </a:r>
          </a:p>
          <a:p>
            <a:pPr lvl="0"/>
            <a:r>
              <a:rPr lang="en-US">
                <a:latin typeface="Calibri" panose="020F0502020204030204" pitchFamily="34" charset="0"/>
              </a:rPr>
              <a:t>Review current programs  and amend as needed</a:t>
            </a:r>
          </a:p>
          <a:p>
            <a:pPr lvl="0"/>
            <a:r>
              <a:rPr lang="en-US">
                <a:latin typeface="Calibri" panose="020F0502020204030204" pitchFamily="34" charset="0"/>
              </a:rPr>
              <a:t>Prepare Letter of Intent</a:t>
            </a:r>
          </a:p>
        </p:txBody>
      </p:sp>
    </p:spTree>
    <p:extLst>
      <p:ext uri="{BB962C8B-B14F-4D97-AF65-F5344CB8AC3E}">
        <p14:creationId xmlns:p14="http://schemas.microsoft.com/office/powerpoint/2010/main" val="2242866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09007"/>
            <a:ext cx="8332470" cy="1132114"/>
          </a:xfrm>
        </p:spPr>
        <p:txBody>
          <a:bodyPr>
            <a:normAutofit fontScale="90000"/>
          </a:bodyPr>
          <a:lstStyle/>
          <a:p>
            <a:r>
              <a:rPr lang="en-US"/>
              <a:t>Private School Consultation </a:t>
            </a:r>
            <a:br>
              <a:rPr lang="en-US"/>
            </a:br>
            <a:r>
              <a:rPr lang="en-US"/>
              <a:t>Records</a:t>
            </a:r>
          </a:p>
        </p:txBody>
      </p:sp>
      <p:sp>
        <p:nvSpPr>
          <p:cNvPr id="3" name="Content Placeholder 2"/>
          <p:cNvSpPr>
            <a:spLocks noGrp="1"/>
          </p:cNvSpPr>
          <p:nvPr>
            <p:ph idx="1"/>
          </p:nvPr>
        </p:nvSpPr>
        <p:spPr>
          <a:xfrm>
            <a:off x="822959" y="1478280"/>
            <a:ext cx="7549515" cy="4622073"/>
          </a:xfrm>
        </p:spPr>
        <p:txBody>
          <a:bodyPr>
            <a:normAutofit fontScale="62500" lnSpcReduction="20000"/>
          </a:bodyPr>
          <a:lstStyle/>
          <a:p>
            <a:pPr marL="0" indent="0">
              <a:buNone/>
            </a:pPr>
            <a:endParaRPr lang="en-US"/>
          </a:p>
          <a:p>
            <a:pPr marL="0" indent="0">
              <a:buNone/>
            </a:pPr>
            <a:r>
              <a:rPr lang="en-US"/>
              <a:t>1. </a:t>
            </a:r>
            <a:r>
              <a:rPr lang="en-US" sz="2900"/>
              <a:t>LEA must provide written affirmation to SEA</a:t>
            </a:r>
          </a:p>
          <a:p>
            <a:pPr marL="0" indent="0">
              <a:buNone/>
            </a:pPr>
            <a:endParaRPr lang="en-US" sz="2900"/>
          </a:p>
          <a:p>
            <a:pPr marL="0" indent="0">
              <a:buNone/>
            </a:pPr>
            <a:r>
              <a:rPr lang="en-US" sz="2900"/>
              <a:t>2. Private school official signature required</a:t>
            </a:r>
          </a:p>
          <a:p>
            <a:pPr marL="0" indent="0">
              <a:buNone/>
            </a:pPr>
            <a:endParaRPr lang="en-US" sz="2900"/>
          </a:p>
          <a:p>
            <a:pPr marL="0" indent="0">
              <a:buNone/>
            </a:pPr>
            <a:r>
              <a:rPr lang="en-US" sz="2900"/>
              <a:t>3. If private school officials do not provide an  </a:t>
            </a:r>
          </a:p>
          <a:p>
            <a:pPr marL="0" indent="0">
              <a:buNone/>
            </a:pPr>
            <a:r>
              <a:rPr lang="en-US" sz="2900"/>
              <a:t>    affirmation LEA should provide evidence of documentation </a:t>
            </a:r>
          </a:p>
          <a:p>
            <a:pPr marL="0" indent="0">
              <a:buNone/>
            </a:pPr>
            <a:r>
              <a:rPr lang="en-US" sz="2900"/>
              <a:t>    attempts (Letter of Intent, emails, phone logs)</a:t>
            </a:r>
          </a:p>
          <a:p>
            <a:pPr marL="0" indent="0">
              <a:buNone/>
            </a:pPr>
            <a:endParaRPr lang="en-US" sz="2900"/>
          </a:p>
          <a:p>
            <a:pPr marL="0" indent="0">
              <a:buNone/>
            </a:pPr>
            <a:r>
              <a:rPr lang="en-US" sz="2900"/>
              <a:t>4. LEA must have Needs Assessment consultation template signed by private </a:t>
            </a:r>
          </a:p>
          <a:p>
            <a:pPr marL="0" indent="0">
              <a:buNone/>
            </a:pPr>
            <a:r>
              <a:rPr lang="en-US" sz="2900"/>
              <a:t>    schools and submit to SEA</a:t>
            </a:r>
          </a:p>
          <a:p>
            <a:pPr marL="0" indent="0">
              <a:buNone/>
            </a:pPr>
            <a:endParaRPr lang="en-US"/>
          </a:p>
          <a:p>
            <a:pPr marL="0" indent="0">
              <a:buNone/>
            </a:pPr>
            <a:r>
              <a:rPr lang="en-US"/>
              <a:t>        </a:t>
            </a:r>
          </a:p>
          <a:p>
            <a:pPr marL="0" indent="0">
              <a:buNone/>
            </a:pPr>
            <a:endParaRPr lang="en-US"/>
          </a:p>
          <a:p>
            <a:pPr marL="0" indent="0">
              <a:buNone/>
            </a:pPr>
            <a:endParaRPr lang="en-US"/>
          </a:p>
          <a:p>
            <a:pPr marL="0" indent="0">
              <a:buNone/>
            </a:pPr>
            <a:r>
              <a:rPr lang="en-US"/>
              <a:t>ESSA section 8501</a:t>
            </a:r>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33</a:t>
            </a:fld>
            <a:endParaRPr lang="en-US"/>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690" y="1478280"/>
            <a:ext cx="217250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5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1767"/>
          </a:xfrm>
        </p:spPr>
        <p:txBody>
          <a:bodyPr>
            <a:normAutofit fontScale="90000"/>
          </a:bodyPr>
          <a:lstStyle/>
          <a:p>
            <a:r>
              <a:rPr lang="en-US"/>
              <a:t>Private School Consultation Resources for Titles II-A and IV-A</a:t>
            </a:r>
          </a:p>
        </p:txBody>
      </p:sp>
      <p:sp>
        <p:nvSpPr>
          <p:cNvPr id="3" name="Content Placeholder 2"/>
          <p:cNvSpPr>
            <a:spLocks noGrp="1"/>
          </p:cNvSpPr>
          <p:nvPr>
            <p:ph idx="1"/>
          </p:nvPr>
        </p:nvSpPr>
        <p:spPr>
          <a:xfrm>
            <a:off x="300446" y="1690689"/>
            <a:ext cx="8214904" cy="4357414"/>
          </a:xfrm>
        </p:spPr>
        <p:txBody>
          <a:bodyPr vert="horz" lIns="91440" tIns="45720" rIns="91440" bIns="45720" rtlCol="0" anchor="t">
            <a:normAutofit lnSpcReduction="10000"/>
          </a:bodyPr>
          <a:lstStyle/>
          <a:p>
            <a:pPr marL="0" indent="0">
              <a:buNone/>
            </a:pPr>
            <a:r>
              <a:rPr lang="en-US"/>
              <a:t>Goal:</a:t>
            </a:r>
          </a:p>
          <a:p>
            <a:pPr marL="0" indent="0">
              <a:buNone/>
            </a:pPr>
            <a:r>
              <a:rPr lang="en-US" i="1"/>
              <a:t>Provide comprehensive guidance document with structured guidance to support private schools on using grant funds that are aligned to school priorities that are based on comprehensive needs assessment and stakeholder feedback.</a:t>
            </a:r>
            <a:endParaRPr lang="en-US" i="1">
              <a:cs typeface="Calibri"/>
            </a:endParaRPr>
          </a:p>
          <a:p>
            <a:pPr marL="0" indent="0">
              <a:buNone/>
            </a:pPr>
            <a:r>
              <a:rPr lang="en-US"/>
              <a:t>Comprehensive Resource Document that provides details on:</a:t>
            </a:r>
            <a:endParaRPr lang="en-US">
              <a:cs typeface="Calibri"/>
            </a:endParaRPr>
          </a:p>
          <a:p>
            <a:pPr lvl="1">
              <a:buFont typeface="Arial" panose="02070309020205020404" pitchFamily="49" charset="0"/>
              <a:buChar char="•"/>
            </a:pPr>
            <a:r>
              <a:rPr lang="en-US"/>
              <a:t>Consultation requirements</a:t>
            </a:r>
            <a:endParaRPr lang="en-US">
              <a:cs typeface="Calibri" panose="020F0502020204030204"/>
            </a:endParaRPr>
          </a:p>
          <a:p>
            <a:pPr lvl="1">
              <a:buFont typeface="Arial" panose="02070309020205020404" pitchFamily="49" charset="0"/>
              <a:buChar char="•"/>
            </a:pPr>
            <a:r>
              <a:rPr lang="en-US"/>
              <a:t>Ongoing consultation</a:t>
            </a:r>
            <a:endParaRPr lang="en-US">
              <a:cs typeface="Calibri" panose="020F0502020204030204"/>
            </a:endParaRPr>
          </a:p>
          <a:p>
            <a:pPr lvl="1">
              <a:buFont typeface="Arial" panose="02070309020205020404" pitchFamily="49" charset="0"/>
              <a:buChar char="•"/>
            </a:pPr>
            <a:r>
              <a:rPr lang="en-US"/>
              <a:t>Funding</a:t>
            </a:r>
            <a:endParaRPr lang="en-US">
              <a:cs typeface="Calibri" panose="020F0502020204030204"/>
            </a:endParaRPr>
          </a:p>
          <a:p>
            <a:pPr lvl="1">
              <a:buFont typeface="Arial" panose="02070309020205020404" pitchFamily="49" charset="0"/>
              <a:buChar char="•"/>
            </a:pPr>
            <a:r>
              <a:rPr lang="en-US"/>
              <a:t>Complaint protocol</a:t>
            </a:r>
            <a:endParaRPr lang="en-US">
              <a:cs typeface="Calibri" panose="020F0502020204030204"/>
            </a:endParaRPr>
          </a:p>
          <a:p>
            <a:pPr lvl="1">
              <a:buFont typeface="Arial" panose="02070309020205020404" pitchFamily="49" charset="0"/>
              <a:buChar char="•"/>
            </a:pPr>
            <a:r>
              <a:rPr lang="en-US"/>
              <a:t>Documentation templates </a:t>
            </a:r>
          </a:p>
          <a:p>
            <a:pPr marL="0" indent="0">
              <a:buNone/>
            </a:pPr>
            <a:r>
              <a:rPr lang="en-US"/>
              <a:t>             </a:t>
            </a:r>
            <a:r>
              <a:rPr lang="en-US">
                <a:solidFill>
                  <a:srgbClr val="FF0000"/>
                </a:solidFill>
              </a:rPr>
              <a:t>Located in Titles Document Library</a:t>
            </a:r>
            <a:endParaRPr lang="en-US">
              <a:solidFill>
                <a:srgbClr val="FF0000"/>
              </a:solidFill>
              <a:cs typeface="Calibri"/>
            </a:endParaRPr>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34</a:t>
            </a:fld>
            <a:endParaRPr lang="en-US"/>
          </a:p>
        </p:txBody>
      </p:sp>
      <p:pic>
        <p:nvPicPr>
          <p:cNvPr id="5" name="Picture 4"/>
          <p:cNvPicPr>
            <a:picLocks noChangeAspect="1"/>
          </p:cNvPicPr>
          <p:nvPr/>
        </p:nvPicPr>
        <p:blipFill>
          <a:blip r:embed="rId3"/>
          <a:stretch>
            <a:fillRect/>
          </a:stretch>
        </p:blipFill>
        <p:spPr>
          <a:xfrm>
            <a:off x="6178322" y="3904978"/>
            <a:ext cx="2143125" cy="2143125"/>
          </a:xfrm>
          <a:prstGeom prst="rect">
            <a:avLst/>
          </a:prstGeom>
        </p:spPr>
      </p:pic>
    </p:spTree>
    <p:extLst>
      <p:ext uri="{BB962C8B-B14F-4D97-AF65-F5344CB8AC3E}">
        <p14:creationId xmlns:p14="http://schemas.microsoft.com/office/powerpoint/2010/main" val="363054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E470-C1E4-4B17-A7D0-DA4B61E068D6}"/>
              </a:ext>
            </a:extLst>
          </p:cNvPr>
          <p:cNvSpPr>
            <a:spLocks noGrp="1"/>
          </p:cNvSpPr>
          <p:nvPr>
            <p:ph type="title"/>
          </p:nvPr>
        </p:nvSpPr>
        <p:spPr>
          <a:xfrm>
            <a:off x="628650" y="180976"/>
            <a:ext cx="7886700" cy="959761"/>
          </a:xfrm>
        </p:spPr>
        <p:txBody>
          <a:bodyPr/>
          <a:lstStyle/>
          <a:p>
            <a:r>
              <a:rPr lang="en-US"/>
              <a:t>Resources and Supports</a:t>
            </a:r>
          </a:p>
        </p:txBody>
      </p:sp>
      <p:pic>
        <p:nvPicPr>
          <p:cNvPr id="6" name="Content Placeholder 5">
            <a:extLst>
              <a:ext uri="{FF2B5EF4-FFF2-40B4-BE49-F238E27FC236}">
                <a16:creationId xmlns:a16="http://schemas.microsoft.com/office/drawing/2014/main" id="{D3E7ED0E-D187-4673-8366-1E17BC14DD43}"/>
              </a:ext>
            </a:extLst>
          </p:cNvPr>
          <p:cNvPicPr>
            <a:picLocks noGrp="1" noChangeAspect="1"/>
          </p:cNvPicPr>
          <p:nvPr>
            <p:ph idx="1"/>
          </p:nvPr>
        </p:nvPicPr>
        <p:blipFill>
          <a:blip r:embed="rId3"/>
          <a:stretch>
            <a:fillRect/>
          </a:stretch>
        </p:blipFill>
        <p:spPr>
          <a:xfrm>
            <a:off x="147279" y="1140737"/>
            <a:ext cx="5049993" cy="5066220"/>
          </a:xfrm>
        </p:spPr>
      </p:pic>
      <p:sp>
        <p:nvSpPr>
          <p:cNvPr id="4" name="Slide Number Placeholder 3">
            <a:extLst>
              <a:ext uri="{FF2B5EF4-FFF2-40B4-BE49-F238E27FC236}">
                <a16:creationId xmlns:a16="http://schemas.microsoft.com/office/drawing/2014/main" id="{C50A6112-E4FF-46A3-A04A-217BB7766D4D}"/>
              </a:ext>
            </a:extLst>
          </p:cNvPr>
          <p:cNvSpPr>
            <a:spLocks noGrp="1"/>
          </p:cNvSpPr>
          <p:nvPr>
            <p:ph type="sldNum" sz="quarter" idx="12"/>
          </p:nvPr>
        </p:nvSpPr>
        <p:spPr/>
        <p:txBody>
          <a:bodyPr/>
          <a:lstStyle/>
          <a:p>
            <a:fld id="{E3A0F8C9-0536-44E3-92CA-2798A712B5A8}" type="slidenum">
              <a:rPr lang="en-US" smtClean="0"/>
              <a:t>35</a:t>
            </a:fld>
            <a:endParaRPr lang="en-US"/>
          </a:p>
        </p:txBody>
      </p:sp>
      <p:pic>
        <p:nvPicPr>
          <p:cNvPr id="8" name="Picture 7">
            <a:extLst>
              <a:ext uri="{FF2B5EF4-FFF2-40B4-BE49-F238E27FC236}">
                <a16:creationId xmlns:a16="http://schemas.microsoft.com/office/drawing/2014/main" id="{CBF267C7-DC15-4CB3-B797-9041F0F20529}"/>
              </a:ext>
            </a:extLst>
          </p:cNvPr>
          <p:cNvPicPr>
            <a:picLocks noChangeAspect="1"/>
          </p:cNvPicPr>
          <p:nvPr/>
        </p:nvPicPr>
        <p:blipFill>
          <a:blip r:embed="rId4"/>
          <a:stretch>
            <a:fillRect/>
          </a:stretch>
        </p:blipFill>
        <p:spPr>
          <a:xfrm>
            <a:off x="5160728" y="1140737"/>
            <a:ext cx="3539652" cy="4607459"/>
          </a:xfrm>
          <a:prstGeom prst="rect">
            <a:avLst/>
          </a:prstGeom>
        </p:spPr>
      </p:pic>
      <p:sp>
        <p:nvSpPr>
          <p:cNvPr id="13" name="Arrow: Left 12">
            <a:extLst>
              <a:ext uri="{FF2B5EF4-FFF2-40B4-BE49-F238E27FC236}">
                <a16:creationId xmlns:a16="http://schemas.microsoft.com/office/drawing/2014/main" id="{827810AD-4DE9-4DBB-A6D8-8E49B3157E5C}"/>
              </a:ext>
            </a:extLst>
          </p:cNvPr>
          <p:cNvSpPr/>
          <p:nvPr/>
        </p:nvSpPr>
        <p:spPr>
          <a:xfrm>
            <a:off x="628652" y="4037845"/>
            <a:ext cx="702207" cy="33497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93E5BF-1140-484A-9615-1C026CDEF4C3}"/>
              </a:ext>
            </a:extLst>
          </p:cNvPr>
          <p:cNvPicPr>
            <a:picLocks noChangeAspect="1"/>
          </p:cNvPicPr>
          <p:nvPr/>
        </p:nvPicPr>
        <p:blipFill>
          <a:blip r:embed="rId5"/>
          <a:stretch>
            <a:fillRect/>
          </a:stretch>
        </p:blipFill>
        <p:spPr>
          <a:xfrm>
            <a:off x="6281129" y="3348650"/>
            <a:ext cx="690366" cy="307818"/>
          </a:xfrm>
          <a:prstGeom prst="rect">
            <a:avLst/>
          </a:prstGeom>
        </p:spPr>
      </p:pic>
    </p:spTree>
    <p:extLst>
      <p:ext uri="{BB962C8B-B14F-4D97-AF65-F5344CB8AC3E}">
        <p14:creationId xmlns:p14="http://schemas.microsoft.com/office/powerpoint/2010/main" val="395336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12572" y="330085"/>
            <a:ext cx="3834882" cy="1453244"/>
          </a:xfrm>
          <a:prstGeom prst="rect">
            <a:avLst/>
          </a:prstGeom>
        </p:spPr>
      </p:pic>
      <p:sp>
        <p:nvSpPr>
          <p:cNvPr id="3" name="Content Placeholder 2"/>
          <p:cNvSpPr>
            <a:spLocks noGrp="1"/>
          </p:cNvSpPr>
          <p:nvPr>
            <p:ph idx="1"/>
          </p:nvPr>
        </p:nvSpPr>
        <p:spPr>
          <a:xfrm>
            <a:off x="628650" y="1943100"/>
            <a:ext cx="7886700" cy="3787999"/>
          </a:xfrm>
          <a:noFill/>
        </p:spPr>
        <p:txBody>
          <a:bodyPr vert="horz" lIns="91440" tIns="45720" rIns="91440" bIns="45720" rtlCol="0" anchor="t">
            <a:normAutofit fontScale="85000" lnSpcReduction="20000"/>
          </a:bodyPr>
          <a:lstStyle/>
          <a:p>
            <a:pPr marL="0" indent="0">
              <a:buNone/>
            </a:pPr>
            <a:r>
              <a:rPr lang="en-US"/>
              <a:t>The State-designated </a:t>
            </a:r>
            <a:r>
              <a:rPr lang="en-US" b="1"/>
              <a:t>Ombudsman</a:t>
            </a:r>
            <a:r>
              <a:rPr lang="en-US"/>
              <a:t> will monitor and enforce private consultation and equitable service requirements to help ensure equitable services are provided to private children, teachers, and other educational personnel. </a:t>
            </a:r>
          </a:p>
          <a:p>
            <a:pPr marL="0" indent="0">
              <a:buNone/>
            </a:pPr>
            <a:r>
              <a:rPr lang="en-US"/>
              <a:t>Rhode Island’s designated Ombudsman is:</a:t>
            </a:r>
          </a:p>
          <a:p>
            <a:pPr marL="0" indent="0">
              <a:buNone/>
            </a:pPr>
            <a:endParaRPr lang="en-US"/>
          </a:p>
          <a:p>
            <a:pPr marL="0" indent="0" algn="ctr">
              <a:buNone/>
            </a:pPr>
            <a:r>
              <a:rPr lang="en-US"/>
              <a:t>Anthony Cottone Chief Legal</a:t>
            </a:r>
            <a:br>
              <a:rPr lang="en-US"/>
            </a:br>
            <a:r>
              <a:rPr lang="en-US"/>
              <a:t>Rhode Island Department of Education</a:t>
            </a:r>
            <a:br>
              <a:rPr lang="en-US"/>
            </a:br>
            <a:r>
              <a:rPr lang="en-US"/>
              <a:t>255 Westminster Street</a:t>
            </a:r>
            <a:br>
              <a:rPr lang="en-US"/>
            </a:br>
            <a:r>
              <a:rPr lang="en-US"/>
              <a:t>Providence, RI 02903</a:t>
            </a:r>
          </a:p>
          <a:p>
            <a:pPr marL="0" indent="0" algn="ctr">
              <a:buNone/>
            </a:pPr>
            <a:r>
              <a:rPr lang="en-US"/>
              <a:t>(401) 222-8933</a:t>
            </a:r>
            <a:br>
              <a:rPr lang="en-US"/>
            </a:br>
            <a:r>
              <a:rPr lang="en-US">
                <a:hlinkClick r:id="rId4"/>
              </a:rPr>
              <a:t>ombudsman@ride.ri.gov</a:t>
            </a:r>
            <a:endParaRPr lang="en-US"/>
          </a:p>
          <a:p>
            <a:pPr marL="0" indent="0">
              <a:buNone/>
            </a:pPr>
            <a:r>
              <a:rPr lang="en-US"/>
              <a:t>  </a:t>
            </a:r>
          </a:p>
          <a:p>
            <a:pPr marL="0" indent="0">
              <a:buNone/>
            </a:pPr>
            <a:r>
              <a:rPr lang="en-US" altLang="en-US"/>
              <a:t>ESSA sections 1117(a)(3)(B) and 8501(a)(3)(B)</a:t>
            </a:r>
          </a:p>
          <a:p>
            <a:pPr marL="0" indent="0">
              <a:buNone/>
            </a:pPr>
            <a:endParaRPr lang="en-US"/>
          </a:p>
          <a:p>
            <a:endParaRPr lang="en-US"/>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36</a:t>
            </a:fld>
            <a:endParaRPr lang="en-US"/>
          </a:p>
        </p:txBody>
      </p:sp>
    </p:spTree>
    <p:extLst>
      <p:ext uri="{BB962C8B-B14F-4D97-AF65-F5344CB8AC3E}">
        <p14:creationId xmlns:p14="http://schemas.microsoft.com/office/powerpoint/2010/main" val="2488285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61703"/>
            <a:ext cx="7772400" cy="1097280"/>
          </a:xfrm>
        </p:spPr>
        <p:txBody>
          <a:bodyPr/>
          <a:lstStyle/>
          <a:p>
            <a:r>
              <a:rPr lang="en-US"/>
              <a:t>Questions</a:t>
            </a:r>
          </a:p>
        </p:txBody>
      </p:sp>
      <p:sp>
        <p:nvSpPr>
          <p:cNvPr id="4" name="Slide Number Placeholder 3"/>
          <p:cNvSpPr>
            <a:spLocks noGrp="1"/>
          </p:cNvSpPr>
          <p:nvPr>
            <p:ph type="sldNum" sz="quarter" idx="12"/>
          </p:nvPr>
        </p:nvSpPr>
        <p:spPr/>
        <p:txBody>
          <a:bodyPr/>
          <a:lstStyle/>
          <a:p>
            <a:fld id="{E3A0F8C9-0536-44E3-92CA-2798A712B5A8}" type="slidenum">
              <a:rPr lang="en-US" smtClean="0"/>
              <a:t>37</a:t>
            </a:fld>
            <a:endParaRPr lang="en-US"/>
          </a:p>
        </p:txBody>
      </p:sp>
      <p:pic>
        <p:nvPicPr>
          <p:cNvPr id="7" name="Picture 2" descr="C:\Users\keenma\AppData\Local\Microsoft\Windows\Temporary Internet Files\Content.IE5\E7R0OU1K\question-mark[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5756" y="2020823"/>
            <a:ext cx="4394200" cy="29900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9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122363"/>
            <a:ext cx="6858000" cy="1312927"/>
          </a:xfrm>
        </p:spPr>
        <p:txBody>
          <a:bodyPr/>
          <a:lstStyle/>
          <a:p>
            <a:r>
              <a:rPr lang="en-US"/>
              <a:t>Fiscal Overview</a:t>
            </a:r>
          </a:p>
        </p:txBody>
      </p:sp>
      <p:pic>
        <p:nvPicPr>
          <p:cNvPr id="2" name="Picture 1"/>
          <p:cNvPicPr>
            <a:picLocks noChangeAspect="1"/>
          </p:cNvPicPr>
          <p:nvPr/>
        </p:nvPicPr>
        <p:blipFill>
          <a:blip r:embed="rId3"/>
          <a:stretch>
            <a:fillRect/>
          </a:stretch>
        </p:blipFill>
        <p:spPr>
          <a:xfrm>
            <a:off x="3291762" y="2509980"/>
            <a:ext cx="2933700" cy="1562100"/>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38</a:t>
            </a:fld>
            <a:endParaRPr lang="en-US"/>
          </a:p>
        </p:txBody>
      </p:sp>
      <p:sp>
        <p:nvSpPr>
          <p:cNvPr id="3" name="TextBox 2">
            <a:extLst>
              <a:ext uri="{FF2B5EF4-FFF2-40B4-BE49-F238E27FC236}">
                <a16:creationId xmlns:a16="http://schemas.microsoft.com/office/drawing/2014/main" id="{12D1B0FD-DA47-4F06-9448-A5D8115DE3BB}"/>
              </a:ext>
            </a:extLst>
          </p:cNvPr>
          <p:cNvSpPr txBox="1"/>
          <p:nvPr/>
        </p:nvSpPr>
        <p:spPr>
          <a:xfrm>
            <a:off x="2295332" y="4581330"/>
            <a:ext cx="3750906" cy="1200329"/>
          </a:xfrm>
          <a:prstGeom prst="rect">
            <a:avLst/>
          </a:prstGeom>
          <a:noFill/>
        </p:spPr>
        <p:txBody>
          <a:bodyPr wrap="square" rtlCol="0">
            <a:spAutoFit/>
          </a:bodyPr>
          <a:lstStyle/>
          <a:p>
            <a:pPr algn="ctr"/>
            <a:r>
              <a:rPr lang="en-US" sz="2400"/>
              <a:t>Dalila Townes</a:t>
            </a:r>
          </a:p>
          <a:p>
            <a:r>
              <a:rPr lang="en-US" sz="2400"/>
              <a:t>  Grants and Finance Officer</a:t>
            </a:r>
          </a:p>
          <a:p>
            <a:r>
              <a:rPr lang="en-US" sz="2400"/>
              <a:t>  Dalila.townes@ride.ri.gov</a:t>
            </a:r>
          </a:p>
        </p:txBody>
      </p:sp>
    </p:spTree>
    <p:extLst>
      <p:ext uri="{BB962C8B-B14F-4D97-AF65-F5344CB8AC3E}">
        <p14:creationId xmlns:p14="http://schemas.microsoft.com/office/powerpoint/2010/main" val="403553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7B8F-0DA5-4601-96F1-6C4D8C78054A}"/>
              </a:ext>
            </a:extLst>
          </p:cNvPr>
          <p:cNvSpPr>
            <a:spLocks noGrp="1"/>
          </p:cNvSpPr>
          <p:nvPr>
            <p:ph type="title"/>
          </p:nvPr>
        </p:nvSpPr>
        <p:spPr>
          <a:xfrm>
            <a:off x="628650" y="467345"/>
            <a:ext cx="7886700" cy="935271"/>
          </a:xfrm>
        </p:spPr>
        <p:txBody>
          <a:bodyPr/>
          <a:lstStyle/>
          <a:p>
            <a:r>
              <a:rPr lang="en-US" sz="3200">
                <a:cs typeface="Calibri Light"/>
              </a:rPr>
              <a:t>When may an LEA begin to obligate funds?</a:t>
            </a:r>
            <a:endParaRPr lang="en-US" sz="3200"/>
          </a:p>
        </p:txBody>
      </p:sp>
      <p:sp>
        <p:nvSpPr>
          <p:cNvPr id="3" name="Content Placeholder 2">
            <a:extLst>
              <a:ext uri="{FF2B5EF4-FFF2-40B4-BE49-F238E27FC236}">
                <a16:creationId xmlns:a16="http://schemas.microsoft.com/office/drawing/2014/main" id="{7242AC05-5F81-41D8-B679-D39DC6417105}"/>
              </a:ext>
            </a:extLst>
          </p:cNvPr>
          <p:cNvSpPr>
            <a:spLocks noGrp="1"/>
          </p:cNvSpPr>
          <p:nvPr>
            <p:ph idx="1"/>
          </p:nvPr>
        </p:nvSpPr>
        <p:spPr>
          <a:xfrm>
            <a:off x="628650" y="1602601"/>
            <a:ext cx="7886700" cy="4156376"/>
          </a:xfrm>
        </p:spPr>
        <p:txBody>
          <a:bodyPr vert="horz" lIns="91440" tIns="45720" rIns="91440" bIns="45720" rtlCol="0" anchor="t">
            <a:normAutofit lnSpcReduction="10000"/>
          </a:bodyPr>
          <a:lstStyle/>
          <a:p>
            <a:pPr marL="0" indent="0">
              <a:buNone/>
            </a:pPr>
            <a:r>
              <a:rPr lang="en-US">
                <a:cs typeface="Calibri" panose="020F0502020204030204"/>
              </a:rPr>
              <a:t>The State (SEA) may not authorize an applicant for a sub-grant to obligate funds until the </a:t>
            </a:r>
            <a:r>
              <a:rPr lang="en-US" b="1" u="sng">
                <a:cs typeface="Calibri" panose="020F0502020204030204"/>
              </a:rPr>
              <a:t>later</a:t>
            </a:r>
            <a:r>
              <a:rPr lang="en-US">
                <a:cs typeface="Calibri" panose="020F0502020204030204"/>
              </a:rPr>
              <a:t> of the following to dates:</a:t>
            </a:r>
          </a:p>
          <a:p>
            <a:pPr marL="0" indent="0">
              <a:buNone/>
            </a:pPr>
            <a:endParaRPr lang="en-US">
              <a:cs typeface="Calibri" panose="020F0502020204030204"/>
            </a:endParaRPr>
          </a:p>
          <a:p>
            <a:pPr lvl="1"/>
            <a:r>
              <a:rPr lang="en-US">
                <a:cs typeface="Calibri" panose="020F0502020204030204"/>
              </a:rPr>
              <a:t> The date that the funds become available; or</a:t>
            </a:r>
          </a:p>
          <a:p>
            <a:pPr lvl="1"/>
            <a:r>
              <a:rPr lang="en-US">
                <a:cs typeface="Calibri" panose="020F0502020204030204"/>
              </a:rPr>
              <a:t> The date that the applicant (LEA) submits an application to the SEA in substantially approvable form.</a:t>
            </a:r>
          </a:p>
          <a:p>
            <a:pPr marL="0" indent="0">
              <a:buNone/>
            </a:pPr>
            <a:endParaRPr lang="en-US">
              <a:cs typeface="Calibri" panose="020F0502020204030204"/>
            </a:endParaRPr>
          </a:p>
          <a:p>
            <a:pPr marL="0" indent="0">
              <a:buNone/>
            </a:pPr>
            <a:r>
              <a:rPr lang="en-US">
                <a:cs typeface="Calibri" panose="020F0502020204030204"/>
              </a:rPr>
              <a:t>Status of: </a:t>
            </a:r>
            <a:r>
              <a:rPr lang="en-US" b="1">
                <a:cs typeface="Calibri" panose="020F0502020204030204"/>
              </a:rPr>
              <a:t>District Superintendent Approved</a:t>
            </a:r>
            <a:r>
              <a:rPr lang="en-US">
                <a:cs typeface="Calibri" panose="020F0502020204030204"/>
              </a:rPr>
              <a:t> = Submitted</a:t>
            </a:r>
          </a:p>
          <a:p>
            <a:pPr marL="0" indent="0">
              <a:buNone/>
            </a:pPr>
            <a:endParaRPr lang="en-US">
              <a:cs typeface="Calibri" panose="020F0502020204030204"/>
            </a:endParaRPr>
          </a:p>
          <a:p>
            <a:pPr marL="0" indent="0">
              <a:buNone/>
            </a:pPr>
            <a:r>
              <a:rPr lang="en-US">
                <a:cs typeface="Calibri" panose="020F0502020204030204"/>
              </a:rPr>
              <a:t>Reimbursement for obligations is subject to RIDE final approval of the application.</a:t>
            </a:r>
            <a:endParaRPr lang="en-US"/>
          </a:p>
        </p:txBody>
      </p:sp>
      <p:sp>
        <p:nvSpPr>
          <p:cNvPr id="4" name="Slide Number Placeholder 3">
            <a:extLst>
              <a:ext uri="{FF2B5EF4-FFF2-40B4-BE49-F238E27FC236}">
                <a16:creationId xmlns:a16="http://schemas.microsoft.com/office/drawing/2014/main" id="{55DABD69-3CC0-4E4D-A455-A0CDF56789FF}"/>
              </a:ext>
            </a:extLst>
          </p:cNvPr>
          <p:cNvSpPr>
            <a:spLocks noGrp="1"/>
          </p:cNvSpPr>
          <p:nvPr>
            <p:ph type="sldNum" sz="quarter" idx="12"/>
          </p:nvPr>
        </p:nvSpPr>
        <p:spPr/>
        <p:txBody>
          <a:bodyPr/>
          <a:lstStyle/>
          <a:p>
            <a:fld id="{E3A0F8C9-0536-44E3-92CA-2798A712B5A8}" type="slidenum">
              <a:rPr lang="en-US" smtClean="0"/>
              <a:t>39</a:t>
            </a:fld>
            <a:endParaRPr lang="en-US"/>
          </a:p>
        </p:txBody>
      </p:sp>
    </p:spTree>
    <p:extLst>
      <p:ext uri="{BB962C8B-B14F-4D97-AF65-F5344CB8AC3E}">
        <p14:creationId xmlns:p14="http://schemas.microsoft.com/office/powerpoint/2010/main" val="265335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4394"/>
          </a:xfrm>
        </p:spPr>
        <p:txBody>
          <a:bodyPr/>
          <a:lstStyle/>
          <a:p>
            <a:r>
              <a:rPr lang="en-US"/>
              <a:t>Objectives for Today’s Session</a:t>
            </a:r>
          </a:p>
        </p:txBody>
      </p:sp>
      <p:sp>
        <p:nvSpPr>
          <p:cNvPr id="3" name="Content Placeholder 2"/>
          <p:cNvSpPr>
            <a:spLocks noGrp="1"/>
          </p:cNvSpPr>
          <p:nvPr>
            <p:ph idx="1"/>
          </p:nvPr>
        </p:nvSpPr>
        <p:spPr>
          <a:xfrm>
            <a:off x="235744" y="1800808"/>
            <a:ext cx="8696324" cy="3795356"/>
          </a:xfrm>
        </p:spPr>
        <p:txBody>
          <a:bodyPr vert="horz" lIns="91440" tIns="45720" rIns="91440" bIns="45720" rtlCol="0" anchor="t">
            <a:normAutofit/>
          </a:bodyPr>
          <a:lstStyle/>
          <a:p>
            <a:pPr marL="857250" lvl="1" indent="-514350">
              <a:buFont typeface="+mj-lt"/>
              <a:buAutoNum type="arabicPeriod"/>
            </a:pPr>
            <a:r>
              <a:rPr lang="en-US" sz="2800"/>
              <a:t>Provide an overview of Title II, Part A-Program  </a:t>
            </a:r>
          </a:p>
          <a:p>
            <a:pPr marL="857250" lvl="1" indent="-514350">
              <a:buFont typeface="+mj-lt"/>
              <a:buAutoNum type="arabicPeriod"/>
            </a:pPr>
            <a:r>
              <a:rPr lang="en-US" sz="2800"/>
              <a:t>Build understanding of the Comprehensive Needs Assessment</a:t>
            </a:r>
          </a:p>
          <a:p>
            <a:pPr marL="857250" lvl="1" indent="-514350">
              <a:buAutoNum type="arabicPeriod" startAt="4"/>
            </a:pPr>
            <a:r>
              <a:rPr lang="en-US" sz="2800"/>
              <a:t>Strengthen Evaluation and Monitoring Responses</a:t>
            </a:r>
            <a:endParaRPr lang="en-US" sz="2800">
              <a:cs typeface="Calibri"/>
            </a:endParaRPr>
          </a:p>
          <a:p>
            <a:pPr marL="857250" lvl="1" indent="-514350">
              <a:buAutoNum type="arabicPeriod" startAt="4"/>
            </a:pPr>
            <a:r>
              <a:rPr lang="en-US" sz="2800"/>
              <a:t>Provide an overview of Equitable Services: Private School</a:t>
            </a:r>
            <a:endParaRPr lang="en-US" sz="2800">
              <a:cs typeface="Calibri" panose="020F0502020204030204"/>
            </a:endParaRPr>
          </a:p>
          <a:p>
            <a:pPr marL="857250" lvl="1" indent="-514350">
              <a:buFont typeface="Arial" panose="020B0604020202020204" pitchFamily="34" charset="0"/>
              <a:buAutoNum type="arabicPeriod" startAt="5"/>
            </a:pPr>
            <a:r>
              <a:rPr lang="en-US" sz="2800"/>
              <a:t>Meet new Fiscal Support: Dalila Townes</a:t>
            </a:r>
          </a:p>
          <a:p>
            <a:pPr marL="857250" lvl="1" indent="-514350">
              <a:buFont typeface="Arial" panose="020B0604020202020204" pitchFamily="34" charset="0"/>
              <a:buAutoNum type="arabicPeriod" startAt="5"/>
            </a:pPr>
            <a:r>
              <a:rPr lang="en-US" sz="2800"/>
              <a:t>Provide an overview of Fiscal requirements</a:t>
            </a:r>
            <a:endParaRPr lang="en-US" sz="2800">
              <a:cs typeface="Calibri"/>
            </a:endParaRPr>
          </a:p>
          <a:p>
            <a:pPr marL="857250" lvl="1" indent="-514350">
              <a:buFont typeface="Arial" panose="020B0604020202020204" pitchFamily="34" charset="0"/>
              <a:buAutoNum type="arabicPeriod" startAt="5"/>
            </a:pPr>
            <a:endParaRPr lang="en-US" sz="2800"/>
          </a:p>
          <a:p>
            <a:pPr marL="857250" lvl="1" indent="-514350">
              <a:buFont typeface="+mj-lt"/>
              <a:buAutoNum type="arabicPeriod"/>
            </a:pPr>
            <a:endParaRPr lang="en-US" sz="2800">
              <a:highlight>
                <a:srgbClr val="FFFF00"/>
              </a:highlight>
            </a:endParaRPr>
          </a:p>
          <a:p>
            <a:pPr marL="857250" lvl="1" indent="-514350">
              <a:buFont typeface="+mj-lt"/>
              <a:buAutoNum type="arabicPeriod"/>
            </a:pPr>
            <a:endParaRPr lang="en-US" sz="2800">
              <a:highlight>
                <a:srgbClr val="FFFF00"/>
              </a:highlight>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8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A33F-369B-4BAB-9477-811819CEC919}"/>
              </a:ext>
            </a:extLst>
          </p:cNvPr>
          <p:cNvSpPr>
            <a:spLocks noGrp="1"/>
          </p:cNvSpPr>
          <p:nvPr>
            <p:ph type="title"/>
          </p:nvPr>
        </p:nvSpPr>
        <p:spPr/>
        <p:txBody>
          <a:bodyPr>
            <a:normAutofit/>
          </a:bodyPr>
          <a:lstStyle/>
          <a:p>
            <a:r>
              <a:rPr lang="en-US" sz="3200">
                <a:cs typeface="Calibri Light"/>
              </a:rPr>
              <a:t>Don't forget the required documents!</a:t>
            </a:r>
            <a:endParaRPr lang="en-US" sz="3200"/>
          </a:p>
        </p:txBody>
      </p:sp>
      <p:sp>
        <p:nvSpPr>
          <p:cNvPr id="3" name="Content Placeholder 2">
            <a:extLst>
              <a:ext uri="{FF2B5EF4-FFF2-40B4-BE49-F238E27FC236}">
                <a16:creationId xmlns:a16="http://schemas.microsoft.com/office/drawing/2014/main" id="{BB2E969D-7087-4324-95FF-65979DF0DC1F}"/>
              </a:ext>
            </a:extLst>
          </p:cNvPr>
          <p:cNvSpPr>
            <a:spLocks noGrp="1"/>
          </p:cNvSpPr>
          <p:nvPr>
            <p:ph idx="1"/>
          </p:nvPr>
        </p:nvSpPr>
        <p:spPr/>
        <p:txBody>
          <a:bodyPr vert="horz" lIns="91440" tIns="45720" rIns="91440" bIns="45720" rtlCol="0" anchor="t">
            <a:normAutofit/>
          </a:bodyPr>
          <a:lstStyle/>
          <a:p>
            <a:r>
              <a:rPr lang="en-US">
                <a:cs typeface="Calibri"/>
              </a:rPr>
              <a:t>Signed Assurance Affirmations</a:t>
            </a:r>
          </a:p>
          <a:p>
            <a:endParaRPr lang="en-US">
              <a:cs typeface="Calibri"/>
            </a:endParaRPr>
          </a:p>
          <a:p>
            <a:r>
              <a:rPr lang="en-US">
                <a:cs typeface="Calibri"/>
              </a:rPr>
              <a:t>Request to Obligate Federal Funds</a:t>
            </a:r>
          </a:p>
          <a:p>
            <a:endParaRPr lang="en-US">
              <a:cs typeface="Calibri"/>
            </a:endParaRPr>
          </a:p>
          <a:p>
            <a:r>
              <a:rPr lang="en-US">
                <a:cs typeface="Calibri"/>
              </a:rPr>
              <a:t>Process for the Development of the CRP Application</a:t>
            </a:r>
          </a:p>
          <a:p>
            <a:endParaRPr lang="en-US">
              <a:cs typeface="Calibri"/>
            </a:endParaRPr>
          </a:p>
          <a:p>
            <a:pPr marL="0" indent="0">
              <a:buNone/>
            </a:pPr>
            <a:r>
              <a:rPr lang="en-US">
                <a:cs typeface="Calibri"/>
              </a:rPr>
              <a:t>All can be found in the document library.  Submit to RIDE when submitting the consolidated application.</a:t>
            </a:r>
          </a:p>
          <a:p>
            <a:endParaRPr lang="en-US">
              <a:cs typeface="Calibri"/>
            </a:endParaRPr>
          </a:p>
        </p:txBody>
      </p:sp>
      <p:sp>
        <p:nvSpPr>
          <p:cNvPr id="4" name="Slide Number Placeholder 3">
            <a:extLst>
              <a:ext uri="{FF2B5EF4-FFF2-40B4-BE49-F238E27FC236}">
                <a16:creationId xmlns:a16="http://schemas.microsoft.com/office/drawing/2014/main" id="{D1FDC028-ADF1-4DF6-B3EB-576242E11849}"/>
              </a:ext>
            </a:extLst>
          </p:cNvPr>
          <p:cNvSpPr>
            <a:spLocks noGrp="1"/>
          </p:cNvSpPr>
          <p:nvPr>
            <p:ph type="sldNum" sz="quarter" idx="12"/>
          </p:nvPr>
        </p:nvSpPr>
        <p:spPr/>
        <p:txBody>
          <a:bodyPr/>
          <a:lstStyle/>
          <a:p>
            <a:fld id="{E3A0F8C9-0536-44E3-92CA-2798A712B5A8}" type="slidenum">
              <a:rPr lang="en-US" smtClean="0"/>
              <a:t>40</a:t>
            </a:fld>
            <a:endParaRPr lang="en-US"/>
          </a:p>
        </p:txBody>
      </p:sp>
    </p:spTree>
    <p:extLst>
      <p:ext uri="{BB962C8B-B14F-4D97-AF65-F5344CB8AC3E}">
        <p14:creationId xmlns:p14="http://schemas.microsoft.com/office/powerpoint/2010/main" val="1498903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2FA9-062B-4C2E-A695-620A128B4E5C}"/>
              </a:ext>
            </a:extLst>
          </p:cNvPr>
          <p:cNvSpPr>
            <a:spLocks noGrp="1"/>
          </p:cNvSpPr>
          <p:nvPr>
            <p:ph type="title"/>
          </p:nvPr>
        </p:nvSpPr>
        <p:spPr>
          <a:xfrm>
            <a:off x="628650" y="365126"/>
            <a:ext cx="7886700" cy="1018905"/>
          </a:xfrm>
        </p:spPr>
        <p:txBody>
          <a:bodyPr>
            <a:normAutofit fontScale="90000"/>
          </a:bodyPr>
          <a:lstStyle/>
          <a:p>
            <a:r>
              <a:rPr lang="en-US" sz="3600">
                <a:ea typeface="+mj-lt"/>
                <a:cs typeface="+mj-lt"/>
              </a:rPr>
              <a:t>Why is my CRP application not final approved?</a:t>
            </a:r>
            <a:endParaRPr lang="en-US" sz="3600"/>
          </a:p>
        </p:txBody>
      </p:sp>
      <p:sp>
        <p:nvSpPr>
          <p:cNvPr id="3" name="Content Placeholder 2">
            <a:extLst>
              <a:ext uri="{FF2B5EF4-FFF2-40B4-BE49-F238E27FC236}">
                <a16:creationId xmlns:a16="http://schemas.microsoft.com/office/drawing/2014/main" id="{D3B19E82-0050-41F4-A83C-D66E23A51195}"/>
              </a:ext>
            </a:extLst>
          </p:cNvPr>
          <p:cNvSpPr>
            <a:spLocks noGrp="1"/>
          </p:cNvSpPr>
          <p:nvPr>
            <p:ph idx="1"/>
          </p:nvPr>
        </p:nvSpPr>
        <p:spPr>
          <a:xfrm>
            <a:off x="628650" y="1388870"/>
            <a:ext cx="7886700" cy="4342229"/>
          </a:xfrm>
        </p:spPr>
        <p:txBody>
          <a:bodyPr vert="horz" lIns="91440" tIns="45720" rIns="91440" bIns="45720" rtlCol="0" anchor="t">
            <a:normAutofit/>
          </a:bodyPr>
          <a:lstStyle/>
          <a:p>
            <a:r>
              <a:rPr lang="en-US">
                <a:cs typeface="Calibri"/>
              </a:rPr>
              <a:t>All Required Documents are not submitted to RIDE</a:t>
            </a:r>
          </a:p>
          <a:p>
            <a:r>
              <a:rPr lang="en-US">
                <a:cs typeface="Calibri"/>
              </a:rPr>
              <a:t>Application has not been resubmitted </a:t>
            </a:r>
          </a:p>
          <a:p>
            <a:pPr marL="0" indent="0">
              <a:buNone/>
            </a:pPr>
            <a:r>
              <a:rPr lang="en-US">
                <a:cs typeface="Calibri"/>
              </a:rPr>
              <a:t>       (Superintendent Approved status)</a:t>
            </a:r>
          </a:p>
          <a:p>
            <a:r>
              <a:rPr lang="en-US">
                <a:cs typeface="Calibri"/>
              </a:rPr>
              <a:t>Prior Year Final Expenditure Report (FER) issue(s)</a:t>
            </a:r>
          </a:p>
          <a:p>
            <a:pPr lvl="1"/>
            <a:r>
              <a:rPr lang="en-US">
                <a:cs typeface="Calibri"/>
              </a:rPr>
              <a:t>Late Reporting (due by August 15th)</a:t>
            </a:r>
          </a:p>
          <a:p>
            <a:pPr lvl="1"/>
            <a:r>
              <a:rPr lang="en-US">
                <a:cs typeface="Calibri"/>
              </a:rPr>
              <a:t>Refund(s) Due back to RIDE</a:t>
            </a:r>
          </a:p>
          <a:p>
            <a:pPr lvl="1"/>
            <a:r>
              <a:rPr lang="en-US">
                <a:cs typeface="Calibri"/>
              </a:rPr>
              <a:t>E.I.S. Reporting discrepancies (vs. UCOA file)</a:t>
            </a:r>
          </a:p>
          <a:p>
            <a:r>
              <a:rPr lang="en-US">
                <a:cs typeface="Calibri"/>
              </a:rPr>
              <a:t>Overdue IDEA MOE Compliance Test Reporting</a:t>
            </a:r>
          </a:p>
          <a:p>
            <a:r>
              <a:rPr lang="en-US">
                <a:cs typeface="Calibri"/>
              </a:rPr>
              <a:t>Issue(s) with private school component</a:t>
            </a:r>
          </a:p>
          <a:p>
            <a:pPr lvl="1"/>
            <a:r>
              <a:rPr lang="en-US">
                <a:cs typeface="Calibri"/>
              </a:rPr>
              <a:t>Equitable Share Calculator (Update when Amending!!!)</a:t>
            </a:r>
          </a:p>
          <a:p>
            <a:pPr marL="342900" lvl="1"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3C57F128-591D-4229-B031-71C1BCE7F937}"/>
              </a:ext>
            </a:extLst>
          </p:cNvPr>
          <p:cNvSpPr>
            <a:spLocks noGrp="1"/>
          </p:cNvSpPr>
          <p:nvPr>
            <p:ph type="sldNum" sz="quarter" idx="12"/>
          </p:nvPr>
        </p:nvSpPr>
        <p:spPr/>
        <p:txBody>
          <a:bodyPr/>
          <a:lstStyle/>
          <a:p>
            <a:fld id="{E3A0F8C9-0536-44E3-92CA-2798A712B5A8}" type="slidenum">
              <a:rPr lang="en-US" smtClean="0"/>
              <a:t>41</a:t>
            </a:fld>
            <a:endParaRPr lang="en-US"/>
          </a:p>
        </p:txBody>
      </p:sp>
    </p:spTree>
    <p:extLst>
      <p:ext uri="{BB962C8B-B14F-4D97-AF65-F5344CB8AC3E}">
        <p14:creationId xmlns:p14="http://schemas.microsoft.com/office/powerpoint/2010/main" val="2738638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4F8E-1B80-4B6C-9E75-A020F7CE785E}"/>
              </a:ext>
            </a:extLst>
          </p:cNvPr>
          <p:cNvSpPr>
            <a:spLocks noGrp="1"/>
          </p:cNvSpPr>
          <p:nvPr>
            <p:ph type="title"/>
          </p:nvPr>
        </p:nvSpPr>
        <p:spPr>
          <a:xfrm>
            <a:off x="628650" y="778434"/>
            <a:ext cx="7886700" cy="697941"/>
          </a:xfrm>
        </p:spPr>
        <p:txBody>
          <a:bodyPr>
            <a:normAutofit/>
          </a:bodyPr>
          <a:lstStyle/>
          <a:p>
            <a:r>
              <a:rPr lang="en-US">
                <a:cs typeface="Calibri Light"/>
              </a:rPr>
              <a:t>Supplement not Supplant (SNS)</a:t>
            </a:r>
            <a:endParaRPr lang="en-US"/>
          </a:p>
          <a:p>
            <a:pPr algn="ctr"/>
            <a:endParaRPr lang="en-US">
              <a:cs typeface="Calibri Light"/>
            </a:endParaRPr>
          </a:p>
        </p:txBody>
      </p:sp>
      <p:sp>
        <p:nvSpPr>
          <p:cNvPr id="3" name="Content Placeholder 2">
            <a:extLst>
              <a:ext uri="{FF2B5EF4-FFF2-40B4-BE49-F238E27FC236}">
                <a16:creationId xmlns:a16="http://schemas.microsoft.com/office/drawing/2014/main" id="{F1690DFB-F9E1-487C-AA44-1DCBA10B0DD6}"/>
              </a:ext>
            </a:extLst>
          </p:cNvPr>
          <p:cNvSpPr>
            <a:spLocks noGrp="1"/>
          </p:cNvSpPr>
          <p:nvPr>
            <p:ph idx="1"/>
          </p:nvPr>
        </p:nvSpPr>
        <p:spPr>
          <a:xfrm>
            <a:off x="628650" y="1619281"/>
            <a:ext cx="8352526" cy="4376707"/>
          </a:xfrm>
        </p:spPr>
        <p:txBody>
          <a:bodyPr vert="horz" lIns="91440" tIns="45720" rIns="91440" bIns="45720" rtlCol="0" anchor="t">
            <a:normAutofit fontScale="92500" lnSpcReduction="10000"/>
          </a:bodyPr>
          <a:lstStyle/>
          <a:p>
            <a:pPr marL="0" indent="0">
              <a:lnSpc>
                <a:spcPct val="100000"/>
              </a:lnSpc>
              <a:spcBef>
                <a:spcPct val="20000"/>
              </a:spcBef>
              <a:spcAft>
                <a:spcPct val="0"/>
              </a:spcAft>
              <a:buNone/>
            </a:pPr>
            <a:r>
              <a:rPr lang="en-US" b="1" u="sng">
                <a:cs typeface="Calibri"/>
              </a:rPr>
              <a:t>Instances when it is presumed that supplanting has occurred:</a:t>
            </a:r>
            <a:endParaRPr lang="en-US" u="sng">
              <a:cs typeface="Calibri"/>
            </a:endParaRPr>
          </a:p>
          <a:p>
            <a:pPr>
              <a:lnSpc>
                <a:spcPct val="100000"/>
              </a:lnSpc>
              <a:spcBef>
                <a:spcPct val="20000"/>
              </a:spcBef>
              <a:spcAft>
                <a:spcPct val="0"/>
              </a:spcAft>
            </a:pPr>
            <a:r>
              <a:rPr lang="en-US">
                <a:cs typeface="Calibri"/>
              </a:rPr>
              <a:t>If the LEA uses Title II(A) funds to provide services that it was </a:t>
            </a:r>
            <a:r>
              <a:rPr lang="en-US" u="sng">
                <a:cs typeface="Calibri"/>
              </a:rPr>
              <a:t>required to make available</a:t>
            </a:r>
            <a:r>
              <a:rPr lang="en-US">
                <a:cs typeface="Calibri"/>
              </a:rPr>
              <a:t> under other federal, state or local laws    </a:t>
            </a:r>
          </a:p>
          <a:p>
            <a:pPr marL="685800" lvl="2" indent="0">
              <a:lnSpc>
                <a:spcPct val="100000"/>
              </a:lnSpc>
              <a:spcBef>
                <a:spcPct val="20000"/>
              </a:spcBef>
              <a:spcAft>
                <a:spcPct val="0"/>
              </a:spcAft>
              <a:buNone/>
            </a:pPr>
            <a:r>
              <a:rPr lang="en-US">
                <a:cs typeface="Calibri"/>
              </a:rPr>
              <a:t>                                                            </a:t>
            </a:r>
            <a:r>
              <a:rPr lang="en-US" sz="2200" b="1">
                <a:cs typeface="Calibri"/>
              </a:rPr>
              <a:t>or</a:t>
            </a:r>
          </a:p>
          <a:p>
            <a:pPr>
              <a:lnSpc>
                <a:spcPct val="100000"/>
              </a:lnSpc>
              <a:spcBef>
                <a:spcPct val="20000"/>
              </a:spcBef>
              <a:spcAft>
                <a:spcPct val="0"/>
              </a:spcAft>
            </a:pPr>
            <a:r>
              <a:rPr lang="en-US">
                <a:cs typeface="Calibri"/>
              </a:rPr>
              <a:t>If the LEA uses Title II(A) funds to provide services that it provided with non-federal funds in the </a:t>
            </a:r>
            <a:r>
              <a:rPr lang="en-US" u="sng">
                <a:cs typeface="Calibri"/>
              </a:rPr>
              <a:t>prior fiscal year</a:t>
            </a:r>
            <a:endParaRPr lang="en-US">
              <a:cs typeface="Calibri"/>
            </a:endParaRPr>
          </a:p>
          <a:p>
            <a:pPr marL="0" indent="0">
              <a:lnSpc>
                <a:spcPct val="100000"/>
              </a:lnSpc>
              <a:spcBef>
                <a:spcPct val="20000"/>
              </a:spcBef>
              <a:spcAft>
                <a:spcPct val="0"/>
              </a:spcAft>
              <a:buNone/>
            </a:pPr>
            <a:r>
              <a:rPr lang="en-US" b="1" u="sng">
                <a:cs typeface="Calibri"/>
              </a:rPr>
              <a:t>Ask Yourself??</a:t>
            </a:r>
            <a:endParaRPr lang="en-US">
              <a:cs typeface="Calibri"/>
            </a:endParaRPr>
          </a:p>
          <a:p>
            <a:pPr marL="342900" indent="-342900">
              <a:lnSpc>
                <a:spcPct val="115000"/>
              </a:lnSpc>
              <a:spcBef>
                <a:spcPts val="1200"/>
              </a:spcBef>
            </a:pPr>
            <a:r>
              <a:rPr lang="en-US">
                <a:cs typeface="Calibri"/>
              </a:rPr>
              <a:t>Is the activity required by Federal, State, or Local law?</a:t>
            </a:r>
          </a:p>
          <a:p>
            <a:pPr marL="342900" indent="-342900">
              <a:lnSpc>
                <a:spcPct val="115000"/>
              </a:lnSpc>
              <a:spcBef>
                <a:spcPts val="0"/>
              </a:spcBef>
            </a:pPr>
            <a:r>
              <a:rPr lang="en-US">
                <a:cs typeface="Calibri"/>
              </a:rPr>
              <a:t>Was the activity paid for with State, Local, or other Federal funds in the previous year?</a:t>
            </a:r>
          </a:p>
          <a:p>
            <a:r>
              <a:rPr lang="en-US" i="1">
                <a:cs typeface="Calibri"/>
              </a:rPr>
              <a:t>If the answer to both is </a:t>
            </a:r>
            <a:r>
              <a:rPr lang="en-US" i="1" u="sng">
                <a:cs typeface="Calibri"/>
              </a:rPr>
              <a:t>no</a:t>
            </a:r>
            <a:r>
              <a:rPr lang="en-US" i="1">
                <a:cs typeface="Calibri"/>
              </a:rPr>
              <a:t>, then funds are most likely supplemental.</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7804F355-2EC7-4C70-957F-976352C3121E}"/>
              </a:ext>
            </a:extLst>
          </p:cNvPr>
          <p:cNvSpPr>
            <a:spLocks noGrp="1"/>
          </p:cNvSpPr>
          <p:nvPr>
            <p:ph type="sldNum" sz="quarter" idx="12"/>
          </p:nvPr>
        </p:nvSpPr>
        <p:spPr/>
        <p:txBody>
          <a:bodyPr/>
          <a:lstStyle/>
          <a:p>
            <a:fld id="{E3A0F8C9-0536-44E3-92CA-2798A712B5A8}" type="slidenum">
              <a:rPr lang="en-US" smtClean="0"/>
              <a:t>42</a:t>
            </a:fld>
            <a:endParaRPr lang="en-US"/>
          </a:p>
        </p:txBody>
      </p:sp>
    </p:spTree>
    <p:extLst>
      <p:ext uri="{BB962C8B-B14F-4D97-AF65-F5344CB8AC3E}">
        <p14:creationId xmlns:p14="http://schemas.microsoft.com/office/powerpoint/2010/main" val="340518159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E22A-EA2D-4999-A2A6-014C247AD996}"/>
              </a:ext>
            </a:extLst>
          </p:cNvPr>
          <p:cNvSpPr>
            <a:spLocks noGrp="1"/>
          </p:cNvSpPr>
          <p:nvPr>
            <p:ph type="title"/>
          </p:nvPr>
        </p:nvSpPr>
        <p:spPr>
          <a:xfrm>
            <a:off x="628650" y="274154"/>
            <a:ext cx="7886700" cy="970446"/>
          </a:xfrm>
        </p:spPr>
        <p:txBody>
          <a:bodyPr>
            <a:noAutofit/>
          </a:bodyPr>
          <a:lstStyle/>
          <a:p>
            <a:r>
              <a:rPr lang="en-US" sz="3200">
                <a:cs typeface="Calibri Light"/>
              </a:rPr>
              <a:t>Private School Proportionate Share Calculator</a:t>
            </a:r>
          </a:p>
        </p:txBody>
      </p:sp>
      <p:sp>
        <p:nvSpPr>
          <p:cNvPr id="3" name="Content Placeholder 2">
            <a:extLst>
              <a:ext uri="{FF2B5EF4-FFF2-40B4-BE49-F238E27FC236}">
                <a16:creationId xmlns:a16="http://schemas.microsoft.com/office/drawing/2014/main" id="{015FE18F-2CE2-4B4E-A795-1E155ADEF96B}"/>
              </a:ext>
            </a:extLst>
          </p:cNvPr>
          <p:cNvSpPr>
            <a:spLocks noGrp="1"/>
          </p:cNvSpPr>
          <p:nvPr>
            <p:ph idx="1"/>
          </p:nvPr>
        </p:nvSpPr>
        <p:spPr>
          <a:xfrm>
            <a:off x="665821" y="1316274"/>
            <a:ext cx="7886700" cy="4718671"/>
          </a:xfrm>
        </p:spPr>
        <p:txBody>
          <a:bodyPr vert="horz" lIns="91440" tIns="45720" rIns="91440" bIns="45720" rtlCol="0" anchor="t">
            <a:normAutofit fontScale="70000" lnSpcReduction="20000"/>
          </a:bodyPr>
          <a:lstStyle/>
          <a:p>
            <a:endParaRPr lang="en-US">
              <a:cs typeface="Calibri"/>
            </a:endParaRPr>
          </a:p>
          <a:p>
            <a:r>
              <a:rPr lang="en-US">
                <a:ea typeface="+mn-lt"/>
                <a:cs typeface="+mn-lt"/>
              </a:rPr>
              <a:t>Calculator assists LEAs determine proportionate share of each </a:t>
            </a:r>
            <a:r>
              <a:rPr lang="en-US" u="sng">
                <a:ea typeface="+mn-lt"/>
                <a:cs typeface="+mn-lt"/>
              </a:rPr>
              <a:t>eligible</a:t>
            </a:r>
            <a:r>
              <a:rPr lang="en-US">
                <a:ea typeface="+mn-lt"/>
                <a:cs typeface="+mn-lt"/>
              </a:rPr>
              <a:t> participating private school.</a:t>
            </a:r>
          </a:p>
          <a:p>
            <a:pPr lvl="1"/>
            <a:r>
              <a:rPr lang="en-US">
                <a:ea typeface="+mn-lt"/>
                <a:cs typeface="+mn-lt"/>
              </a:rPr>
              <a:t>To be eligible, each private school must be RIDE approved (annual process).</a:t>
            </a:r>
            <a:endParaRPr lang="en-US"/>
          </a:p>
          <a:p>
            <a:endParaRPr lang="en-US">
              <a:cs typeface="Calibri"/>
            </a:endParaRPr>
          </a:p>
          <a:p>
            <a:r>
              <a:rPr lang="en-US">
                <a:ea typeface="+mn-lt"/>
                <a:cs typeface="+mn-lt"/>
              </a:rPr>
              <a:t>Use of private school student counts from October 1st of the previous school year. </a:t>
            </a:r>
          </a:p>
          <a:p>
            <a:pPr marL="575310"/>
            <a:r>
              <a:rPr lang="en-US">
                <a:ea typeface="+mn-lt"/>
                <a:cs typeface="+mn-lt"/>
              </a:rPr>
              <a:t>Counts include all students (K to 12) regardless of district of residency.</a:t>
            </a:r>
            <a:endParaRPr lang="en-US"/>
          </a:p>
          <a:p>
            <a:pPr marL="403860" indent="0">
              <a:buNone/>
            </a:pPr>
            <a:endParaRPr lang="en-US">
              <a:cs typeface="Calibri"/>
            </a:endParaRPr>
          </a:p>
          <a:p>
            <a:r>
              <a:rPr lang="en-US">
                <a:cs typeface="Calibri"/>
              </a:rPr>
              <a:t>Private School Proportionate Share based upon LEAs Title II allocation</a:t>
            </a:r>
          </a:p>
          <a:p>
            <a:pPr marL="575310"/>
            <a:r>
              <a:rPr lang="en-US">
                <a:cs typeface="Calibri"/>
              </a:rPr>
              <a:t>Transfer of funds in or out of Title II will need to be accounted for within calculator.</a:t>
            </a:r>
          </a:p>
          <a:p>
            <a:pPr marL="575310"/>
            <a:r>
              <a:rPr lang="en-US" b="1">
                <a:cs typeface="Calibri"/>
              </a:rPr>
              <a:t>A change in the amount allocated will require an update to the private school share calculation - such as at amendment time.</a:t>
            </a:r>
          </a:p>
          <a:p>
            <a:pPr marL="575310"/>
            <a:r>
              <a:rPr lang="en-US">
                <a:cs typeface="Calibri"/>
              </a:rPr>
              <a:t>Must obligate all (private school) funds in the year made available </a:t>
            </a:r>
          </a:p>
          <a:p>
            <a:endParaRPr lang="en-US">
              <a:cs typeface="Calibri"/>
            </a:endParaRPr>
          </a:p>
          <a:p>
            <a:r>
              <a:rPr lang="en-US">
                <a:ea typeface="+mn-lt"/>
                <a:cs typeface="+mn-lt"/>
              </a:rPr>
              <a:t>LEA may take administrative costs off the top.</a:t>
            </a:r>
          </a:p>
          <a:p>
            <a:pPr marL="575310"/>
            <a:r>
              <a:rPr lang="en-US">
                <a:ea typeface="+mn-lt"/>
                <a:cs typeface="+mn-lt"/>
              </a:rPr>
              <a:t>Such as Indirect Cost Recovery</a:t>
            </a:r>
            <a:endParaRPr lang="en-US"/>
          </a:p>
          <a:p>
            <a:pPr marL="0"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4EABB4AE-F653-4F56-8BEF-322977FA5DC3}"/>
              </a:ext>
            </a:extLst>
          </p:cNvPr>
          <p:cNvSpPr>
            <a:spLocks noGrp="1"/>
          </p:cNvSpPr>
          <p:nvPr>
            <p:ph type="sldNum" sz="quarter" idx="12"/>
          </p:nvPr>
        </p:nvSpPr>
        <p:spPr/>
        <p:txBody>
          <a:bodyPr/>
          <a:lstStyle/>
          <a:p>
            <a:fld id="{E3A0F8C9-0536-44E3-92CA-2798A712B5A8}" type="slidenum">
              <a:rPr lang="en-US" smtClean="0"/>
              <a:t>43</a:t>
            </a:fld>
            <a:endParaRPr lang="en-US"/>
          </a:p>
        </p:txBody>
      </p:sp>
    </p:spTree>
    <p:extLst>
      <p:ext uri="{BB962C8B-B14F-4D97-AF65-F5344CB8AC3E}">
        <p14:creationId xmlns:p14="http://schemas.microsoft.com/office/powerpoint/2010/main" val="408610354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01B4D-C53D-45C7-A4E5-70DE8FC9407A}"/>
              </a:ext>
            </a:extLst>
          </p:cNvPr>
          <p:cNvSpPr>
            <a:spLocks noGrp="1"/>
          </p:cNvSpPr>
          <p:nvPr>
            <p:ph type="title"/>
          </p:nvPr>
        </p:nvSpPr>
        <p:spPr/>
        <p:txBody>
          <a:bodyPr/>
          <a:lstStyle/>
          <a:p>
            <a:pPr algn="ctr"/>
            <a:r>
              <a:rPr lang="en-US"/>
              <a:t>Proportionate Share Calculator</a:t>
            </a:r>
          </a:p>
        </p:txBody>
      </p:sp>
      <p:pic>
        <p:nvPicPr>
          <p:cNvPr id="5" name="Picture 5" descr="Graphical user interface, text&#10;&#10;Description automatically generated">
            <a:extLst>
              <a:ext uri="{FF2B5EF4-FFF2-40B4-BE49-F238E27FC236}">
                <a16:creationId xmlns:a16="http://schemas.microsoft.com/office/drawing/2014/main" id="{B2D08795-D80A-48A4-9509-AC19257D001D}"/>
              </a:ext>
            </a:extLst>
          </p:cNvPr>
          <p:cNvPicPr>
            <a:picLocks noGrp="1" noChangeAspect="1"/>
          </p:cNvPicPr>
          <p:nvPr>
            <p:ph idx="1"/>
          </p:nvPr>
        </p:nvPicPr>
        <p:blipFill>
          <a:blip r:embed="rId3"/>
          <a:stretch>
            <a:fillRect/>
          </a:stretch>
        </p:blipFill>
        <p:spPr>
          <a:xfrm>
            <a:off x="1886503" y="1527913"/>
            <a:ext cx="5285931" cy="4233604"/>
          </a:xfrm>
        </p:spPr>
      </p:pic>
      <p:sp>
        <p:nvSpPr>
          <p:cNvPr id="4" name="Slide Number Placeholder 3">
            <a:extLst>
              <a:ext uri="{FF2B5EF4-FFF2-40B4-BE49-F238E27FC236}">
                <a16:creationId xmlns:a16="http://schemas.microsoft.com/office/drawing/2014/main" id="{2E9FF926-5F95-435D-9EE6-59FBEFA5EEA1}"/>
              </a:ext>
            </a:extLst>
          </p:cNvPr>
          <p:cNvSpPr>
            <a:spLocks noGrp="1"/>
          </p:cNvSpPr>
          <p:nvPr>
            <p:ph type="sldNum" sz="quarter" idx="12"/>
          </p:nvPr>
        </p:nvSpPr>
        <p:spPr/>
        <p:txBody>
          <a:bodyPr/>
          <a:lstStyle/>
          <a:p>
            <a:fld id="{E3A0F8C9-0536-44E3-92CA-2798A712B5A8}" type="slidenum">
              <a:rPr lang="en-US" smtClean="0"/>
              <a:t>44</a:t>
            </a:fld>
            <a:endParaRPr lang="en-US"/>
          </a:p>
        </p:txBody>
      </p:sp>
      <p:sp>
        <p:nvSpPr>
          <p:cNvPr id="8" name="Arrow: Left 7">
            <a:extLst>
              <a:ext uri="{FF2B5EF4-FFF2-40B4-BE49-F238E27FC236}">
                <a16:creationId xmlns:a16="http://schemas.microsoft.com/office/drawing/2014/main" id="{4AD8DFC6-059F-4A88-8230-5A439E116D67}"/>
              </a:ext>
            </a:extLst>
          </p:cNvPr>
          <p:cNvSpPr/>
          <p:nvPr/>
        </p:nvSpPr>
        <p:spPr>
          <a:xfrm>
            <a:off x="2691368" y="3219138"/>
            <a:ext cx="542719" cy="29244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5263F244-3182-4585-91BD-66D9B509CC61}"/>
              </a:ext>
            </a:extLst>
          </p:cNvPr>
          <p:cNvSpPr/>
          <p:nvPr/>
        </p:nvSpPr>
        <p:spPr>
          <a:xfrm>
            <a:off x="6593517" y="5526403"/>
            <a:ext cx="702207" cy="33497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93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6D25-14DB-45F3-9E57-8A7E1F0F8FF6}"/>
              </a:ext>
            </a:extLst>
          </p:cNvPr>
          <p:cNvSpPr>
            <a:spLocks noGrp="1"/>
          </p:cNvSpPr>
          <p:nvPr>
            <p:ph type="title"/>
          </p:nvPr>
        </p:nvSpPr>
        <p:spPr>
          <a:xfrm>
            <a:off x="628650" y="365125"/>
            <a:ext cx="7886700" cy="953408"/>
          </a:xfrm>
        </p:spPr>
        <p:txBody>
          <a:bodyPr>
            <a:normAutofit/>
          </a:bodyPr>
          <a:lstStyle/>
          <a:p>
            <a:r>
              <a:rPr lang="en-US" sz="4000">
                <a:cs typeface="Calibri Light"/>
              </a:rPr>
              <a:t>Transferability</a:t>
            </a:r>
          </a:p>
        </p:txBody>
      </p:sp>
      <p:sp>
        <p:nvSpPr>
          <p:cNvPr id="3" name="Content Placeholder 2">
            <a:extLst>
              <a:ext uri="{FF2B5EF4-FFF2-40B4-BE49-F238E27FC236}">
                <a16:creationId xmlns:a16="http://schemas.microsoft.com/office/drawing/2014/main" id="{E6769D29-39CC-46C3-BE02-2917025E677A}"/>
              </a:ext>
            </a:extLst>
          </p:cNvPr>
          <p:cNvSpPr>
            <a:spLocks noGrp="1"/>
          </p:cNvSpPr>
          <p:nvPr>
            <p:ph idx="1"/>
          </p:nvPr>
        </p:nvSpPr>
        <p:spPr>
          <a:xfrm>
            <a:off x="628650" y="1318533"/>
            <a:ext cx="7886700" cy="4657332"/>
          </a:xfrm>
        </p:spPr>
        <p:txBody>
          <a:bodyPr vert="horz" lIns="91440" tIns="45720" rIns="91440" bIns="45720" rtlCol="0" anchor="t">
            <a:noAutofit/>
          </a:bodyPr>
          <a:lstStyle/>
          <a:p>
            <a:pPr marL="0">
              <a:buNone/>
            </a:pPr>
            <a:r>
              <a:rPr lang="en-US" sz="2000">
                <a:cs typeface="Calibri"/>
              </a:rPr>
              <a:t>Within the consolidated application, LEAs may transfer up to 100% of their Title II, Part A allocation and up to 100% of their Title IV, Part A allocation to the following programs:</a:t>
            </a:r>
            <a:endParaRPr lang="en-US" sz="2000"/>
          </a:p>
          <a:p>
            <a:pPr marL="0">
              <a:buNone/>
            </a:pPr>
            <a:endParaRPr lang="en-US" sz="2000">
              <a:cs typeface="Calibri"/>
            </a:endParaRPr>
          </a:p>
          <a:p>
            <a:pPr marL="575310">
              <a:buNone/>
            </a:pPr>
            <a:r>
              <a:rPr lang="en-US" sz="2000">
                <a:cs typeface="Calibri"/>
              </a:rPr>
              <a:t>O Title I, Part A – Disadvantaged Youth*</a:t>
            </a:r>
            <a:endParaRPr lang="en-US" sz="2000"/>
          </a:p>
          <a:p>
            <a:pPr marL="575310">
              <a:buNone/>
            </a:pPr>
            <a:r>
              <a:rPr lang="en-US" sz="2000">
                <a:cs typeface="Calibri"/>
              </a:rPr>
              <a:t>O Title I, Part D – Neglected and Delinquent*</a:t>
            </a:r>
            <a:endParaRPr lang="en-US" sz="2000"/>
          </a:p>
          <a:p>
            <a:pPr marL="575310">
              <a:buNone/>
            </a:pPr>
            <a:r>
              <a:rPr lang="en-US" sz="2000">
                <a:cs typeface="Calibri"/>
              </a:rPr>
              <a:t>O Title II, Part A – Supporting Effective Instruction</a:t>
            </a:r>
            <a:endParaRPr lang="en-US" sz="2000"/>
          </a:p>
          <a:p>
            <a:pPr marL="575310">
              <a:buNone/>
            </a:pPr>
            <a:r>
              <a:rPr lang="en-US" sz="2000">
                <a:cs typeface="Calibri"/>
              </a:rPr>
              <a:t>O Title III, Part A – English Language Acquisition*</a:t>
            </a:r>
            <a:endParaRPr lang="en-US" sz="2000"/>
          </a:p>
          <a:p>
            <a:pPr marL="575310">
              <a:buNone/>
            </a:pPr>
            <a:r>
              <a:rPr lang="en-US" sz="2000">
                <a:cs typeface="Calibri"/>
              </a:rPr>
              <a:t>O Title IV, Part A – Student Support and Academic Enrichment</a:t>
            </a:r>
          </a:p>
          <a:p>
            <a:pPr marL="685800" indent="0">
              <a:buNone/>
            </a:pPr>
            <a:r>
              <a:rPr lang="en-US" sz="2000">
                <a:cs typeface="Calibri"/>
              </a:rPr>
              <a:t>* Funds cannot be transferred out of these programs including any funds transferred in.</a:t>
            </a:r>
          </a:p>
          <a:p>
            <a:pPr marL="0" indent="0">
              <a:buNone/>
            </a:pPr>
            <a:endParaRPr lang="en-US" sz="1400">
              <a:latin typeface="Century Gothic"/>
              <a:cs typeface="Calibri"/>
            </a:endParaRPr>
          </a:p>
        </p:txBody>
      </p:sp>
      <p:sp>
        <p:nvSpPr>
          <p:cNvPr id="4" name="Slide Number Placeholder 3">
            <a:extLst>
              <a:ext uri="{FF2B5EF4-FFF2-40B4-BE49-F238E27FC236}">
                <a16:creationId xmlns:a16="http://schemas.microsoft.com/office/drawing/2014/main" id="{829A6992-9CD4-4353-8726-BFBA27B1004F}"/>
              </a:ext>
            </a:extLst>
          </p:cNvPr>
          <p:cNvSpPr>
            <a:spLocks noGrp="1"/>
          </p:cNvSpPr>
          <p:nvPr>
            <p:ph type="sldNum" sz="quarter" idx="12"/>
          </p:nvPr>
        </p:nvSpPr>
        <p:spPr/>
        <p:txBody>
          <a:bodyPr/>
          <a:lstStyle/>
          <a:p>
            <a:fld id="{E3A0F8C9-0536-44E3-92CA-2798A712B5A8}" type="slidenum">
              <a:rPr lang="en-US" smtClean="0"/>
              <a:t>45</a:t>
            </a:fld>
            <a:endParaRPr lang="en-US"/>
          </a:p>
        </p:txBody>
      </p:sp>
    </p:spTree>
    <p:extLst>
      <p:ext uri="{BB962C8B-B14F-4D97-AF65-F5344CB8AC3E}">
        <p14:creationId xmlns:p14="http://schemas.microsoft.com/office/powerpoint/2010/main" val="223241436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6D25-14DB-45F3-9E57-8A7E1F0F8FF6}"/>
              </a:ext>
            </a:extLst>
          </p:cNvPr>
          <p:cNvSpPr>
            <a:spLocks noGrp="1"/>
          </p:cNvSpPr>
          <p:nvPr>
            <p:ph type="title"/>
          </p:nvPr>
        </p:nvSpPr>
        <p:spPr>
          <a:xfrm>
            <a:off x="628650" y="365125"/>
            <a:ext cx="7886700" cy="953408"/>
          </a:xfrm>
        </p:spPr>
        <p:txBody>
          <a:bodyPr>
            <a:normAutofit fontScale="90000"/>
          </a:bodyPr>
          <a:lstStyle/>
          <a:p>
            <a:r>
              <a:rPr lang="en-US" sz="4000">
                <a:cs typeface="Calibri Light"/>
              </a:rPr>
              <a:t>Transferability (cont.)</a:t>
            </a:r>
            <a:br>
              <a:rPr lang="en-US" sz="4000">
                <a:cs typeface="Calibri Light"/>
              </a:rPr>
            </a:br>
            <a:endParaRPr lang="en-US" sz="4000">
              <a:cs typeface="Calibri Light"/>
            </a:endParaRPr>
          </a:p>
        </p:txBody>
      </p:sp>
      <p:sp>
        <p:nvSpPr>
          <p:cNvPr id="3" name="Content Placeholder 2">
            <a:extLst>
              <a:ext uri="{FF2B5EF4-FFF2-40B4-BE49-F238E27FC236}">
                <a16:creationId xmlns:a16="http://schemas.microsoft.com/office/drawing/2014/main" id="{E6769D29-39CC-46C3-BE02-2917025E677A}"/>
              </a:ext>
            </a:extLst>
          </p:cNvPr>
          <p:cNvSpPr>
            <a:spLocks noGrp="1"/>
          </p:cNvSpPr>
          <p:nvPr>
            <p:ph idx="1"/>
          </p:nvPr>
        </p:nvSpPr>
        <p:spPr>
          <a:xfrm>
            <a:off x="194310" y="1318533"/>
            <a:ext cx="8321040" cy="4657332"/>
          </a:xfrm>
        </p:spPr>
        <p:txBody>
          <a:bodyPr vert="horz" lIns="91440" tIns="45720" rIns="91440" bIns="45720" rtlCol="0" anchor="t">
            <a:noAutofit/>
          </a:bodyPr>
          <a:lstStyle/>
          <a:p>
            <a:pPr marL="685800" indent="0">
              <a:buNone/>
            </a:pPr>
            <a:r>
              <a:rPr lang="en-US" b="1">
                <a:cs typeface="Calibri"/>
              </a:rPr>
              <a:t>Private Schools</a:t>
            </a:r>
          </a:p>
          <a:p>
            <a:pPr marL="685800" indent="0">
              <a:buNone/>
            </a:pPr>
            <a:endParaRPr lang="en-US">
              <a:cs typeface="Calibri"/>
            </a:endParaRPr>
          </a:p>
          <a:p>
            <a:pPr marL="685800" indent="0">
              <a:buNone/>
            </a:pPr>
            <a:r>
              <a:rPr lang="en-US">
                <a:cs typeface="Calibri"/>
              </a:rPr>
              <a:t>Transferring funds between programs impacts your private schools.</a:t>
            </a:r>
          </a:p>
          <a:p>
            <a:pPr marL="685800" indent="0">
              <a:buNone/>
            </a:pPr>
            <a:endParaRPr lang="en-US">
              <a:cs typeface="Calibri"/>
            </a:endParaRPr>
          </a:p>
          <a:p>
            <a:pPr marL="685800" indent="0">
              <a:buNone/>
            </a:pPr>
            <a:r>
              <a:rPr lang="en-US">
                <a:cs typeface="Calibri"/>
              </a:rPr>
              <a:t>The LEA must update the </a:t>
            </a:r>
            <a:r>
              <a:rPr lang="en-US" sz="2400">
                <a:cs typeface="Calibri Light"/>
              </a:rPr>
              <a:t>Proportionate Share Calculator </a:t>
            </a:r>
            <a:r>
              <a:rPr lang="en-US">
                <a:cs typeface="Calibri"/>
              </a:rPr>
              <a:t>to reflect transfer of funds; either going out of Title II or going into Title II.</a:t>
            </a:r>
          </a:p>
          <a:p>
            <a:pPr marL="685800" indent="0">
              <a:buNone/>
            </a:pPr>
            <a:endParaRPr lang="en-US">
              <a:cs typeface="Calibri"/>
            </a:endParaRPr>
          </a:p>
          <a:p>
            <a:pPr marL="0" indent="0">
              <a:buNone/>
            </a:pPr>
            <a:endParaRPr lang="en-US" sz="1400">
              <a:latin typeface="Century Gothic"/>
              <a:cs typeface="Calibri"/>
            </a:endParaRPr>
          </a:p>
        </p:txBody>
      </p:sp>
      <p:sp>
        <p:nvSpPr>
          <p:cNvPr id="4" name="Slide Number Placeholder 3">
            <a:extLst>
              <a:ext uri="{FF2B5EF4-FFF2-40B4-BE49-F238E27FC236}">
                <a16:creationId xmlns:a16="http://schemas.microsoft.com/office/drawing/2014/main" id="{829A6992-9CD4-4353-8726-BFBA27B1004F}"/>
              </a:ext>
            </a:extLst>
          </p:cNvPr>
          <p:cNvSpPr>
            <a:spLocks noGrp="1"/>
          </p:cNvSpPr>
          <p:nvPr>
            <p:ph type="sldNum" sz="quarter" idx="12"/>
          </p:nvPr>
        </p:nvSpPr>
        <p:spPr/>
        <p:txBody>
          <a:bodyPr/>
          <a:lstStyle/>
          <a:p>
            <a:fld id="{E3A0F8C9-0536-44E3-92CA-2798A712B5A8}" type="slidenum">
              <a:rPr lang="en-US" smtClean="0"/>
              <a:t>46</a:t>
            </a:fld>
            <a:endParaRPr lang="en-US"/>
          </a:p>
        </p:txBody>
      </p:sp>
    </p:spTree>
    <p:extLst>
      <p:ext uri="{BB962C8B-B14F-4D97-AF65-F5344CB8AC3E}">
        <p14:creationId xmlns:p14="http://schemas.microsoft.com/office/powerpoint/2010/main" val="338032053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24D4-14A4-4CDD-A694-FA5B0705FC0F}"/>
              </a:ext>
            </a:extLst>
          </p:cNvPr>
          <p:cNvSpPr>
            <a:spLocks noGrp="1"/>
          </p:cNvSpPr>
          <p:nvPr>
            <p:ph type="title"/>
          </p:nvPr>
        </p:nvSpPr>
        <p:spPr>
          <a:xfrm>
            <a:off x="628650" y="265884"/>
            <a:ext cx="7886700" cy="922836"/>
          </a:xfrm>
        </p:spPr>
        <p:txBody>
          <a:bodyPr/>
          <a:lstStyle/>
          <a:p>
            <a:r>
              <a:rPr lang="en-US">
                <a:cs typeface="Calibri Light"/>
              </a:rPr>
              <a:t>Period of Availability &amp; Carryover</a:t>
            </a:r>
            <a:endParaRPr lang="en-US"/>
          </a:p>
        </p:txBody>
      </p:sp>
      <p:sp>
        <p:nvSpPr>
          <p:cNvPr id="3" name="Content Placeholder 2">
            <a:extLst>
              <a:ext uri="{FF2B5EF4-FFF2-40B4-BE49-F238E27FC236}">
                <a16:creationId xmlns:a16="http://schemas.microsoft.com/office/drawing/2014/main" id="{06EDE226-D18A-4D5E-A90A-B3BA93A94F06}"/>
              </a:ext>
            </a:extLst>
          </p:cNvPr>
          <p:cNvSpPr>
            <a:spLocks noGrp="1"/>
          </p:cNvSpPr>
          <p:nvPr>
            <p:ph idx="1"/>
          </p:nvPr>
        </p:nvSpPr>
        <p:spPr>
          <a:xfrm>
            <a:off x="251460" y="1188720"/>
            <a:ext cx="8515350" cy="4937759"/>
          </a:xfrm>
        </p:spPr>
        <p:txBody>
          <a:bodyPr vert="horz" lIns="91440" tIns="45720" rIns="91440" bIns="45720" rtlCol="0" anchor="t">
            <a:noAutofit/>
          </a:bodyPr>
          <a:lstStyle/>
          <a:p>
            <a:r>
              <a:rPr lang="en-US" sz="1800">
                <a:cs typeface="Calibri"/>
              </a:rPr>
              <a:t>Title II(A) funds are available for 27 months</a:t>
            </a:r>
          </a:p>
          <a:p>
            <a:endParaRPr lang="en-US" sz="1800">
              <a:cs typeface="Calibri"/>
            </a:endParaRPr>
          </a:p>
          <a:p>
            <a:endParaRPr lang="en-US" sz="1800">
              <a:cs typeface="Calibri"/>
            </a:endParaRPr>
          </a:p>
          <a:p>
            <a:endParaRPr lang="en-US" sz="1800">
              <a:cs typeface="Calibri"/>
            </a:endParaRPr>
          </a:p>
          <a:p>
            <a:pPr marL="342900" lvl="1" indent="0">
              <a:buNone/>
            </a:pPr>
            <a:endParaRPr lang="en-US" sz="1800">
              <a:cs typeface="Calibri"/>
            </a:endParaRPr>
          </a:p>
          <a:p>
            <a:pPr lvl="1"/>
            <a:endParaRPr lang="en-US" sz="1800">
              <a:cs typeface="Calibri"/>
            </a:endParaRPr>
          </a:p>
          <a:p>
            <a:pPr marL="342900" lvl="1" indent="0">
              <a:buNone/>
            </a:pPr>
            <a:endParaRPr lang="en-US" sz="1800">
              <a:cs typeface="Calibri"/>
            </a:endParaRPr>
          </a:p>
          <a:p>
            <a:r>
              <a:rPr lang="en-US" sz="1800">
                <a:cs typeface="Calibri"/>
              </a:rPr>
              <a:t>First In First Out (FIFO) Approach</a:t>
            </a:r>
          </a:p>
          <a:p>
            <a:pPr marL="0" indent="0">
              <a:buNone/>
            </a:pPr>
            <a:endParaRPr lang="en-US" sz="1800">
              <a:cs typeface="Calibri"/>
            </a:endParaRPr>
          </a:p>
          <a:p>
            <a:r>
              <a:rPr lang="en-US" sz="1800">
                <a:cs typeface="Calibri"/>
              </a:rPr>
              <a:t>LEAs are encouraged to apply for all available funds</a:t>
            </a:r>
          </a:p>
          <a:p>
            <a:pPr marL="342900" lvl="1" indent="0">
              <a:buNone/>
            </a:pPr>
            <a:endParaRPr lang="en-US" sz="1800">
              <a:cs typeface="Calibri"/>
            </a:endParaRPr>
          </a:p>
          <a:p>
            <a:r>
              <a:rPr lang="en-US" sz="1800">
                <a:cs typeface="Calibri"/>
              </a:rPr>
              <a:t>Unlike Title I (A) funds - no restriction on the percentage that can be carried over within the 27-month period of availability</a:t>
            </a:r>
          </a:p>
          <a:p>
            <a:endParaRPr lang="en-US" sz="1800">
              <a:cs typeface="Calibri"/>
            </a:endParaRPr>
          </a:p>
          <a:p>
            <a:r>
              <a:rPr lang="en-US" sz="1800">
                <a:cs typeface="Calibri"/>
              </a:rPr>
              <a:t>Account for Private School funds separately and allow for similar carryover, if necessary</a:t>
            </a:r>
          </a:p>
        </p:txBody>
      </p:sp>
      <p:sp>
        <p:nvSpPr>
          <p:cNvPr id="4" name="Slide Number Placeholder 3">
            <a:extLst>
              <a:ext uri="{FF2B5EF4-FFF2-40B4-BE49-F238E27FC236}">
                <a16:creationId xmlns:a16="http://schemas.microsoft.com/office/drawing/2014/main" id="{DC190449-7239-4229-8B3C-10AAAF88FF63}"/>
              </a:ext>
            </a:extLst>
          </p:cNvPr>
          <p:cNvSpPr>
            <a:spLocks noGrp="1"/>
          </p:cNvSpPr>
          <p:nvPr>
            <p:ph type="sldNum" sz="quarter" idx="12"/>
          </p:nvPr>
        </p:nvSpPr>
        <p:spPr/>
        <p:txBody>
          <a:bodyPr/>
          <a:lstStyle/>
          <a:p>
            <a:fld id="{E3A0F8C9-0536-44E3-92CA-2798A712B5A8}" type="slidenum">
              <a:rPr lang="en-US" smtClean="0"/>
              <a:t>47</a:t>
            </a:fld>
            <a:endParaRPr lang="en-US"/>
          </a:p>
        </p:txBody>
      </p:sp>
      <p:graphicFrame>
        <p:nvGraphicFramePr>
          <p:cNvPr id="5" name="Table 5">
            <a:extLst>
              <a:ext uri="{FF2B5EF4-FFF2-40B4-BE49-F238E27FC236}">
                <a16:creationId xmlns:a16="http://schemas.microsoft.com/office/drawing/2014/main" id="{2D9F47B5-3E20-45EC-89D9-FEF4D175CCF9}"/>
              </a:ext>
            </a:extLst>
          </p:cNvPr>
          <p:cNvGraphicFramePr>
            <a:graphicFrameLocks noGrp="1"/>
          </p:cNvGraphicFramePr>
          <p:nvPr>
            <p:extLst>
              <p:ext uri="{D42A27DB-BD31-4B8C-83A1-F6EECF244321}">
                <p14:modId xmlns:p14="http://schemas.microsoft.com/office/powerpoint/2010/main" val="430241760"/>
              </p:ext>
            </p:extLst>
          </p:nvPr>
        </p:nvGraphicFramePr>
        <p:xfrm>
          <a:off x="1286539" y="1594883"/>
          <a:ext cx="6512662" cy="1746273"/>
        </p:xfrm>
        <a:graphic>
          <a:graphicData uri="http://schemas.openxmlformats.org/drawingml/2006/table">
            <a:tbl>
              <a:tblPr firstRow="1" bandRow="1">
                <a:tableStyleId>{5C22544A-7EE6-4342-B048-85BDC9FD1C3A}</a:tableStyleId>
              </a:tblPr>
              <a:tblGrid>
                <a:gridCol w="3256331">
                  <a:extLst>
                    <a:ext uri="{9D8B030D-6E8A-4147-A177-3AD203B41FA5}">
                      <a16:colId xmlns:a16="http://schemas.microsoft.com/office/drawing/2014/main" val="2448041422"/>
                    </a:ext>
                  </a:extLst>
                </a:gridCol>
                <a:gridCol w="3256331">
                  <a:extLst>
                    <a:ext uri="{9D8B030D-6E8A-4147-A177-3AD203B41FA5}">
                      <a16:colId xmlns:a16="http://schemas.microsoft.com/office/drawing/2014/main" val="1056364741"/>
                    </a:ext>
                  </a:extLst>
                </a:gridCol>
              </a:tblGrid>
              <a:tr h="270064">
                <a:tc>
                  <a:txBody>
                    <a:bodyPr/>
                    <a:lstStyle/>
                    <a:p>
                      <a:r>
                        <a:rPr lang="en-US"/>
                        <a:t>Fiscal Year</a:t>
                      </a:r>
                    </a:p>
                  </a:txBody>
                  <a:tcPr/>
                </a:tc>
                <a:tc>
                  <a:txBody>
                    <a:bodyPr/>
                    <a:lstStyle/>
                    <a:p>
                      <a:r>
                        <a:rPr lang="en-US"/>
                        <a:t>Period of Availability</a:t>
                      </a:r>
                    </a:p>
                  </a:txBody>
                  <a:tcPr/>
                </a:tc>
                <a:extLst>
                  <a:ext uri="{0D108BD9-81ED-4DB2-BD59-A6C34878D82A}">
                    <a16:rowId xmlns:a16="http://schemas.microsoft.com/office/drawing/2014/main" val="798452054"/>
                  </a:ext>
                </a:extLst>
              </a:tr>
              <a:tr h="557553">
                <a:tc>
                  <a:txBody>
                    <a:bodyPr/>
                    <a:lstStyle/>
                    <a:p>
                      <a:r>
                        <a:rPr lang="en-US"/>
                        <a:t>FY 2020*</a:t>
                      </a:r>
                    </a:p>
                  </a:txBody>
                  <a:tcPr/>
                </a:tc>
                <a:tc>
                  <a:txBody>
                    <a:bodyPr/>
                    <a:lstStyle/>
                    <a:p>
                      <a:r>
                        <a:rPr lang="en-US"/>
                        <a:t>7/1/2019 - 9/30/2022*</a:t>
                      </a:r>
                    </a:p>
                    <a:p>
                      <a:pPr lvl="0">
                        <a:buNone/>
                      </a:pPr>
                      <a:r>
                        <a:rPr lang="en-US" sz="1000"/>
                        <a:t>*Covid related one year waiver granted by US ED</a:t>
                      </a:r>
                    </a:p>
                  </a:txBody>
                  <a:tcPr/>
                </a:tc>
                <a:extLst>
                  <a:ext uri="{0D108BD9-81ED-4DB2-BD59-A6C34878D82A}">
                    <a16:rowId xmlns:a16="http://schemas.microsoft.com/office/drawing/2014/main" val="1618846192"/>
                  </a:ext>
                </a:extLst>
              </a:tr>
              <a:tr h="270064">
                <a:tc>
                  <a:txBody>
                    <a:bodyPr/>
                    <a:lstStyle/>
                    <a:p>
                      <a:r>
                        <a:rPr lang="en-US"/>
                        <a:t>FY 2021</a:t>
                      </a:r>
                    </a:p>
                  </a:txBody>
                  <a:tcPr/>
                </a:tc>
                <a:tc>
                  <a:txBody>
                    <a:bodyPr/>
                    <a:lstStyle/>
                    <a:p>
                      <a:r>
                        <a:rPr lang="en-US"/>
                        <a:t>7/1/2020 - 9/30/2022</a:t>
                      </a:r>
                    </a:p>
                  </a:txBody>
                  <a:tcPr/>
                </a:tc>
                <a:extLst>
                  <a:ext uri="{0D108BD9-81ED-4DB2-BD59-A6C34878D82A}">
                    <a16:rowId xmlns:a16="http://schemas.microsoft.com/office/drawing/2014/main" val="1264311548"/>
                  </a:ext>
                </a:extLst>
              </a:tr>
              <a:tr h="270064">
                <a:tc>
                  <a:txBody>
                    <a:bodyPr/>
                    <a:lstStyle/>
                    <a:p>
                      <a:pPr lvl="0">
                        <a:buNone/>
                      </a:pPr>
                      <a:r>
                        <a:rPr lang="en-US"/>
                        <a:t>FY 2022</a:t>
                      </a:r>
                    </a:p>
                  </a:txBody>
                  <a:tcPr/>
                </a:tc>
                <a:tc>
                  <a:txBody>
                    <a:bodyPr/>
                    <a:lstStyle/>
                    <a:p>
                      <a:pPr lvl="0">
                        <a:buNone/>
                      </a:pPr>
                      <a:r>
                        <a:rPr lang="en-US"/>
                        <a:t>7/1/2021 - 9/30/2023</a:t>
                      </a:r>
                    </a:p>
                  </a:txBody>
                  <a:tcPr/>
                </a:tc>
                <a:extLst>
                  <a:ext uri="{0D108BD9-81ED-4DB2-BD59-A6C34878D82A}">
                    <a16:rowId xmlns:a16="http://schemas.microsoft.com/office/drawing/2014/main" val="2923525184"/>
                  </a:ext>
                </a:extLst>
              </a:tr>
              <a:tr h="278776">
                <a:tc>
                  <a:txBody>
                    <a:bodyPr/>
                    <a:lstStyle/>
                    <a:p>
                      <a:pPr lvl="0">
                        <a:buNone/>
                      </a:pPr>
                      <a:r>
                        <a:rPr lang="en-US"/>
                        <a:t>FY 2023 </a:t>
                      </a:r>
                    </a:p>
                  </a:txBody>
                  <a:tcPr/>
                </a:tc>
                <a:tc>
                  <a:txBody>
                    <a:bodyPr/>
                    <a:lstStyle/>
                    <a:p>
                      <a:pPr lvl="0">
                        <a:buNone/>
                      </a:pPr>
                      <a:r>
                        <a:rPr lang="en-US"/>
                        <a:t>7/1/2022 - 9/30/2024</a:t>
                      </a:r>
                    </a:p>
                  </a:txBody>
                  <a:tcPr/>
                </a:tc>
                <a:extLst>
                  <a:ext uri="{0D108BD9-81ED-4DB2-BD59-A6C34878D82A}">
                    <a16:rowId xmlns:a16="http://schemas.microsoft.com/office/drawing/2014/main" val="3094675009"/>
                  </a:ext>
                </a:extLst>
              </a:tr>
            </a:tbl>
          </a:graphicData>
        </a:graphic>
      </p:graphicFrame>
    </p:spTree>
    <p:extLst>
      <p:ext uri="{BB962C8B-B14F-4D97-AF65-F5344CB8AC3E}">
        <p14:creationId xmlns:p14="http://schemas.microsoft.com/office/powerpoint/2010/main" val="134528634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584A-944A-4939-B65A-DB76F1C4D928}"/>
              </a:ext>
            </a:extLst>
          </p:cNvPr>
          <p:cNvSpPr>
            <a:spLocks noGrp="1"/>
          </p:cNvSpPr>
          <p:nvPr>
            <p:ph type="title"/>
          </p:nvPr>
        </p:nvSpPr>
        <p:spPr>
          <a:xfrm>
            <a:off x="628650" y="180976"/>
            <a:ext cx="7886700" cy="945925"/>
          </a:xfrm>
        </p:spPr>
        <p:txBody>
          <a:bodyPr/>
          <a:lstStyle/>
          <a:p>
            <a:r>
              <a:rPr lang="en-US"/>
              <a:t>2022 Amendment</a:t>
            </a:r>
          </a:p>
        </p:txBody>
      </p:sp>
      <p:sp>
        <p:nvSpPr>
          <p:cNvPr id="3" name="Content Placeholder 2">
            <a:extLst>
              <a:ext uri="{FF2B5EF4-FFF2-40B4-BE49-F238E27FC236}">
                <a16:creationId xmlns:a16="http://schemas.microsoft.com/office/drawing/2014/main" id="{B2A41066-556F-4043-BDAD-966C754F376C}"/>
              </a:ext>
            </a:extLst>
          </p:cNvPr>
          <p:cNvSpPr>
            <a:spLocks noGrp="1"/>
          </p:cNvSpPr>
          <p:nvPr>
            <p:ph idx="1"/>
          </p:nvPr>
        </p:nvSpPr>
        <p:spPr>
          <a:xfrm>
            <a:off x="381000" y="1126901"/>
            <a:ext cx="8382000" cy="4722914"/>
          </a:xfrm>
        </p:spPr>
        <p:txBody>
          <a:bodyPr vert="horz" lIns="91440" tIns="45720" rIns="91440" bIns="45720" rtlCol="0" anchor="t">
            <a:normAutofit fontScale="92500" lnSpcReduction="20000"/>
          </a:bodyPr>
          <a:lstStyle/>
          <a:p>
            <a:pPr marL="0" marR="0" lvl="0" indent="0">
              <a:spcBef>
                <a:spcPts val="0"/>
              </a:spcBef>
              <a:spcAft>
                <a:spcPts val="0"/>
              </a:spcAft>
              <a:buNone/>
              <a:tabLst>
                <a:tab pos="228600" algn="l"/>
              </a:tabLst>
            </a:pPr>
            <a:endParaRPr lang="en-US" sz="180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endParaRPr>
          </a:p>
          <a:p>
            <a:pPr marL="0" indent="0">
              <a:spcBef>
                <a:spcPts val="0"/>
              </a:spcBef>
              <a:buNone/>
              <a:tabLst>
                <a:tab pos="228600" algn="l"/>
              </a:tabLst>
            </a:pPr>
            <a:r>
              <a:rPr lang="en-US" sz="1800" dirty="0">
                <a:solidFill>
                  <a:srgbClr val="000000"/>
                </a:solidFill>
                <a:ea typeface="Times New Roman" panose="02020603050405020304" pitchFamily="18" charset="0"/>
                <a:cs typeface="Calibri"/>
              </a:rPr>
              <a:t>2022 Amendment Period:  February 25- March 28</a:t>
            </a:r>
          </a:p>
          <a:p>
            <a:pPr marL="0" marR="0" lvl="0" indent="0">
              <a:spcBef>
                <a:spcPts val="0"/>
              </a:spcBef>
              <a:spcAft>
                <a:spcPts val="0"/>
              </a:spcAft>
              <a:buNone/>
              <a:tabLst>
                <a:tab pos="228600" algn="l"/>
              </a:tabLst>
            </a:pPr>
            <a:endParaRPr lang="en-US" sz="1800">
              <a:solidFill>
                <a:srgbClr val="000000"/>
              </a:solidFill>
              <a:effectLst/>
              <a:ea typeface="Times New Roman" panose="02020603050405020304" pitchFamily="18" charset="0"/>
              <a:cs typeface="Calibri" panose="020F0502020204030204" pitchFamily="34" charset="0"/>
            </a:endParaRPr>
          </a:p>
          <a:p>
            <a:pPr marL="0" marR="0" lvl="0" indent="0">
              <a:spcBef>
                <a:spcPts val="0"/>
              </a:spcBef>
              <a:spcAft>
                <a:spcPts val="0"/>
              </a:spcAft>
              <a:buNone/>
              <a:tabLst>
                <a:tab pos="228600" algn="l"/>
              </a:tabLst>
            </a:pPr>
            <a:r>
              <a:rPr lang="en-US" sz="1800" dirty="0">
                <a:solidFill>
                  <a:srgbClr val="000000"/>
                </a:solidFill>
                <a:effectLst/>
                <a:ea typeface="Times New Roman" panose="02020603050405020304" pitchFamily="18" charset="0"/>
                <a:cs typeface="Calibri"/>
              </a:rPr>
              <a:t>When to submit a CRP Amendment:</a:t>
            </a:r>
          </a:p>
          <a:p>
            <a:pPr marL="0" marR="0" lvl="0" indent="0">
              <a:spcBef>
                <a:spcPts val="0"/>
              </a:spcBef>
              <a:spcAft>
                <a:spcPts val="0"/>
              </a:spcAft>
              <a:buNone/>
              <a:tabLst>
                <a:tab pos="228600" algn="l"/>
              </a:tabLst>
            </a:pPr>
            <a:endParaRPr lang="en-US" sz="1800">
              <a:solidFill>
                <a:srgbClr val="000000"/>
              </a:solidFill>
              <a:effectLst/>
              <a:ea typeface="Times New Roman" panose="02020603050405020304" pitchFamily="18" charset="0"/>
              <a:cs typeface="Calibri" panose="020F0502020204030204" pitchFamily="34" charset="0"/>
            </a:endParaRPr>
          </a:p>
          <a:p>
            <a:pPr>
              <a:spcBef>
                <a:spcPts val="0"/>
              </a:spcBef>
              <a:tabLst>
                <a:tab pos="228600" algn="l"/>
              </a:tabLst>
            </a:pPr>
            <a:r>
              <a:rPr lang="en-US" sz="1800" dirty="0">
                <a:solidFill>
                  <a:srgbClr val="000000"/>
                </a:solidFill>
                <a:ea typeface="Times New Roman" panose="02020603050405020304" pitchFamily="18" charset="0"/>
                <a:cs typeface="Calibri"/>
              </a:rPr>
              <a:t>Decrease in available funds</a:t>
            </a:r>
          </a:p>
          <a:p>
            <a:pPr>
              <a:spcBef>
                <a:spcPts val="0"/>
              </a:spcBef>
              <a:tabLst>
                <a:tab pos="228600" algn="l"/>
              </a:tabLst>
            </a:pPr>
            <a:endParaRPr lang="en-US" sz="1800">
              <a:solidFill>
                <a:srgbClr val="000000"/>
              </a:solidFill>
              <a:ea typeface="Times New Roman" panose="02020603050405020304" pitchFamily="18" charset="0"/>
              <a:cs typeface="Calibri"/>
            </a:endParaRPr>
          </a:p>
          <a:p>
            <a:pPr marR="0" lvl="0">
              <a:spcBef>
                <a:spcPts val="0"/>
              </a:spcBef>
              <a:spcAft>
                <a:spcPts val="0"/>
              </a:spcAft>
              <a:tabLst>
                <a:tab pos="228600" algn="l"/>
              </a:tabLst>
            </a:pPr>
            <a:r>
              <a:rPr lang="en-US" sz="1800" dirty="0">
                <a:solidFill>
                  <a:srgbClr val="000000"/>
                </a:solidFill>
                <a:effectLst/>
                <a:ea typeface="Times New Roman" panose="02020603050405020304" pitchFamily="18" charset="0"/>
                <a:cs typeface="Calibri"/>
              </a:rPr>
              <a:t>If LEA cumulative anticipated change(s) within or among objects of expenditure (Budget Series) exceeds 10% of the total approved budget</a:t>
            </a:r>
            <a:endParaRPr lang="en-US" dirty="0">
              <a:cs typeface="Calibri"/>
            </a:endParaRPr>
          </a:p>
          <a:p>
            <a:pPr marL="0" marR="0" lvl="0" indent="0">
              <a:spcBef>
                <a:spcPts val="0"/>
              </a:spcBef>
              <a:spcAft>
                <a:spcPts val="0"/>
              </a:spcAft>
              <a:buNone/>
              <a:tabLst>
                <a:tab pos="228600" algn="l"/>
              </a:tabLst>
            </a:pPr>
            <a:endParaRPr lang="en-US" sz="1800">
              <a:solidFill>
                <a:srgbClr val="000000"/>
              </a:solidFill>
              <a:effectLst/>
              <a:ea typeface="Times New Roman" panose="02020603050405020304" pitchFamily="18" charset="0"/>
              <a:cs typeface="Calibri" panose="020F0502020204030204" pitchFamily="34" charset="0"/>
            </a:endParaRPr>
          </a:p>
          <a:p>
            <a:pPr marR="0" lvl="0">
              <a:spcBef>
                <a:spcPts val="0"/>
              </a:spcBef>
              <a:spcAft>
                <a:spcPts val="0"/>
              </a:spcAft>
              <a:tabLst>
                <a:tab pos="228600" algn="l"/>
              </a:tabLst>
            </a:pPr>
            <a:r>
              <a:rPr lang="en-US" sz="1800" dirty="0">
                <a:solidFill>
                  <a:srgbClr val="000000"/>
                </a:solidFill>
                <a:ea typeface="Times New Roman" panose="02020603050405020304" pitchFamily="18" charset="0"/>
                <a:cs typeface="Calibri"/>
              </a:rPr>
              <a:t>If LEA cumulative anticipated change(s) within or among objects of expenditure (Budget Series) exceeds O</a:t>
            </a:r>
            <a:r>
              <a:rPr lang="en-US" sz="1800" dirty="0">
                <a:solidFill>
                  <a:srgbClr val="000000"/>
                </a:solidFill>
                <a:effectLst/>
                <a:ea typeface="Times New Roman" panose="02020603050405020304" pitchFamily="18" charset="0"/>
                <a:cs typeface="Calibri"/>
              </a:rPr>
              <a:t>ver $100,000.00, whichever amount is less</a:t>
            </a:r>
          </a:p>
          <a:p>
            <a:pPr marR="0" lvl="0">
              <a:spcBef>
                <a:spcPts val="0"/>
              </a:spcBef>
              <a:spcAft>
                <a:spcPts val="0"/>
              </a:spcAft>
              <a:tabLst>
                <a:tab pos="228600" algn="l"/>
              </a:tabLst>
            </a:pPr>
            <a:endParaRPr lang="en-US" sz="1800">
              <a:solidFill>
                <a:srgbClr val="000000"/>
              </a:solidFill>
              <a:effectLst/>
              <a:ea typeface="Times New Roman" panose="02020603050405020304" pitchFamily="18" charset="0"/>
              <a:cs typeface="Calibri" panose="020F0502020204030204" pitchFamily="34" charset="0"/>
            </a:endParaRPr>
          </a:p>
          <a:p>
            <a:r>
              <a:rPr lang="en-US" sz="1800" dirty="0">
                <a:ea typeface="Times New Roman" panose="02020603050405020304" pitchFamily="18" charset="0"/>
                <a:cs typeface="Calibri"/>
              </a:rPr>
              <a:t>10% Flexibility Rule</a:t>
            </a:r>
            <a:endParaRPr lang="en-US" sz="1800" dirty="0">
              <a:effectLst/>
              <a:ea typeface="Times New Roman" panose="02020603050405020304" pitchFamily="18" charset="0"/>
              <a:cs typeface="Calibri"/>
            </a:endParaRPr>
          </a:p>
          <a:p>
            <a:pPr lvl="1"/>
            <a:r>
              <a:rPr lang="en-US" sz="1800" dirty="0">
                <a:effectLst/>
                <a:ea typeface="Times New Roman" panose="02020603050405020304" pitchFamily="18" charset="0"/>
              </a:rPr>
              <a:t>Prior approved line items/activities. </a:t>
            </a:r>
            <a:r>
              <a:rPr lang="en-US" sz="1800" dirty="0">
                <a:ea typeface="Times New Roman" panose="02020603050405020304" pitchFamily="18" charset="0"/>
              </a:rPr>
              <a:t> </a:t>
            </a:r>
            <a:endParaRPr lang="en-US" sz="1800" dirty="0">
              <a:effectLst/>
              <a:ea typeface="Times New Roman" panose="02020603050405020304" pitchFamily="18" charset="0"/>
              <a:cs typeface="Calibri" panose="020F0502020204030204"/>
            </a:endParaRPr>
          </a:p>
          <a:p>
            <a:pPr lvl="1"/>
            <a:r>
              <a:rPr lang="en-US" sz="1800" dirty="0"/>
              <a:t>The</a:t>
            </a:r>
            <a:r>
              <a:rPr lang="en-US" sz="1800" dirty="0">
                <a:effectLst/>
                <a:ea typeface="Times New Roman" panose="02020603050405020304" pitchFamily="18" charset="0"/>
              </a:rPr>
              <a:t> flexibility is not meant for new or unapproved activities</a:t>
            </a:r>
            <a:endParaRPr lang="en-US" sz="1800" dirty="0">
              <a:effectLst/>
              <a:ea typeface="Times New Roman" panose="02020603050405020304" pitchFamily="18" charset="0"/>
              <a:cs typeface="Calibri"/>
            </a:endParaRPr>
          </a:p>
          <a:p>
            <a:pPr lvl="1"/>
            <a:endParaRPr lang="en-US" sz="1800">
              <a:cs typeface="Calibri" panose="020F0502020204030204"/>
            </a:endParaRPr>
          </a:p>
          <a:p>
            <a:r>
              <a:rPr lang="en-US" sz="1800" dirty="0">
                <a:solidFill>
                  <a:srgbClr val="000000"/>
                </a:solidFill>
                <a:cs typeface="Calibri"/>
              </a:rPr>
              <a:t>Don't forget to update Private School proportionate share calculator &amp; budgets!</a:t>
            </a:r>
          </a:p>
          <a:p>
            <a:endParaRPr lang="en-US" sz="1800" dirty="0">
              <a:solidFill>
                <a:srgbClr val="000000"/>
              </a:solidFill>
              <a:cs typeface="Calibri"/>
            </a:endParaRPr>
          </a:p>
          <a:p>
            <a:r>
              <a:rPr lang="en-US" sz="1800" dirty="0">
                <a:solidFill>
                  <a:srgbClr val="000000"/>
                </a:solidFill>
                <a:cs typeface="Calibri"/>
              </a:rPr>
              <a:t>See FY22 Amendment Guidance Document within Document Library</a:t>
            </a:r>
          </a:p>
        </p:txBody>
      </p:sp>
      <p:sp>
        <p:nvSpPr>
          <p:cNvPr id="4" name="Slide Number Placeholder 3">
            <a:extLst>
              <a:ext uri="{FF2B5EF4-FFF2-40B4-BE49-F238E27FC236}">
                <a16:creationId xmlns:a16="http://schemas.microsoft.com/office/drawing/2014/main" id="{DFAFB8FE-6BF4-4BDE-936C-2BBDB48EBC26}"/>
              </a:ext>
            </a:extLst>
          </p:cNvPr>
          <p:cNvSpPr>
            <a:spLocks noGrp="1"/>
          </p:cNvSpPr>
          <p:nvPr>
            <p:ph type="sldNum" sz="quarter" idx="12"/>
          </p:nvPr>
        </p:nvSpPr>
        <p:spPr/>
        <p:txBody>
          <a:bodyPr/>
          <a:lstStyle/>
          <a:p>
            <a:fld id="{E3A0F8C9-0536-44E3-92CA-2798A712B5A8}" type="slidenum">
              <a:rPr lang="en-US" smtClean="0"/>
              <a:t>48</a:t>
            </a:fld>
            <a:endParaRPr lang="en-US"/>
          </a:p>
        </p:txBody>
      </p:sp>
    </p:spTree>
    <p:extLst>
      <p:ext uri="{BB962C8B-B14F-4D97-AF65-F5344CB8AC3E}">
        <p14:creationId xmlns:p14="http://schemas.microsoft.com/office/powerpoint/2010/main" val="1123658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61703"/>
            <a:ext cx="7772400" cy="1097280"/>
          </a:xfrm>
        </p:spPr>
        <p:txBody>
          <a:bodyPr/>
          <a:lstStyle/>
          <a:p>
            <a:r>
              <a:rPr lang="en-US"/>
              <a:t>Questions</a:t>
            </a:r>
          </a:p>
        </p:txBody>
      </p:sp>
      <p:sp>
        <p:nvSpPr>
          <p:cNvPr id="4" name="Slide Number Placeholder 3"/>
          <p:cNvSpPr>
            <a:spLocks noGrp="1"/>
          </p:cNvSpPr>
          <p:nvPr>
            <p:ph type="sldNum" sz="quarter" idx="12"/>
          </p:nvPr>
        </p:nvSpPr>
        <p:spPr/>
        <p:txBody>
          <a:bodyPr/>
          <a:lstStyle/>
          <a:p>
            <a:fld id="{E3A0F8C9-0536-44E3-92CA-2798A712B5A8}" type="slidenum">
              <a:rPr lang="en-US" smtClean="0"/>
              <a:t>49</a:t>
            </a:fld>
            <a:endParaRPr lang="en-US"/>
          </a:p>
        </p:txBody>
      </p:sp>
      <p:pic>
        <p:nvPicPr>
          <p:cNvPr id="7" name="Picture 2" descr="C:\Users\keenma\AppData\Local\Microsoft\Windows\Temporary Internet Files\Content.IE5\E7R0OU1K\question-mark[1].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5756" y="2020823"/>
            <a:ext cx="4394200" cy="29900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6254"/>
            <a:ext cx="7886700" cy="763587"/>
          </a:xfrm>
        </p:spPr>
        <p:txBody>
          <a:bodyPr>
            <a:normAutofit/>
          </a:bodyPr>
          <a:lstStyle/>
          <a:p>
            <a:r>
              <a:rPr lang="en-US"/>
              <a:t>Agenda:  2:00 PM-4:00 PM</a:t>
            </a:r>
          </a:p>
        </p:txBody>
      </p:sp>
      <p:sp>
        <p:nvSpPr>
          <p:cNvPr id="3" name="Content Placeholder 2"/>
          <p:cNvSpPr>
            <a:spLocks noGrp="1"/>
          </p:cNvSpPr>
          <p:nvPr>
            <p:ph idx="1"/>
          </p:nvPr>
        </p:nvSpPr>
        <p:spPr>
          <a:xfrm>
            <a:off x="628650" y="949841"/>
            <a:ext cx="7193081" cy="5548311"/>
          </a:xfrm>
        </p:spPr>
        <p:txBody>
          <a:bodyPr vert="horz" lIns="91440" tIns="45720" rIns="91440" bIns="45720" rtlCol="0" anchor="t">
            <a:normAutofit/>
          </a:bodyPr>
          <a:lstStyle/>
          <a:p>
            <a:pPr marL="514350" indent="-514350">
              <a:buFont typeface="+mj-lt"/>
              <a:buAutoNum type="romanUcPeriod"/>
            </a:pPr>
            <a:r>
              <a:rPr lang="en-US" sz="2000"/>
              <a:t>Welcome</a:t>
            </a:r>
          </a:p>
          <a:p>
            <a:pPr marL="514350" indent="-514350">
              <a:buFont typeface="+mj-lt"/>
              <a:buAutoNum type="romanUcPeriod"/>
            </a:pPr>
            <a:r>
              <a:rPr lang="en-US" sz="2000"/>
              <a:t>Objectives and Norms</a:t>
            </a:r>
          </a:p>
          <a:p>
            <a:pPr marL="514350" indent="-514350">
              <a:buFont typeface="+mj-lt"/>
              <a:buAutoNum type="romanUcPeriod"/>
            </a:pPr>
            <a:r>
              <a:rPr lang="en-US" sz="2000"/>
              <a:t>Purpose and Allowable Uses</a:t>
            </a:r>
          </a:p>
          <a:p>
            <a:pPr marL="514350" indent="-514350">
              <a:buFont typeface="+mj-lt"/>
              <a:buAutoNum type="romanUcPeriod"/>
            </a:pPr>
            <a:r>
              <a:rPr lang="en-US" sz="2000"/>
              <a:t>Needs Assessment</a:t>
            </a:r>
            <a:endParaRPr lang="en-US" sz="2000">
              <a:cs typeface="Calibri"/>
            </a:endParaRPr>
          </a:p>
          <a:p>
            <a:pPr marL="514350" indent="-514350">
              <a:buAutoNum type="romanUcPeriod" startAt="3"/>
            </a:pPr>
            <a:r>
              <a:rPr lang="en-US" sz="2000"/>
              <a:t>Equitable Access</a:t>
            </a:r>
          </a:p>
          <a:p>
            <a:pPr marL="0" indent="0">
              <a:buNone/>
            </a:pPr>
            <a:r>
              <a:rPr lang="en-US" sz="2000"/>
              <a:t>          BREAK </a:t>
            </a:r>
          </a:p>
          <a:p>
            <a:pPr marL="0" indent="0">
              <a:buNone/>
            </a:pPr>
            <a:r>
              <a:rPr lang="en-US" sz="2000"/>
              <a:t>IV.    Evaluation and Monitoring of PL activities</a:t>
            </a:r>
          </a:p>
          <a:p>
            <a:pPr marL="0" indent="0">
              <a:buNone/>
            </a:pPr>
            <a:r>
              <a:rPr lang="en-US" sz="2000"/>
              <a:t>V.      Private Schools</a:t>
            </a:r>
            <a:endParaRPr lang="en-US" sz="2000">
              <a:cs typeface="Calibri"/>
            </a:endParaRPr>
          </a:p>
          <a:p>
            <a:pPr marL="0" indent="0">
              <a:buNone/>
            </a:pPr>
            <a:r>
              <a:rPr lang="en-US" sz="2000"/>
              <a:t>VII.    Fiscal Overview</a:t>
            </a:r>
            <a:endParaRPr lang="en-US" sz="2000">
              <a:cs typeface="Calibri"/>
            </a:endParaRPr>
          </a:p>
          <a:p>
            <a:pPr marL="1309370" lvl="2" indent="-514350">
              <a:buFont typeface="+mj-lt"/>
              <a:buAutoNum type="alphaLcPeriod"/>
            </a:pPr>
            <a:r>
              <a:rPr lang="en-US">
                <a:cs typeface="Calibri"/>
              </a:rPr>
              <a:t>CRP Fiscal Items</a:t>
            </a:r>
            <a:endParaRPr lang="en-US"/>
          </a:p>
          <a:p>
            <a:pPr marL="1309370" lvl="2" indent="-514350">
              <a:buAutoNum type="alphaLcPeriod"/>
            </a:pPr>
            <a:r>
              <a:rPr lang="en-US"/>
              <a:t>Supplement/Supplant</a:t>
            </a:r>
            <a:endParaRPr lang="en-US">
              <a:cs typeface="Calibri"/>
            </a:endParaRPr>
          </a:p>
          <a:p>
            <a:pPr marL="1309370" lvl="2" indent="-514350">
              <a:buFont typeface="+mj-lt"/>
              <a:buAutoNum type="alphaLcPeriod"/>
            </a:pPr>
            <a:r>
              <a:rPr lang="en-US"/>
              <a:t>Private Schools</a:t>
            </a:r>
          </a:p>
          <a:p>
            <a:pPr marL="1309370" lvl="2" indent="-514350">
              <a:buFont typeface="+mj-lt"/>
              <a:buAutoNum type="alphaLcPeriod"/>
            </a:pPr>
            <a:r>
              <a:rPr lang="en-US"/>
              <a:t>Transferability</a:t>
            </a:r>
            <a:endParaRPr lang="en-US">
              <a:cs typeface="Calibri"/>
            </a:endParaRPr>
          </a:p>
          <a:p>
            <a:pPr marL="1309370" lvl="2" indent="-514350">
              <a:buFont typeface="Calibri Light" panose="020F0302020204030204"/>
              <a:buAutoNum type="alphaLcPeriod"/>
            </a:pPr>
            <a:r>
              <a:rPr lang="en-US"/>
              <a:t>Carry Over Funds</a:t>
            </a:r>
            <a:endParaRPr lang="en-US">
              <a:cs typeface="Calibri"/>
            </a:endParaRPr>
          </a:p>
          <a:p>
            <a:pPr marL="0" indent="0">
              <a:buNone/>
            </a:pPr>
            <a:r>
              <a:rPr lang="en-US" sz="2000"/>
              <a:t>VIII.   Closure</a:t>
            </a:r>
            <a:endParaRPr lang="en-US" sz="2000">
              <a:cs typeface="Calibri"/>
            </a:endParaRPr>
          </a:p>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006353" y="885825"/>
            <a:ext cx="2794747" cy="2904611"/>
          </a:xfrm>
          <a:prstGeom prst="rect">
            <a:avLst/>
          </a:prstGeom>
        </p:spPr>
      </p:pic>
    </p:spTree>
    <p:extLst>
      <p:ext uri="{BB962C8B-B14F-4D97-AF65-F5344CB8AC3E}">
        <p14:creationId xmlns:p14="http://schemas.microsoft.com/office/powerpoint/2010/main" val="3780900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A0F8C9-0536-44E3-92CA-2798A712B5A8}" type="slidenum">
              <a:rPr lang="en-US" smtClean="0"/>
              <a:t>50</a:t>
            </a:fld>
            <a:endParaRPr lang="en-US"/>
          </a:p>
        </p:txBody>
      </p:sp>
      <p:sp>
        <p:nvSpPr>
          <p:cNvPr id="3" name="Content Placeholder 2">
            <a:extLst>
              <a:ext uri="{FF2B5EF4-FFF2-40B4-BE49-F238E27FC236}">
                <a16:creationId xmlns:a16="http://schemas.microsoft.com/office/drawing/2014/main" id="{88787ECB-1703-474B-9F4B-EF793A5F5D01}"/>
              </a:ext>
            </a:extLst>
          </p:cNvPr>
          <p:cNvSpPr>
            <a:spLocks noGrp="1"/>
          </p:cNvSpPr>
          <p:nvPr>
            <p:ph idx="1"/>
          </p:nvPr>
        </p:nvSpPr>
        <p:spPr>
          <a:xfrm>
            <a:off x="175846" y="1031631"/>
            <a:ext cx="8339504" cy="4699468"/>
          </a:xfrm>
        </p:spPr>
        <p:txBody>
          <a:bodyPr/>
          <a:lstStyle/>
          <a:p>
            <a:pPr marL="0" indent="0">
              <a:buNone/>
            </a:pPr>
            <a:r>
              <a:rPr lang="en-US"/>
              <a:t>Final Thought..</a:t>
            </a:r>
          </a:p>
        </p:txBody>
      </p:sp>
      <p:pic>
        <p:nvPicPr>
          <p:cNvPr id="11" name="Picture 10">
            <a:extLst>
              <a:ext uri="{FF2B5EF4-FFF2-40B4-BE49-F238E27FC236}">
                <a16:creationId xmlns:a16="http://schemas.microsoft.com/office/drawing/2014/main" id="{B1B1DE49-6950-4189-A471-027D0D944AFF}"/>
              </a:ext>
            </a:extLst>
          </p:cNvPr>
          <p:cNvPicPr>
            <a:picLocks noChangeAspect="1"/>
          </p:cNvPicPr>
          <p:nvPr/>
        </p:nvPicPr>
        <p:blipFill>
          <a:blip r:embed="rId3"/>
          <a:stretch>
            <a:fillRect/>
          </a:stretch>
        </p:blipFill>
        <p:spPr>
          <a:xfrm>
            <a:off x="2684585" y="750277"/>
            <a:ext cx="6013937" cy="5156001"/>
          </a:xfrm>
          <a:prstGeom prst="rect">
            <a:avLst/>
          </a:prstGeom>
        </p:spPr>
      </p:pic>
    </p:spTree>
    <p:extLst>
      <p:ext uri="{BB962C8B-B14F-4D97-AF65-F5344CB8AC3E}">
        <p14:creationId xmlns:p14="http://schemas.microsoft.com/office/powerpoint/2010/main" val="604062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8463"/>
          </a:xfrm>
        </p:spPr>
        <p:txBody>
          <a:bodyPr>
            <a:noAutofit/>
          </a:bodyPr>
          <a:lstStyle/>
          <a:p>
            <a:pPr algn="ctr"/>
            <a:br>
              <a:rPr lang="en-US"/>
            </a:br>
            <a:r>
              <a:rPr lang="en-US"/>
              <a:t>Thank You for Your Participation!</a:t>
            </a:r>
            <a:br>
              <a:rPr lang="en-US"/>
            </a:br>
            <a:endParaRPr lang="en-US"/>
          </a:p>
        </p:txBody>
      </p:sp>
      <p:sp>
        <p:nvSpPr>
          <p:cNvPr id="3" name="Content Placeholder 2"/>
          <p:cNvSpPr>
            <a:spLocks noGrp="1"/>
          </p:cNvSpPr>
          <p:nvPr>
            <p:ph idx="1"/>
          </p:nvPr>
        </p:nvSpPr>
        <p:spPr>
          <a:xfrm>
            <a:off x="628650" y="1045029"/>
            <a:ext cx="7886700" cy="5131934"/>
          </a:xfrm>
        </p:spPr>
        <p:txBody>
          <a:bodyPr vert="horz" lIns="91440" tIns="45720" rIns="91440" bIns="45720" rtlCol="0" anchor="t">
            <a:normAutofit/>
          </a:bodyPr>
          <a:lstStyle/>
          <a:p>
            <a:pPr marL="0" indent="0" algn="ctr">
              <a:buNone/>
            </a:pPr>
            <a:endParaRPr lang="en-US"/>
          </a:p>
          <a:p>
            <a:pPr marL="0" indent="0" algn="ctr">
              <a:buNone/>
            </a:pPr>
            <a:r>
              <a:rPr lang="en-US"/>
              <a:t>RIDE Title II, Part A Program and Fiscal Contacts</a:t>
            </a:r>
          </a:p>
          <a:p>
            <a:pPr marL="0" indent="0" algn="ctr">
              <a:buNone/>
            </a:pPr>
            <a:endParaRPr lang="en-US"/>
          </a:p>
          <a:p>
            <a:pPr marL="0" indent="0">
              <a:buNone/>
            </a:pPr>
            <a:r>
              <a:rPr lang="en-US"/>
              <a:t>Title II, Part A Program </a:t>
            </a:r>
          </a:p>
          <a:p>
            <a:pPr marL="0" indent="0">
              <a:buNone/>
            </a:pPr>
            <a:r>
              <a:rPr lang="en-US">
                <a:hlinkClick r:id="rId3"/>
              </a:rPr>
              <a:t>mary.keenan@ride.ri.gov</a:t>
            </a:r>
            <a:r>
              <a:rPr lang="en-US"/>
              <a:t>        401-222-8497</a:t>
            </a:r>
            <a:endParaRPr lang="en-US">
              <a:cs typeface="Calibri"/>
            </a:endParaRPr>
          </a:p>
          <a:p>
            <a:pPr marL="0" indent="0">
              <a:buNone/>
            </a:pPr>
            <a:r>
              <a:rPr lang="en-US">
                <a:hlinkClick r:id="rId4"/>
              </a:rPr>
              <a:t>hilda.potrzeba@ride.ri.gov</a:t>
            </a:r>
            <a:r>
              <a:rPr lang="en-US"/>
              <a:t>     401-222-8891</a:t>
            </a:r>
          </a:p>
          <a:p>
            <a:pPr marL="0" indent="0">
              <a:buNone/>
            </a:pPr>
            <a:endParaRPr lang="en-US"/>
          </a:p>
          <a:p>
            <a:pPr marL="0" indent="0">
              <a:buNone/>
            </a:pPr>
            <a:r>
              <a:rPr lang="en-US"/>
              <a:t>Title II, Part A Fiscal Support</a:t>
            </a:r>
            <a:endParaRPr lang="en-US">
              <a:cs typeface="Calibri"/>
            </a:endParaRPr>
          </a:p>
          <a:p>
            <a:pPr marL="0" indent="0">
              <a:buNone/>
            </a:pPr>
            <a:r>
              <a:rPr lang="en-US">
                <a:hlinkClick r:id="rId5"/>
              </a:rPr>
              <a:t>dalila.townes@ride.ri.gov</a:t>
            </a:r>
            <a:r>
              <a:rPr lang="en-US"/>
              <a:t>       401-222-8171</a:t>
            </a:r>
            <a:endParaRPr lang="en-US">
              <a:cs typeface="Calibri"/>
            </a:endParaRPr>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51</a:t>
            </a:fld>
            <a:endParaRPr lang="en-US"/>
          </a:p>
        </p:txBody>
      </p:sp>
    </p:spTree>
    <p:extLst>
      <p:ext uri="{BB962C8B-B14F-4D97-AF65-F5344CB8AC3E}">
        <p14:creationId xmlns:p14="http://schemas.microsoft.com/office/powerpoint/2010/main" val="357262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0888"/>
          </a:xfrm>
        </p:spPr>
        <p:txBody>
          <a:bodyPr>
            <a:normAutofit/>
          </a:bodyPr>
          <a:lstStyle/>
          <a:p>
            <a:r>
              <a:rPr lang="en-US"/>
              <a:t>ZOOM Norms</a:t>
            </a:r>
          </a:p>
        </p:txBody>
      </p:sp>
      <p:sp>
        <p:nvSpPr>
          <p:cNvPr id="3" name="Content Placeholder 2"/>
          <p:cNvSpPr>
            <a:spLocks noGrp="1"/>
          </p:cNvSpPr>
          <p:nvPr>
            <p:ph idx="1"/>
          </p:nvPr>
        </p:nvSpPr>
        <p:spPr>
          <a:xfrm>
            <a:off x="746397" y="2066721"/>
            <a:ext cx="4771901" cy="2267357"/>
          </a:xfrm>
        </p:spPr>
        <p:txBody>
          <a:bodyPr/>
          <a:lstStyle/>
          <a:p>
            <a:pPr marL="514350" indent="-514350">
              <a:buAutoNum type="arabicPeriod"/>
            </a:pPr>
            <a:endParaRPr lang="en-US"/>
          </a:p>
          <a:p>
            <a:pPr marL="514350" indent="-514350">
              <a:buAutoNum type="arabicPeriod"/>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6</a:t>
            </a:fld>
            <a:endParaRPr lang="en-US"/>
          </a:p>
        </p:txBody>
      </p:sp>
      <p:pic>
        <p:nvPicPr>
          <p:cNvPr id="6" name="Picture 5"/>
          <p:cNvPicPr>
            <a:picLocks noChangeAspect="1"/>
          </p:cNvPicPr>
          <p:nvPr/>
        </p:nvPicPr>
        <p:blipFill>
          <a:blip r:embed="rId3"/>
          <a:stretch>
            <a:fillRect/>
          </a:stretch>
        </p:blipFill>
        <p:spPr>
          <a:xfrm>
            <a:off x="628649" y="1504075"/>
            <a:ext cx="1466851" cy="1220075"/>
          </a:xfrm>
          <a:prstGeom prst="rect">
            <a:avLst/>
          </a:prstGeom>
        </p:spPr>
      </p:pic>
      <p:sp>
        <p:nvSpPr>
          <p:cNvPr id="7" name="TextBox 6">
            <a:extLst>
              <a:ext uri="{FF2B5EF4-FFF2-40B4-BE49-F238E27FC236}">
                <a16:creationId xmlns:a16="http://schemas.microsoft.com/office/drawing/2014/main" id="{9EFA0AA6-3D3B-43E0-BDB3-7396A2A298DF}"/>
              </a:ext>
            </a:extLst>
          </p:cNvPr>
          <p:cNvSpPr txBox="1"/>
          <p:nvPr/>
        </p:nvSpPr>
        <p:spPr>
          <a:xfrm>
            <a:off x="2234341" y="1653736"/>
            <a:ext cx="65679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Mute yourself to eliminate background sounds.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Unmute yourself in your breakout room.</a:t>
            </a:r>
            <a:endParaRPr kumimoji="0" lang="en-US" sz="2000" b="0" i="0" u="none" strike="noStrike" kern="0" cap="none" spc="0" normalizeH="0" baseline="0" noProof="0">
              <a:ln>
                <a:noFill/>
              </a:ln>
              <a:solidFill>
                <a:prstClr val="black"/>
              </a:solidFill>
              <a:effectLst/>
              <a:uLnTx/>
              <a:uFillTx/>
              <a:cs typeface="Calibri"/>
            </a:endParaRPr>
          </a:p>
        </p:txBody>
      </p:sp>
      <p:pic>
        <p:nvPicPr>
          <p:cNvPr id="8" name="Picture 7"/>
          <p:cNvPicPr>
            <a:picLocks noChangeAspect="1"/>
          </p:cNvPicPr>
          <p:nvPr/>
        </p:nvPicPr>
        <p:blipFill>
          <a:blip r:embed="rId4"/>
          <a:stretch>
            <a:fillRect/>
          </a:stretch>
        </p:blipFill>
        <p:spPr>
          <a:xfrm>
            <a:off x="628648" y="3125972"/>
            <a:ext cx="1466852" cy="1208106"/>
          </a:xfrm>
          <a:prstGeom prst="rect">
            <a:avLst/>
          </a:prstGeom>
        </p:spPr>
      </p:pic>
      <p:sp>
        <p:nvSpPr>
          <p:cNvPr id="9" name="TextBox 8">
            <a:extLst>
              <a:ext uri="{FF2B5EF4-FFF2-40B4-BE49-F238E27FC236}">
                <a16:creationId xmlns:a16="http://schemas.microsoft.com/office/drawing/2014/main" id="{D1D9290C-16CC-43C7-9D96-8A23DA6CD062}"/>
              </a:ext>
            </a:extLst>
          </p:cNvPr>
          <p:cNvSpPr txBox="1"/>
          <p:nvPr/>
        </p:nvSpPr>
        <p:spPr>
          <a:xfrm>
            <a:off x="2345895" y="3122328"/>
            <a:ext cx="59980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cs typeface="Calibri"/>
              </a:rPr>
              <a:t>Cameras on will help build human connection.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Turn camera off if you need to step away from Zoom.</a:t>
            </a:r>
            <a:endParaRPr kumimoji="0" lang="en-US" sz="2000" b="0" i="0" u="none" strike="noStrike" kern="0" cap="none" spc="0" normalizeH="0" baseline="0" noProof="0">
              <a:ln>
                <a:noFill/>
              </a:ln>
              <a:solidFill>
                <a:prstClr val="black"/>
              </a:solidFill>
              <a:effectLst/>
              <a:uLnTx/>
              <a:uFillTx/>
              <a:cs typeface="Calibri"/>
            </a:endParaRPr>
          </a:p>
        </p:txBody>
      </p:sp>
      <p:pic>
        <p:nvPicPr>
          <p:cNvPr id="10" name="Picture 9"/>
          <p:cNvPicPr>
            <a:picLocks noChangeAspect="1"/>
          </p:cNvPicPr>
          <p:nvPr/>
        </p:nvPicPr>
        <p:blipFill>
          <a:blip r:embed="rId5"/>
          <a:stretch>
            <a:fillRect/>
          </a:stretch>
        </p:blipFill>
        <p:spPr>
          <a:xfrm>
            <a:off x="628649" y="4548392"/>
            <a:ext cx="1466851" cy="1110188"/>
          </a:xfrm>
          <a:prstGeom prst="rect">
            <a:avLst/>
          </a:prstGeom>
        </p:spPr>
      </p:pic>
      <p:sp>
        <p:nvSpPr>
          <p:cNvPr id="11" name="TextBox 10">
            <a:extLst>
              <a:ext uri="{FF2B5EF4-FFF2-40B4-BE49-F238E27FC236}">
                <a16:creationId xmlns:a16="http://schemas.microsoft.com/office/drawing/2014/main" id="{748AFB14-4CFF-4ABD-9CD1-ACFCBF38B8AB}"/>
              </a:ext>
            </a:extLst>
          </p:cNvPr>
          <p:cNvSpPr txBox="1"/>
          <p:nvPr/>
        </p:nvSpPr>
        <p:spPr>
          <a:xfrm>
            <a:off x="2345895" y="4759178"/>
            <a:ext cx="44522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cs typeface="Calibri"/>
              </a:rPr>
              <a:t>Have a question or something to say?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Drop it in the chat.</a:t>
            </a:r>
            <a:endParaRPr kumimoji="0" lang="en-US" sz="2000" b="0" i="0" u="none" strike="noStrike" kern="0" cap="none" spc="0" normalizeH="0" baseline="0" noProof="0">
              <a:ln>
                <a:noFill/>
              </a:ln>
              <a:solidFill>
                <a:prstClr val="black"/>
              </a:solidFill>
              <a:effectLst/>
              <a:uLnTx/>
              <a:uFillTx/>
              <a:cs typeface="Calibri"/>
            </a:endParaRPr>
          </a:p>
        </p:txBody>
      </p:sp>
    </p:spTree>
    <p:extLst>
      <p:ext uri="{BB962C8B-B14F-4D97-AF65-F5344CB8AC3E}">
        <p14:creationId xmlns:p14="http://schemas.microsoft.com/office/powerpoint/2010/main" val="195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99" y="180976"/>
            <a:ext cx="7886700" cy="1031780"/>
          </a:xfrm>
        </p:spPr>
        <p:txBody>
          <a:bodyPr/>
          <a:lstStyle/>
          <a:p>
            <a:r>
              <a:rPr lang="en-US" b="1"/>
              <a:t>RIDE Supports </a:t>
            </a:r>
            <a:r>
              <a:rPr lang="en-US"/>
              <a:t>to Approval</a:t>
            </a:r>
            <a:endParaRPr lang="en-US" b="1"/>
          </a:p>
        </p:txBody>
      </p:sp>
      <p:sp>
        <p:nvSpPr>
          <p:cNvPr id="3" name="Content Placeholder 2"/>
          <p:cNvSpPr>
            <a:spLocks noGrp="1"/>
          </p:cNvSpPr>
          <p:nvPr>
            <p:ph idx="1"/>
          </p:nvPr>
        </p:nvSpPr>
        <p:spPr>
          <a:xfrm>
            <a:off x="385099" y="1178655"/>
            <a:ext cx="8373802" cy="5486374"/>
          </a:xfrm>
        </p:spPr>
        <p:txBody>
          <a:bodyPr>
            <a:normAutofit/>
          </a:bodyPr>
          <a:lstStyle/>
          <a:p>
            <a:pPr marL="0" indent="0">
              <a:buNone/>
            </a:pPr>
            <a:r>
              <a:rPr lang="en-US"/>
              <a:t>Collective Goal: Get to “YES” and Award Funds </a:t>
            </a:r>
          </a:p>
          <a:p>
            <a:pPr marL="0" indent="0">
              <a:buNone/>
            </a:pPr>
            <a:r>
              <a:rPr lang="en-US"/>
              <a:t>Approval of CRP Title II, Part A application in a timely manner</a:t>
            </a:r>
          </a:p>
          <a:p>
            <a:pPr marL="0" indent="0">
              <a:buNone/>
            </a:pPr>
            <a:r>
              <a:rPr lang="en-US"/>
              <a:t>RIDE has: </a:t>
            </a:r>
          </a:p>
          <a:p>
            <a:r>
              <a:rPr lang="en-US"/>
              <a:t>Streamlined the CRP questions</a:t>
            </a:r>
          </a:p>
          <a:p>
            <a:r>
              <a:rPr lang="en-US"/>
              <a:t>Provided prompt technical assistance via phone/email</a:t>
            </a:r>
          </a:p>
          <a:p>
            <a:r>
              <a:rPr lang="en-US"/>
              <a:t>Included additional resources in the Document Library</a:t>
            </a:r>
          </a:p>
          <a:p>
            <a:r>
              <a:rPr lang="en-US"/>
              <a:t>Added additional staff (welcome Hilda Potrzeba)</a:t>
            </a:r>
          </a:p>
          <a:p>
            <a:r>
              <a:rPr lang="en-US"/>
              <a:t>Host additional Drop-In training sessions for:</a:t>
            </a:r>
          </a:p>
          <a:p>
            <a:pPr lvl="1">
              <a:buFont typeface="Wingdings" panose="05000000000000000000" pitchFamily="2" charset="2"/>
              <a:buChar char="ü"/>
            </a:pPr>
            <a:r>
              <a:rPr lang="en-US"/>
              <a:t>	Title II Monitoring Training </a:t>
            </a:r>
          </a:p>
          <a:p>
            <a:pPr lvl="1">
              <a:buFont typeface="Wingdings" panose="05000000000000000000" pitchFamily="2" charset="2"/>
              <a:buChar char="ü"/>
            </a:pPr>
            <a:r>
              <a:rPr lang="en-US"/>
              <a:t>  New Title II Coordinators</a:t>
            </a:r>
          </a:p>
          <a:p>
            <a:pPr lvl="1">
              <a:buFont typeface="Wingdings" panose="05000000000000000000" pitchFamily="2" charset="2"/>
              <a:buChar char="ü"/>
            </a:pPr>
            <a:r>
              <a:rPr lang="en-US"/>
              <a:t>Expanded face-to-face technical assistance offerings</a:t>
            </a:r>
          </a:p>
          <a:p>
            <a:pPr marL="0" indent="0">
              <a:buNone/>
            </a:pPr>
            <a:endParaRPr lang="en-US" sz="1800"/>
          </a:p>
          <a:p>
            <a:pPr marL="0" indent="0">
              <a:buNone/>
            </a:pPr>
            <a:endParaRPr lang="en-US" sz="1800"/>
          </a:p>
          <a:p>
            <a:pPr marL="0" indent="0">
              <a:buNone/>
            </a:pPr>
            <a:endParaRPr lang="en-US" sz="1800"/>
          </a:p>
          <a:p>
            <a:pPr marL="0" indent="0">
              <a:buNone/>
            </a:pPr>
            <a:endParaRPr lang="en-US" sz="18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6725352" y="178161"/>
            <a:ext cx="1932559" cy="1533915"/>
          </a:xfrm>
          <a:prstGeom prst="rect">
            <a:avLst/>
          </a:prstGeom>
        </p:spPr>
      </p:pic>
    </p:spTree>
    <p:extLst>
      <p:ext uri="{BB962C8B-B14F-4D97-AF65-F5344CB8AC3E}">
        <p14:creationId xmlns:p14="http://schemas.microsoft.com/office/powerpoint/2010/main" val="108936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1114" y="939483"/>
            <a:ext cx="7772400" cy="1751466"/>
          </a:xfrm>
        </p:spPr>
        <p:txBody>
          <a:bodyPr/>
          <a:lstStyle/>
          <a:p>
            <a:r>
              <a:rPr lang="en-US"/>
              <a:t>Spending Your Title II Funds</a:t>
            </a:r>
          </a:p>
        </p:txBody>
      </p:sp>
      <p:sp>
        <p:nvSpPr>
          <p:cNvPr id="4" name="Slide Number Placeholder 3"/>
          <p:cNvSpPr>
            <a:spLocks noGrp="1"/>
          </p:cNvSpPr>
          <p:nvPr>
            <p:ph type="sldNum" sz="quarter" idx="12"/>
          </p:nvPr>
        </p:nvSpPr>
        <p:spPr/>
        <p:txBody>
          <a:bodyPr/>
          <a:lstStyle/>
          <a:p>
            <a:fld id="{E3A0F8C9-0536-44E3-92CA-2798A712B5A8}" type="slidenum">
              <a:rPr lang="en-US" smtClean="0"/>
              <a:t>8</a:t>
            </a:fld>
            <a:endParaRPr lang="en-US"/>
          </a:p>
        </p:txBody>
      </p:sp>
      <p:pic>
        <p:nvPicPr>
          <p:cNvPr id="2" name="Picture 1"/>
          <p:cNvPicPr>
            <a:picLocks noChangeAspect="1"/>
          </p:cNvPicPr>
          <p:nvPr/>
        </p:nvPicPr>
        <p:blipFill>
          <a:blip r:embed="rId3"/>
          <a:stretch>
            <a:fillRect/>
          </a:stretch>
        </p:blipFill>
        <p:spPr>
          <a:xfrm>
            <a:off x="2573383" y="3069771"/>
            <a:ext cx="4127863" cy="2802391"/>
          </a:xfrm>
          <a:prstGeom prst="rect">
            <a:avLst/>
          </a:prstGeom>
        </p:spPr>
      </p:pic>
    </p:spTree>
    <p:extLst>
      <p:ext uri="{BB962C8B-B14F-4D97-AF65-F5344CB8AC3E}">
        <p14:creationId xmlns:p14="http://schemas.microsoft.com/office/powerpoint/2010/main" val="384701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7"/>
            <a:ext cx="7886700" cy="1103538"/>
          </a:xfrm>
        </p:spPr>
        <p:txBody>
          <a:bodyPr>
            <a:normAutofit/>
          </a:bodyPr>
          <a:lstStyle/>
          <a:p>
            <a:r>
              <a:rPr lang="en-US" sz="3600">
                <a:solidFill>
                  <a:prstClr val="black"/>
                </a:solidFill>
              </a:rPr>
              <a:t>Title II, Part A Federal Program – Purpose</a:t>
            </a:r>
            <a:br>
              <a:rPr lang="en-US" sz="3600">
                <a:solidFill>
                  <a:prstClr val="black"/>
                </a:solidFill>
              </a:rPr>
            </a:br>
            <a:endParaRPr lang="en-US" sz="36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agram 2"/>
          <p:cNvGraphicFramePr/>
          <p:nvPr>
            <p:extLst>
              <p:ext uri="{D42A27DB-BD31-4B8C-83A1-F6EECF244321}">
                <p14:modId xmlns:p14="http://schemas.microsoft.com/office/powerpoint/2010/main" val="1806981402"/>
              </p:ext>
            </p:extLst>
          </p:nvPr>
        </p:nvGraphicFramePr>
        <p:xfrm>
          <a:off x="1033325" y="1266824"/>
          <a:ext cx="6634299" cy="434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val="3976004071"/>
              </p:ext>
            </p:extLst>
          </p:nvPr>
        </p:nvGraphicFramePr>
        <p:xfrm>
          <a:off x="813707" y="1968498"/>
          <a:ext cx="7505699" cy="4115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p:cNvPicPr>
            <a:picLocks noChangeAspect="1"/>
          </p:cNvPicPr>
          <p:nvPr/>
        </p:nvPicPr>
        <p:blipFill>
          <a:blip r:embed="rId13"/>
          <a:stretch>
            <a:fillRect/>
          </a:stretch>
        </p:blipFill>
        <p:spPr>
          <a:xfrm>
            <a:off x="2253343" y="792618"/>
            <a:ext cx="4376057" cy="1395411"/>
          </a:xfrm>
          <a:prstGeom prst="rect">
            <a:avLst/>
          </a:prstGeom>
          <a:solidFill>
            <a:schemeClr val="accent3">
              <a:lumMod val="90000"/>
            </a:schemeClr>
          </a:solidFill>
        </p:spPr>
      </p:pic>
    </p:spTree>
    <p:extLst>
      <p:ext uri="{BB962C8B-B14F-4D97-AF65-F5344CB8AC3E}">
        <p14:creationId xmlns:p14="http://schemas.microsoft.com/office/powerpoint/2010/main" val="165780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b4ce569-0273-4228-9157-33b14876d013">
      <UserInfo>
        <DisplayName>Ochs, Daniel</DisplayName>
        <AccountId>914</AccountId>
        <AccountType/>
      </UserInfo>
      <UserInfo>
        <DisplayName>Enos, Stephanie</DisplayName>
        <AccountId>280</AccountId>
        <AccountType/>
      </UserInfo>
      <UserInfo>
        <DisplayName>Luther, David</DisplayName>
        <AccountId>335</AccountId>
        <AccountType/>
      </UserInfo>
      <UserInfo>
        <DisplayName>Foehr, Lisa</DisplayName>
        <AccountId>284</AccountId>
        <AccountType/>
      </UserInfo>
      <UserInfo>
        <DisplayName>Botelho, Eileen</DisplayName>
        <AccountId>290</AccountId>
        <AccountType/>
      </UserInfo>
      <UserInfo>
        <DisplayName>Deragon, Mike</DisplayName>
        <AccountId>3180</AccountId>
        <AccountType/>
      </UserInfo>
      <UserInfo>
        <DisplayName>Annavarjula, Shoba</DisplayName>
        <AccountId>226</AccountId>
        <AccountType/>
      </UserInfo>
      <UserInfo>
        <DisplayName>Souza, Joy</DisplayName>
        <AccountId>4819</AccountId>
        <AccountType/>
      </UserInfo>
      <UserInfo>
        <DisplayName>Powers, Peyton</DisplayName>
        <AccountId>7644</AccountId>
        <AccountType/>
      </UserInfo>
      <UserInfo>
        <DisplayName>Keenan, Mary</DisplayName>
        <AccountId>276</AccountId>
        <AccountType/>
      </UserInfo>
      <UserInfo>
        <DisplayName>Townes, Dalila</DisplayName>
        <AccountId>3082</AccountId>
        <AccountType/>
      </UserInfo>
      <UserInfo>
        <DisplayName>Potrzeba, Hilda</DisplayName>
        <AccountId>315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5" ma:contentTypeDescription="Create a new document." ma:contentTypeScope="" ma:versionID="867c8dff9da298acc8d3e92843f00947">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15b1310c048fab1dbad3319c11cc8ea"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E4D046-FA9A-40D0-A3C3-F5368F1D2689}">
  <ds:schemaRefs>
    <ds:schemaRef ds:uri="6a1f635c-d292-4469-a7df-b4015b1ad9f2"/>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F4EF45-C52C-4EB8-BFD2-15726DD234FF}">
  <ds:schemaRefs>
    <ds:schemaRef ds:uri="http://schemas.microsoft.com/sharepoint/v3/contenttype/forms"/>
  </ds:schemaRefs>
</ds:datastoreItem>
</file>

<file path=customXml/itemProps3.xml><?xml version="1.0" encoding="utf-8"?>
<ds:datastoreItem xmlns:ds="http://schemas.openxmlformats.org/officeDocument/2006/customXml" ds:itemID="{3A0B45EC-940F-4ABC-8263-0E06735BFAE9}">
  <ds:schemaRefs>
    <ds:schemaRef ds:uri="6a1f635c-d292-4469-a7df-b4015b1ad9f2"/>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7879</Words>
  <Application>Microsoft Office PowerPoint</Application>
  <PresentationFormat>On-screen Show (4:3)</PresentationFormat>
  <Paragraphs>842</Paragraphs>
  <Slides>51</Slides>
  <Notes>51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Arial Black</vt:lpstr>
      <vt:lpstr>Book Antiqua</vt:lpstr>
      <vt:lpstr>Calibri</vt:lpstr>
      <vt:lpstr>Calibri Light</vt:lpstr>
      <vt:lpstr>Century Gothic</vt:lpstr>
      <vt:lpstr>Courier New</vt:lpstr>
      <vt:lpstr>Verdana</vt:lpstr>
      <vt:lpstr>Wingdings</vt:lpstr>
      <vt:lpstr>Office Theme</vt:lpstr>
      <vt:lpstr>1_Office Theme</vt:lpstr>
      <vt:lpstr>      Rhode Island  Department of Education     Title II, Part A   Overview Session </vt:lpstr>
      <vt:lpstr>        Welcome and Introductions </vt:lpstr>
      <vt:lpstr>PowerPoint Presentation</vt:lpstr>
      <vt:lpstr>Objectives for Today’s Session</vt:lpstr>
      <vt:lpstr>Agenda:  2:00 PM-4:00 PM</vt:lpstr>
      <vt:lpstr>ZOOM Norms</vt:lpstr>
      <vt:lpstr>RIDE Supports to Approval</vt:lpstr>
      <vt:lpstr>Spending Your Title II Funds</vt:lpstr>
      <vt:lpstr>Title II, Part A Federal Program – Purpose </vt:lpstr>
      <vt:lpstr>Title II Activities Must Always Be…</vt:lpstr>
      <vt:lpstr>  Needs Assessment is your  FOUNDATION:            </vt:lpstr>
      <vt:lpstr>Identification of Needs – Data Sources</vt:lpstr>
      <vt:lpstr>Identification of Needs: Data Sources (cont.)</vt:lpstr>
      <vt:lpstr>Title II, Part A- Reports </vt:lpstr>
      <vt:lpstr>How Can Title II Funds Be Spent?</vt:lpstr>
      <vt:lpstr>Evidence Based Research Requirements (EBR) for Title II</vt:lpstr>
      <vt:lpstr>Equitable Access CRP Application Question -Part I:LEA Plan  </vt:lpstr>
      <vt:lpstr>Equitable Access</vt:lpstr>
      <vt:lpstr>Equitable Access </vt:lpstr>
      <vt:lpstr>Questions</vt:lpstr>
      <vt:lpstr>PowerPoint Presentation</vt:lpstr>
      <vt:lpstr>Evaluation &amp; Monitoring of Professional Learning</vt:lpstr>
      <vt:lpstr>Evaluate and Monitor  WHY?</vt:lpstr>
      <vt:lpstr>Needs Assessment is Grounded in Data </vt:lpstr>
      <vt:lpstr> Monitoring and Evaluation of an Activity  How to determine if you should continue, adjust, or discontinue </vt:lpstr>
      <vt:lpstr>CRP: Professional Learning Activity Worksheet Response Example</vt:lpstr>
      <vt:lpstr> PL Activity Worksheet (Question 5)  </vt:lpstr>
      <vt:lpstr>CRP: Professional Learning Activity Worksheet Response Examples</vt:lpstr>
      <vt:lpstr>Exemplars: Monitoring &amp; Evaluation</vt:lpstr>
      <vt:lpstr>Questions</vt:lpstr>
      <vt:lpstr>Private Schools</vt:lpstr>
      <vt:lpstr>Private Schools Consultation Timeline</vt:lpstr>
      <vt:lpstr>Private School Consultation  Records</vt:lpstr>
      <vt:lpstr>Private School Consultation Resources for Titles II-A and IV-A</vt:lpstr>
      <vt:lpstr>Resources and Supports</vt:lpstr>
      <vt:lpstr>PowerPoint Presentation</vt:lpstr>
      <vt:lpstr>Questions</vt:lpstr>
      <vt:lpstr>Fiscal Overview</vt:lpstr>
      <vt:lpstr>When may an LEA begin to obligate funds?</vt:lpstr>
      <vt:lpstr>Don't forget the required documents!</vt:lpstr>
      <vt:lpstr>Why is my CRP application not final approved?</vt:lpstr>
      <vt:lpstr>Supplement not Supplant (SNS) </vt:lpstr>
      <vt:lpstr>Private School Proportionate Share Calculator</vt:lpstr>
      <vt:lpstr>Proportionate Share Calculator</vt:lpstr>
      <vt:lpstr>Transferability</vt:lpstr>
      <vt:lpstr>Transferability (cont.) </vt:lpstr>
      <vt:lpstr>Period of Availability &amp; Carryover</vt:lpstr>
      <vt:lpstr>2022 Amendment</vt:lpstr>
      <vt:lpstr>Questions</vt:lpstr>
      <vt:lpstr>PowerPoint Presentation</vt:lpstr>
      <vt:lpstr> Thank You for Your Participation! </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lastModifiedBy>Keenan, Mary</cp:lastModifiedBy>
  <cp:revision>103</cp:revision>
  <cp:lastPrinted>2021-02-23T17:39:51Z</cp:lastPrinted>
  <dcterms:created xsi:type="dcterms:W3CDTF">2017-02-28T20:32:19Z</dcterms:created>
  <dcterms:modified xsi:type="dcterms:W3CDTF">2022-03-09T13:07:10Z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AuthorIds_UIVersion_512">
    <vt:lpwstr>276</vt:lpwstr>
  </property>
  <property fmtid="{D5CDD505-2E9C-101B-9397-08002B2CF9AE}" pid="4" name="AuthorIds_UIVersion_2560">
    <vt:lpwstr>276</vt:lpwstr>
  </property>
</Properties>
</file>