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4"/>
  </p:notesMasterIdLst>
  <p:sldIdLst>
    <p:sldId id="256" r:id="rId5"/>
    <p:sldId id="258" r:id="rId6"/>
    <p:sldId id="260" r:id="rId7"/>
    <p:sldId id="295" r:id="rId8"/>
    <p:sldId id="257" r:id="rId9"/>
    <p:sldId id="261" r:id="rId10"/>
    <p:sldId id="291" r:id="rId11"/>
    <p:sldId id="259" r:id="rId12"/>
    <p:sldId id="297" r:id="rId13"/>
    <p:sldId id="266" r:id="rId14"/>
    <p:sldId id="296" r:id="rId15"/>
    <p:sldId id="265" r:id="rId16"/>
    <p:sldId id="268" r:id="rId17"/>
    <p:sldId id="274" r:id="rId18"/>
    <p:sldId id="269" r:id="rId19"/>
    <p:sldId id="270" r:id="rId20"/>
    <p:sldId id="290" r:id="rId21"/>
    <p:sldId id="273" r:id="rId22"/>
    <p:sldId id="293" r:id="rId23"/>
    <p:sldId id="272" r:id="rId24"/>
    <p:sldId id="275" r:id="rId25"/>
    <p:sldId id="271" r:id="rId26"/>
    <p:sldId id="279" r:id="rId27"/>
    <p:sldId id="292" r:id="rId28"/>
    <p:sldId id="277" r:id="rId29"/>
    <p:sldId id="276" r:id="rId30"/>
    <p:sldId id="300" r:id="rId31"/>
    <p:sldId id="281" r:id="rId32"/>
    <p:sldId id="282" r:id="rId33"/>
    <p:sldId id="287" r:id="rId34"/>
    <p:sldId id="285" r:id="rId35"/>
    <p:sldId id="278" r:id="rId36"/>
    <p:sldId id="283" r:id="rId37"/>
    <p:sldId id="286" r:id="rId38"/>
    <p:sldId id="288" r:id="rId39"/>
    <p:sldId id="298" r:id="rId40"/>
    <p:sldId id="299" r:id="rId41"/>
    <p:sldId id="280" r:id="rId42"/>
    <p:sldId id="29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ES" userId="S::Stephanie.Enos@ride.ri.gov::a218e923-5f83-455b-9096-196e41733104" providerId="AD"/>
  <p188:author id="{DEACCE7D-D49E-7395-DED0-7A723831469E}" name="Botelho, Eileen" initials="BE" userId="S::eileen.botelho@ride.ri.gov::2f4c7f25-742e-49fe-8b8e-5ada1041bcea" providerId="AD"/>
  <p188:author id="{F4077390-1512-DD4B-2C78-0A7DC08F20E9}" name="Chouinard, Kim" initials="CK" userId="S::kim.chouinard@ride.ri.gov::8ebcf9d9-655c-4316-9371-0304f482541b" providerId="AD"/>
  <p188:author id="{831C79AD-A9DB-F4E9-E6A2-AE0FCED437AC}" name="Botelho, Eileen" initials="BE" userId="S::Eileen.Botelho@ride.ri.gov::2f4c7f25-742e-49fe-8b8e-5ada1041bcea" providerId="AD"/>
  <p188:author id="{030B06D9-A067-0286-0723-4B520D904678}" name="Chouinard, Kim" initials="KC" userId="S::Kim.Chouinard@ride.ri.gov::8ebcf9d9-655c-4316-9371-0304f482541b" providerId="AD"/>
  <p188:author id="{FCA9D1FF-B315-B1E4-913F-8240E70D3804}" name="Danusis, Kristen" initials="KD"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53194-1CBA-46EE-8617-E0096AD94803}" v="2454" dt="2023-10-23T19:23:09.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38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1" Type="http://schemas.openxmlformats.org/officeDocument/2006/relationships/image" Target="../media/image25.jpeg"/></Relationships>
</file>

<file path=ppt/diagrams/_rels/data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ata5.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04DDA-CC66-4C8D-B6DA-B0D1F9E36596}"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234D1618-CCDE-4CBE-BC74-2DE8100708EA}">
      <dgm:prSet phldrT="[Text]"/>
      <dgm:spPr/>
      <dgm:t>
        <a:bodyPr/>
        <a:lstStyle/>
        <a:p>
          <a:r>
            <a:rPr lang="en-US" dirty="0">
              <a:latin typeface="Calibri"/>
              <a:cs typeface="Arial" panose="020B0604020202020204" pitchFamily="34" charset="0"/>
            </a:rPr>
            <a:t>A district-wide salary schedule</a:t>
          </a:r>
          <a:endParaRPr lang="en-US" dirty="0"/>
        </a:p>
      </dgm:t>
    </dgm:pt>
    <dgm:pt modelId="{E5AAD639-160D-401D-9A3E-D5CBD95BAC71}" type="parTrans" cxnId="{D9D15155-E2EC-4D7F-B5D5-052D97F9ECB0}">
      <dgm:prSet/>
      <dgm:spPr/>
      <dgm:t>
        <a:bodyPr/>
        <a:lstStyle/>
        <a:p>
          <a:endParaRPr lang="en-US"/>
        </a:p>
      </dgm:t>
    </dgm:pt>
    <dgm:pt modelId="{9573B3B0-2A63-4F38-824D-24FA739631F1}" type="sibTrans" cxnId="{D9D15155-E2EC-4D7F-B5D5-052D97F9ECB0}">
      <dgm:prSet/>
      <dgm:spPr/>
      <dgm:t>
        <a:bodyPr/>
        <a:lstStyle/>
        <a:p>
          <a:endParaRPr lang="en-US"/>
        </a:p>
      </dgm:t>
    </dgm:pt>
    <dgm:pt modelId="{3A97F5E5-6829-4F0B-BEA9-1F0ED6BA2FD8}">
      <dgm:prSet phldrT="[Text]"/>
      <dgm:spPr/>
      <dgm:t>
        <a:bodyPr/>
        <a:lstStyle/>
        <a:p>
          <a:r>
            <a:rPr lang="en-US" dirty="0">
              <a:latin typeface="Calibri"/>
              <a:cs typeface="Arial" panose="020B0604020202020204" pitchFamily="34" charset="0"/>
            </a:rPr>
            <a:t>A policy to ensure equivalence among schools in teachers, administrators, and other staff</a:t>
          </a:r>
          <a:endParaRPr lang="en-US" dirty="0"/>
        </a:p>
      </dgm:t>
    </dgm:pt>
    <dgm:pt modelId="{7B5A553D-B491-411C-A8C2-D61054F6C333}" type="parTrans" cxnId="{15AF1BCB-47B6-4CC9-B7FF-B08E8A887EB6}">
      <dgm:prSet/>
      <dgm:spPr/>
      <dgm:t>
        <a:bodyPr/>
        <a:lstStyle/>
        <a:p>
          <a:endParaRPr lang="en-US"/>
        </a:p>
      </dgm:t>
    </dgm:pt>
    <dgm:pt modelId="{C2664865-BDFB-4F48-8D7C-BD33A67FA19A}" type="sibTrans" cxnId="{15AF1BCB-47B6-4CC9-B7FF-B08E8A887EB6}">
      <dgm:prSet/>
      <dgm:spPr/>
      <dgm:t>
        <a:bodyPr/>
        <a:lstStyle/>
        <a:p>
          <a:endParaRPr lang="en-US"/>
        </a:p>
      </dgm:t>
    </dgm:pt>
    <dgm:pt modelId="{4E075B4A-FC2E-4E9A-95C3-7F5B74AA4D5A}">
      <dgm:prSet phldrT="[Text]"/>
      <dgm:spPr/>
      <dgm:t>
        <a:bodyPr/>
        <a:lstStyle/>
        <a:p>
          <a:r>
            <a:rPr lang="en-US" dirty="0"/>
            <a:t>3.</a:t>
          </a:r>
        </a:p>
      </dgm:t>
    </dgm:pt>
    <dgm:pt modelId="{39F5CF2E-B876-4EF2-99CC-241D95EDCFF7}" type="parTrans" cxnId="{FF39D79D-1FEC-4275-9D04-5D48C4BA51C2}">
      <dgm:prSet/>
      <dgm:spPr/>
      <dgm:t>
        <a:bodyPr/>
        <a:lstStyle/>
        <a:p>
          <a:endParaRPr lang="en-US"/>
        </a:p>
      </dgm:t>
    </dgm:pt>
    <dgm:pt modelId="{A3FCDD3C-8E6E-4140-A1F1-6FF47D367B5B}" type="sibTrans" cxnId="{FF39D79D-1FEC-4275-9D04-5D48C4BA51C2}">
      <dgm:prSet/>
      <dgm:spPr/>
      <dgm:t>
        <a:bodyPr/>
        <a:lstStyle/>
        <a:p>
          <a:endParaRPr lang="en-US"/>
        </a:p>
      </dgm:t>
    </dgm:pt>
    <dgm:pt modelId="{10C79087-04B4-481B-9F31-443634396C0A}">
      <dgm:prSet phldrT="[Text]"/>
      <dgm:spPr/>
      <dgm:t>
        <a:bodyPr/>
        <a:lstStyle/>
        <a:p>
          <a:r>
            <a:rPr lang="en-US" dirty="0">
              <a:latin typeface="Calibri"/>
              <a:cs typeface="Arial" panose="020B0604020202020204" pitchFamily="34" charset="0"/>
            </a:rPr>
            <a:t>A policy to ensure equivalence among schools in the provision of curriculum materials and instructional supplies</a:t>
          </a:r>
          <a:endParaRPr lang="en-US" dirty="0"/>
        </a:p>
      </dgm:t>
    </dgm:pt>
    <dgm:pt modelId="{3345CD5A-649C-4B10-99A3-9A5F5D00B27E}" type="parTrans" cxnId="{957937C8-9354-4EC2-A5BE-FBF717167D0F}">
      <dgm:prSet/>
      <dgm:spPr/>
      <dgm:t>
        <a:bodyPr/>
        <a:lstStyle/>
        <a:p>
          <a:endParaRPr lang="en-US"/>
        </a:p>
      </dgm:t>
    </dgm:pt>
    <dgm:pt modelId="{C7682005-B4AD-44A7-8BA7-2DA0BD9B64AF}" type="sibTrans" cxnId="{957937C8-9354-4EC2-A5BE-FBF717167D0F}">
      <dgm:prSet/>
      <dgm:spPr/>
      <dgm:t>
        <a:bodyPr/>
        <a:lstStyle/>
        <a:p>
          <a:endParaRPr lang="en-US"/>
        </a:p>
      </dgm:t>
    </dgm:pt>
    <dgm:pt modelId="{BB7DD6C8-5538-49A4-AC5D-0DF65E018E97}">
      <dgm:prSet phldrT="[Text]"/>
      <dgm:spPr/>
      <dgm:t>
        <a:bodyPr/>
        <a:lstStyle/>
        <a:p>
          <a:r>
            <a:rPr lang="en-US" dirty="0"/>
            <a:t>1.</a:t>
          </a:r>
        </a:p>
      </dgm:t>
    </dgm:pt>
    <dgm:pt modelId="{E05C961D-FAE6-4355-8AF7-17AD977DC901}" type="sibTrans" cxnId="{BB616124-5DE0-438C-8347-EA86BC2A0157}">
      <dgm:prSet/>
      <dgm:spPr/>
      <dgm:t>
        <a:bodyPr/>
        <a:lstStyle/>
        <a:p>
          <a:endParaRPr lang="en-US"/>
        </a:p>
      </dgm:t>
    </dgm:pt>
    <dgm:pt modelId="{EF6CEFB5-FD2E-4A02-88E5-A824C416B946}" type="parTrans" cxnId="{BB616124-5DE0-438C-8347-EA86BC2A0157}">
      <dgm:prSet/>
      <dgm:spPr/>
      <dgm:t>
        <a:bodyPr/>
        <a:lstStyle/>
        <a:p>
          <a:endParaRPr lang="en-US"/>
        </a:p>
      </dgm:t>
    </dgm:pt>
    <dgm:pt modelId="{85BB7BD3-53EA-4CB7-8E64-A2C2AEED0DF2}">
      <dgm:prSet phldrT="[Text]"/>
      <dgm:spPr/>
      <dgm:t>
        <a:bodyPr/>
        <a:lstStyle/>
        <a:p>
          <a:r>
            <a:rPr lang="en-US" dirty="0"/>
            <a:t>2.</a:t>
          </a:r>
        </a:p>
      </dgm:t>
    </dgm:pt>
    <dgm:pt modelId="{DD9ECE56-1F5A-440E-8F21-A54DCCAE3A2B}" type="sibTrans" cxnId="{89D1C3F3-5898-4B60-8CC9-E07CCA88CABF}">
      <dgm:prSet/>
      <dgm:spPr/>
      <dgm:t>
        <a:bodyPr/>
        <a:lstStyle/>
        <a:p>
          <a:endParaRPr lang="en-US"/>
        </a:p>
      </dgm:t>
    </dgm:pt>
    <dgm:pt modelId="{27AC4B60-79C0-4371-B083-9B95BD9D887E}" type="parTrans" cxnId="{89D1C3F3-5898-4B60-8CC9-E07CCA88CABF}">
      <dgm:prSet/>
      <dgm:spPr/>
      <dgm:t>
        <a:bodyPr/>
        <a:lstStyle/>
        <a:p>
          <a:endParaRPr lang="en-US"/>
        </a:p>
      </dgm:t>
    </dgm:pt>
    <dgm:pt modelId="{F89EBFB6-4988-4F25-99A3-4C1948454AD6}" type="pres">
      <dgm:prSet presAssocID="{DDC04DDA-CC66-4C8D-B6DA-B0D1F9E36596}" presName="Name0" presStyleCnt="0">
        <dgm:presLayoutVars>
          <dgm:chMax val="5"/>
          <dgm:chPref val="5"/>
          <dgm:dir/>
          <dgm:animLvl val="lvl"/>
        </dgm:presLayoutVars>
      </dgm:prSet>
      <dgm:spPr/>
    </dgm:pt>
    <dgm:pt modelId="{D760FF52-435E-4082-9661-084345B6829E}" type="pres">
      <dgm:prSet presAssocID="{BB7DD6C8-5538-49A4-AC5D-0DF65E018E97}" presName="parentText1" presStyleLbl="node1" presStyleIdx="0" presStyleCnt="3" custScaleY="108870" custLinFactNeighborX="134" custLinFactNeighborY="5728">
        <dgm:presLayoutVars>
          <dgm:chMax/>
          <dgm:chPref val="3"/>
          <dgm:bulletEnabled val="1"/>
        </dgm:presLayoutVars>
      </dgm:prSet>
      <dgm:spPr/>
    </dgm:pt>
    <dgm:pt modelId="{5D633235-A1F6-4E81-A4C0-07D1BC3580E6}" type="pres">
      <dgm:prSet presAssocID="{BB7DD6C8-5538-49A4-AC5D-0DF65E018E97}" presName="childText1" presStyleLbl="solidAlignAcc1" presStyleIdx="0" presStyleCnt="3">
        <dgm:presLayoutVars>
          <dgm:chMax val="0"/>
          <dgm:chPref val="0"/>
          <dgm:bulletEnabled val="1"/>
        </dgm:presLayoutVars>
      </dgm:prSet>
      <dgm:spPr/>
    </dgm:pt>
    <dgm:pt modelId="{1BFD979A-C32C-4389-B118-AEC4367992AC}" type="pres">
      <dgm:prSet presAssocID="{85BB7BD3-53EA-4CB7-8E64-A2C2AEED0DF2}" presName="parentText2" presStyleLbl="node1" presStyleIdx="1" presStyleCnt="3">
        <dgm:presLayoutVars>
          <dgm:chMax/>
          <dgm:chPref val="3"/>
          <dgm:bulletEnabled val="1"/>
        </dgm:presLayoutVars>
      </dgm:prSet>
      <dgm:spPr/>
    </dgm:pt>
    <dgm:pt modelId="{3C8F4439-3D0D-4F38-824D-A2EE942DB121}" type="pres">
      <dgm:prSet presAssocID="{85BB7BD3-53EA-4CB7-8E64-A2C2AEED0DF2}" presName="childText2" presStyleLbl="solidAlignAcc1" presStyleIdx="1" presStyleCnt="3">
        <dgm:presLayoutVars>
          <dgm:chMax val="0"/>
          <dgm:chPref val="0"/>
          <dgm:bulletEnabled val="1"/>
        </dgm:presLayoutVars>
      </dgm:prSet>
      <dgm:spPr/>
    </dgm:pt>
    <dgm:pt modelId="{ACA010AD-789A-4D41-8804-C29CA967E797}" type="pres">
      <dgm:prSet presAssocID="{4E075B4A-FC2E-4E9A-95C3-7F5B74AA4D5A}" presName="parentText3" presStyleLbl="node1" presStyleIdx="2" presStyleCnt="3">
        <dgm:presLayoutVars>
          <dgm:chMax/>
          <dgm:chPref val="3"/>
          <dgm:bulletEnabled val="1"/>
        </dgm:presLayoutVars>
      </dgm:prSet>
      <dgm:spPr/>
    </dgm:pt>
    <dgm:pt modelId="{E4A97972-20BC-4021-B7BC-2332896CF586}" type="pres">
      <dgm:prSet presAssocID="{4E075B4A-FC2E-4E9A-95C3-7F5B74AA4D5A}" presName="childText3" presStyleLbl="solidAlignAcc1" presStyleIdx="2" presStyleCnt="3" custScaleY="91930">
        <dgm:presLayoutVars>
          <dgm:chMax val="0"/>
          <dgm:chPref val="0"/>
          <dgm:bulletEnabled val="1"/>
        </dgm:presLayoutVars>
      </dgm:prSet>
      <dgm:spPr/>
    </dgm:pt>
  </dgm:ptLst>
  <dgm:cxnLst>
    <dgm:cxn modelId="{21D44420-4882-4EF9-B314-5A2CC863A020}" type="presOf" srcId="{4E075B4A-FC2E-4E9A-95C3-7F5B74AA4D5A}" destId="{ACA010AD-789A-4D41-8804-C29CA967E797}" srcOrd="0" destOrd="0" presId="urn:microsoft.com/office/officeart/2009/3/layout/IncreasingArrowsProcess"/>
    <dgm:cxn modelId="{BB616124-5DE0-438C-8347-EA86BC2A0157}" srcId="{DDC04DDA-CC66-4C8D-B6DA-B0D1F9E36596}" destId="{BB7DD6C8-5538-49A4-AC5D-0DF65E018E97}" srcOrd="0" destOrd="0" parTransId="{EF6CEFB5-FD2E-4A02-88E5-A824C416B946}" sibTransId="{E05C961D-FAE6-4355-8AF7-17AD977DC901}"/>
    <dgm:cxn modelId="{1CEFEA42-A889-4664-A616-C3F59940E96B}" type="presOf" srcId="{3A97F5E5-6829-4F0B-BEA9-1F0ED6BA2FD8}" destId="{3C8F4439-3D0D-4F38-824D-A2EE942DB121}" srcOrd="0" destOrd="0" presId="urn:microsoft.com/office/officeart/2009/3/layout/IncreasingArrowsProcess"/>
    <dgm:cxn modelId="{373E286A-21F4-4771-A2D3-3F51CDB78F90}" type="presOf" srcId="{85BB7BD3-53EA-4CB7-8E64-A2C2AEED0DF2}" destId="{1BFD979A-C32C-4389-B118-AEC4367992AC}" srcOrd="0" destOrd="0" presId="urn:microsoft.com/office/officeart/2009/3/layout/IncreasingArrowsProcess"/>
    <dgm:cxn modelId="{D9D15155-E2EC-4D7F-B5D5-052D97F9ECB0}" srcId="{BB7DD6C8-5538-49A4-AC5D-0DF65E018E97}" destId="{234D1618-CCDE-4CBE-BC74-2DE8100708EA}" srcOrd="0" destOrd="0" parTransId="{E5AAD639-160D-401D-9A3E-D5CBD95BAC71}" sibTransId="{9573B3B0-2A63-4F38-824D-24FA739631F1}"/>
    <dgm:cxn modelId="{FF39D79D-1FEC-4275-9D04-5D48C4BA51C2}" srcId="{DDC04DDA-CC66-4C8D-B6DA-B0D1F9E36596}" destId="{4E075B4A-FC2E-4E9A-95C3-7F5B74AA4D5A}" srcOrd="2" destOrd="0" parTransId="{39F5CF2E-B876-4EF2-99CC-241D95EDCFF7}" sibTransId="{A3FCDD3C-8E6E-4140-A1F1-6FF47D367B5B}"/>
    <dgm:cxn modelId="{08FD16B4-80DF-4461-B065-A165D7CD648B}" type="presOf" srcId="{234D1618-CCDE-4CBE-BC74-2DE8100708EA}" destId="{5D633235-A1F6-4E81-A4C0-07D1BC3580E6}" srcOrd="0" destOrd="0" presId="urn:microsoft.com/office/officeart/2009/3/layout/IncreasingArrowsProcess"/>
    <dgm:cxn modelId="{311DD3C5-4DEC-4325-A991-EB4D648578FA}" type="presOf" srcId="{DDC04DDA-CC66-4C8D-B6DA-B0D1F9E36596}" destId="{F89EBFB6-4988-4F25-99A3-4C1948454AD6}" srcOrd="0" destOrd="0" presId="urn:microsoft.com/office/officeart/2009/3/layout/IncreasingArrowsProcess"/>
    <dgm:cxn modelId="{957937C8-9354-4EC2-A5BE-FBF717167D0F}" srcId="{4E075B4A-FC2E-4E9A-95C3-7F5B74AA4D5A}" destId="{10C79087-04B4-481B-9F31-443634396C0A}" srcOrd="0" destOrd="0" parTransId="{3345CD5A-649C-4B10-99A3-9A5F5D00B27E}" sibTransId="{C7682005-B4AD-44A7-8BA7-2DA0BD9B64AF}"/>
    <dgm:cxn modelId="{15AF1BCB-47B6-4CC9-B7FF-B08E8A887EB6}" srcId="{85BB7BD3-53EA-4CB7-8E64-A2C2AEED0DF2}" destId="{3A97F5E5-6829-4F0B-BEA9-1F0ED6BA2FD8}" srcOrd="0" destOrd="0" parTransId="{7B5A553D-B491-411C-A8C2-D61054F6C333}" sibTransId="{C2664865-BDFB-4F48-8D7C-BD33A67FA19A}"/>
    <dgm:cxn modelId="{3A9A23D4-C0ED-46F2-A392-1EE3870E63C1}" type="presOf" srcId="{10C79087-04B4-481B-9F31-443634396C0A}" destId="{E4A97972-20BC-4021-B7BC-2332896CF586}" srcOrd="0" destOrd="0" presId="urn:microsoft.com/office/officeart/2009/3/layout/IncreasingArrowsProcess"/>
    <dgm:cxn modelId="{87F37AF3-9E5F-47E1-809E-C8CE5D923564}" type="presOf" srcId="{BB7DD6C8-5538-49A4-AC5D-0DF65E018E97}" destId="{D760FF52-435E-4082-9661-084345B6829E}" srcOrd="0" destOrd="0" presId="urn:microsoft.com/office/officeart/2009/3/layout/IncreasingArrowsProcess"/>
    <dgm:cxn modelId="{89D1C3F3-5898-4B60-8CC9-E07CCA88CABF}" srcId="{DDC04DDA-CC66-4C8D-B6DA-B0D1F9E36596}" destId="{85BB7BD3-53EA-4CB7-8E64-A2C2AEED0DF2}" srcOrd="1" destOrd="0" parTransId="{27AC4B60-79C0-4371-B083-9B95BD9D887E}" sibTransId="{DD9ECE56-1F5A-440E-8F21-A54DCCAE3A2B}"/>
    <dgm:cxn modelId="{93B26B7D-7708-456F-820B-3A8022D0EFFF}" type="presParOf" srcId="{F89EBFB6-4988-4F25-99A3-4C1948454AD6}" destId="{D760FF52-435E-4082-9661-084345B6829E}" srcOrd="0" destOrd="0" presId="urn:microsoft.com/office/officeart/2009/3/layout/IncreasingArrowsProcess"/>
    <dgm:cxn modelId="{8D12F55E-28F8-4961-A696-A90DCBBEAE32}" type="presParOf" srcId="{F89EBFB6-4988-4F25-99A3-4C1948454AD6}" destId="{5D633235-A1F6-4E81-A4C0-07D1BC3580E6}" srcOrd="1" destOrd="0" presId="urn:microsoft.com/office/officeart/2009/3/layout/IncreasingArrowsProcess"/>
    <dgm:cxn modelId="{8C21FFDA-E013-4535-801A-31586E02879C}" type="presParOf" srcId="{F89EBFB6-4988-4F25-99A3-4C1948454AD6}" destId="{1BFD979A-C32C-4389-B118-AEC4367992AC}" srcOrd="2" destOrd="0" presId="urn:microsoft.com/office/officeart/2009/3/layout/IncreasingArrowsProcess"/>
    <dgm:cxn modelId="{DD982197-1156-461C-A8B2-FEC733A30FE0}" type="presParOf" srcId="{F89EBFB6-4988-4F25-99A3-4C1948454AD6}" destId="{3C8F4439-3D0D-4F38-824D-A2EE942DB121}" srcOrd="3" destOrd="0" presId="urn:microsoft.com/office/officeart/2009/3/layout/IncreasingArrowsProcess"/>
    <dgm:cxn modelId="{52FFE32D-CC23-4658-A5A9-1762446E724B}" type="presParOf" srcId="{F89EBFB6-4988-4F25-99A3-4C1948454AD6}" destId="{ACA010AD-789A-4D41-8804-C29CA967E797}" srcOrd="4" destOrd="0" presId="urn:microsoft.com/office/officeart/2009/3/layout/IncreasingArrowsProcess"/>
    <dgm:cxn modelId="{2BB8E54C-104A-41CD-80BD-402CB72E0A73}" type="presParOf" srcId="{F89EBFB6-4988-4F25-99A3-4C1948454AD6}" destId="{E4A97972-20BC-4021-B7BC-2332896CF586}"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BCE3C-B57A-4B70-9C23-7E2BED37213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5AF9F68-BC18-43DD-B513-ED8E474935F6}">
      <dgm:prSet phldrT="[Text]" custT="1"/>
      <dgm:spPr/>
      <dgm:t>
        <a:bodyPr/>
        <a:lstStyle/>
        <a:p>
          <a:pPr>
            <a:buNone/>
          </a:pPr>
          <a:r>
            <a:rPr lang="en-US" sz="2400" dirty="0"/>
            <a:t>One elementary school, grades K-5 </a:t>
          </a:r>
        </a:p>
        <a:p>
          <a:pPr>
            <a:buNone/>
          </a:pPr>
          <a:r>
            <a:rPr lang="en-US" sz="2400" dirty="0">
              <a:solidFill>
                <a:schemeClr val="tx1"/>
              </a:solidFill>
            </a:rPr>
            <a:t>(Title I-A schoolwide)</a:t>
          </a:r>
        </a:p>
      </dgm:t>
    </dgm:pt>
    <dgm:pt modelId="{D2C8E69C-91B5-4309-AC1F-49F20A838097}" type="parTrans" cxnId="{63E8D1F4-7DDB-4BC5-B22E-705A176441C7}">
      <dgm:prSet/>
      <dgm:spPr/>
      <dgm:t>
        <a:bodyPr/>
        <a:lstStyle/>
        <a:p>
          <a:endParaRPr lang="en-US"/>
        </a:p>
      </dgm:t>
    </dgm:pt>
    <dgm:pt modelId="{96C099ED-5BE4-454E-987B-D6C187622561}" type="sibTrans" cxnId="{63E8D1F4-7DDB-4BC5-B22E-705A176441C7}">
      <dgm:prSet/>
      <dgm:spPr/>
      <dgm:t>
        <a:bodyPr/>
        <a:lstStyle/>
        <a:p>
          <a:endParaRPr lang="en-US"/>
        </a:p>
      </dgm:t>
    </dgm:pt>
    <dgm:pt modelId="{829EFA3E-423C-4DD9-A6DB-75AFA876AD77}">
      <dgm:prSet phldrT="[Text]" custT="1"/>
      <dgm:spPr/>
      <dgm:t>
        <a:bodyPr/>
        <a:lstStyle/>
        <a:p>
          <a:pPr>
            <a:buNone/>
          </a:pPr>
          <a:r>
            <a:rPr lang="en-US" sz="2400" dirty="0"/>
            <a:t>One middle school, grades 6-8 </a:t>
          </a:r>
        </a:p>
        <a:p>
          <a:pPr>
            <a:buNone/>
          </a:pPr>
          <a:r>
            <a:rPr lang="en-US" sz="2400" dirty="0">
              <a:solidFill>
                <a:schemeClr val="tx1"/>
              </a:solidFill>
            </a:rPr>
            <a:t>(Title I-A targeted assistance)</a:t>
          </a:r>
        </a:p>
      </dgm:t>
    </dgm:pt>
    <dgm:pt modelId="{7A15DC35-5CF6-4C86-8F51-777A271815CD}" type="parTrans" cxnId="{05060F37-0795-4ADF-ADD1-1147F64E6E35}">
      <dgm:prSet/>
      <dgm:spPr/>
      <dgm:t>
        <a:bodyPr/>
        <a:lstStyle/>
        <a:p>
          <a:endParaRPr lang="en-US"/>
        </a:p>
      </dgm:t>
    </dgm:pt>
    <dgm:pt modelId="{0CFABE9C-4864-43C4-A34E-2929B059F9A7}" type="sibTrans" cxnId="{05060F37-0795-4ADF-ADD1-1147F64E6E35}">
      <dgm:prSet/>
      <dgm:spPr/>
      <dgm:t>
        <a:bodyPr/>
        <a:lstStyle/>
        <a:p>
          <a:endParaRPr lang="en-US"/>
        </a:p>
      </dgm:t>
    </dgm:pt>
    <dgm:pt modelId="{FEA4B553-11E7-4F9F-9DCE-3193D24C97F3}">
      <dgm:prSet phldrT="[Text]" custT="1"/>
      <dgm:spPr/>
      <dgm:t>
        <a:bodyPr/>
        <a:lstStyle/>
        <a:p>
          <a:pPr>
            <a:buNone/>
          </a:pPr>
          <a:r>
            <a:rPr lang="en-US" sz="2400" dirty="0"/>
            <a:t>One high school, grades 9-12 </a:t>
          </a:r>
        </a:p>
        <a:p>
          <a:pPr>
            <a:buNone/>
          </a:pPr>
          <a:r>
            <a:rPr lang="en-US" sz="2400" dirty="0">
              <a:solidFill>
                <a:schemeClr val="tx1"/>
              </a:solidFill>
            </a:rPr>
            <a:t>(non-Title I-A)</a:t>
          </a:r>
        </a:p>
      </dgm:t>
    </dgm:pt>
    <dgm:pt modelId="{3F50B797-02F2-4D83-B4A8-4BA70CA04D35}" type="parTrans" cxnId="{F3ACE94C-53B0-44CE-A9C5-595F225D348A}">
      <dgm:prSet/>
      <dgm:spPr/>
      <dgm:t>
        <a:bodyPr/>
        <a:lstStyle/>
        <a:p>
          <a:endParaRPr lang="en-US"/>
        </a:p>
      </dgm:t>
    </dgm:pt>
    <dgm:pt modelId="{EAD0BF60-26CA-4BB2-8B74-33373719D96C}" type="sibTrans" cxnId="{F3ACE94C-53B0-44CE-A9C5-595F225D348A}">
      <dgm:prSet/>
      <dgm:spPr/>
      <dgm:t>
        <a:bodyPr/>
        <a:lstStyle/>
        <a:p>
          <a:endParaRPr lang="en-US"/>
        </a:p>
      </dgm:t>
    </dgm:pt>
    <dgm:pt modelId="{9014A18E-0994-4B84-B20B-55B01473D830}" type="pres">
      <dgm:prSet presAssocID="{1E1BCE3C-B57A-4B70-9C23-7E2BED372135}" presName="linear" presStyleCnt="0">
        <dgm:presLayoutVars>
          <dgm:dir/>
          <dgm:resizeHandles val="exact"/>
        </dgm:presLayoutVars>
      </dgm:prSet>
      <dgm:spPr/>
    </dgm:pt>
    <dgm:pt modelId="{EB055AE4-E395-4719-9AE7-84855C6703C0}" type="pres">
      <dgm:prSet presAssocID="{D5AF9F68-BC18-43DD-B513-ED8E474935F6}" presName="comp" presStyleCnt="0"/>
      <dgm:spPr/>
    </dgm:pt>
    <dgm:pt modelId="{99884480-50A4-426B-8235-7111B61A30A8}" type="pres">
      <dgm:prSet presAssocID="{D5AF9F68-BC18-43DD-B513-ED8E474935F6}" presName="box" presStyleLbl="node1" presStyleIdx="0" presStyleCnt="3" custLinFactNeighborY="3209"/>
      <dgm:spPr/>
    </dgm:pt>
    <dgm:pt modelId="{4276D0A3-A625-4BEF-ADC1-7F316A92AE86}" type="pres">
      <dgm:prSet presAssocID="{D5AF9F68-BC18-43DD-B513-ED8E474935F6}" presName="img" presStyleLbl="fgImgPlace1" presStyleIdx="0" presStyleCnt="3" custLinFactNeighborY="10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68A8ADDC-31B1-48D6-B8AA-B817E4BC4150}" type="pres">
      <dgm:prSet presAssocID="{D5AF9F68-BC18-43DD-B513-ED8E474935F6}" presName="text" presStyleLbl="node1" presStyleIdx="0" presStyleCnt="3">
        <dgm:presLayoutVars>
          <dgm:bulletEnabled val="1"/>
        </dgm:presLayoutVars>
      </dgm:prSet>
      <dgm:spPr/>
    </dgm:pt>
    <dgm:pt modelId="{2355F5EA-054F-473F-BD2F-29AD9699B830}" type="pres">
      <dgm:prSet presAssocID="{96C099ED-5BE4-454E-987B-D6C187622561}" presName="spacer" presStyleCnt="0"/>
      <dgm:spPr/>
    </dgm:pt>
    <dgm:pt modelId="{1337C853-7F48-4B3A-9350-EA96C22C6A89}" type="pres">
      <dgm:prSet presAssocID="{829EFA3E-423C-4DD9-A6DB-75AFA876AD77}" presName="comp" presStyleCnt="0"/>
      <dgm:spPr/>
    </dgm:pt>
    <dgm:pt modelId="{2962BFA2-7291-41D1-9C71-D9CF167E260E}" type="pres">
      <dgm:prSet presAssocID="{829EFA3E-423C-4DD9-A6DB-75AFA876AD77}" presName="box" presStyleLbl="node1" presStyleIdx="1" presStyleCnt="3" custLinFactNeighborX="-146" custLinFactNeighborY="-2796"/>
      <dgm:spPr/>
    </dgm:pt>
    <dgm:pt modelId="{168854A9-BAC4-44AA-B3C2-486A67599D04}" type="pres">
      <dgm:prSet presAssocID="{829EFA3E-423C-4DD9-A6DB-75AFA876AD77}" presName="img"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577161DB-413F-4509-978D-BB39FC2FA86C}" type="pres">
      <dgm:prSet presAssocID="{829EFA3E-423C-4DD9-A6DB-75AFA876AD77}" presName="text" presStyleLbl="node1" presStyleIdx="1" presStyleCnt="3">
        <dgm:presLayoutVars>
          <dgm:bulletEnabled val="1"/>
        </dgm:presLayoutVars>
      </dgm:prSet>
      <dgm:spPr/>
    </dgm:pt>
    <dgm:pt modelId="{EBBDD5F2-C499-4EE9-8E68-5480BE23C0F9}" type="pres">
      <dgm:prSet presAssocID="{0CFABE9C-4864-43C4-A34E-2929B059F9A7}" presName="spacer" presStyleCnt="0"/>
      <dgm:spPr/>
    </dgm:pt>
    <dgm:pt modelId="{74BEB155-02E6-4DAA-8B26-1623194F3AD4}" type="pres">
      <dgm:prSet presAssocID="{FEA4B553-11E7-4F9F-9DCE-3193D24C97F3}" presName="comp" presStyleCnt="0"/>
      <dgm:spPr/>
    </dgm:pt>
    <dgm:pt modelId="{50C4176D-BE48-4867-A006-65C89BA8451F}" type="pres">
      <dgm:prSet presAssocID="{FEA4B553-11E7-4F9F-9DCE-3193D24C97F3}" presName="box" presStyleLbl="node1" presStyleIdx="2" presStyleCnt="3"/>
      <dgm:spPr/>
    </dgm:pt>
    <dgm:pt modelId="{49181600-BF46-4DD0-90A1-B4EC777F3E4C}" type="pres">
      <dgm:prSet presAssocID="{FEA4B553-11E7-4F9F-9DCE-3193D24C97F3}" presName="img"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7B1AC279-CAA8-459D-BCA9-C3A948DDCA4B}" type="pres">
      <dgm:prSet presAssocID="{FEA4B553-11E7-4F9F-9DCE-3193D24C97F3}" presName="text" presStyleLbl="node1" presStyleIdx="2" presStyleCnt="3">
        <dgm:presLayoutVars>
          <dgm:bulletEnabled val="1"/>
        </dgm:presLayoutVars>
      </dgm:prSet>
      <dgm:spPr/>
    </dgm:pt>
  </dgm:ptLst>
  <dgm:cxnLst>
    <dgm:cxn modelId="{6D00C424-CF88-4C7D-8873-303C02336EE9}" type="presOf" srcId="{829EFA3E-423C-4DD9-A6DB-75AFA876AD77}" destId="{2962BFA2-7291-41D1-9C71-D9CF167E260E}" srcOrd="0" destOrd="0" presId="urn:microsoft.com/office/officeart/2005/8/layout/vList4"/>
    <dgm:cxn modelId="{BC12DF33-4212-46AB-A26F-E33EB8ACBA68}" type="presOf" srcId="{1E1BCE3C-B57A-4B70-9C23-7E2BED372135}" destId="{9014A18E-0994-4B84-B20B-55B01473D830}" srcOrd="0" destOrd="0" presId="urn:microsoft.com/office/officeart/2005/8/layout/vList4"/>
    <dgm:cxn modelId="{05060F37-0795-4ADF-ADD1-1147F64E6E35}" srcId="{1E1BCE3C-B57A-4B70-9C23-7E2BED372135}" destId="{829EFA3E-423C-4DD9-A6DB-75AFA876AD77}" srcOrd="1" destOrd="0" parTransId="{7A15DC35-5CF6-4C86-8F51-777A271815CD}" sibTransId="{0CFABE9C-4864-43C4-A34E-2929B059F9A7}"/>
    <dgm:cxn modelId="{0D281B3E-6312-4793-9DBE-4FCA25CF2F19}" type="presOf" srcId="{D5AF9F68-BC18-43DD-B513-ED8E474935F6}" destId="{68A8ADDC-31B1-48D6-B8AA-B817E4BC4150}" srcOrd="1" destOrd="0" presId="urn:microsoft.com/office/officeart/2005/8/layout/vList4"/>
    <dgm:cxn modelId="{F3ACE94C-53B0-44CE-A9C5-595F225D348A}" srcId="{1E1BCE3C-B57A-4B70-9C23-7E2BED372135}" destId="{FEA4B553-11E7-4F9F-9DCE-3193D24C97F3}" srcOrd="2" destOrd="0" parTransId="{3F50B797-02F2-4D83-B4A8-4BA70CA04D35}" sibTransId="{EAD0BF60-26CA-4BB2-8B74-33373719D96C}"/>
    <dgm:cxn modelId="{701C1571-C7F6-46B4-9B77-4B744F3A02C1}" type="presOf" srcId="{FEA4B553-11E7-4F9F-9DCE-3193D24C97F3}" destId="{7B1AC279-CAA8-459D-BCA9-C3A948DDCA4B}" srcOrd="1" destOrd="0" presId="urn:microsoft.com/office/officeart/2005/8/layout/vList4"/>
    <dgm:cxn modelId="{56578D8A-A155-474C-BF69-274780382A5E}" type="presOf" srcId="{D5AF9F68-BC18-43DD-B513-ED8E474935F6}" destId="{99884480-50A4-426B-8235-7111B61A30A8}" srcOrd="0" destOrd="0" presId="urn:microsoft.com/office/officeart/2005/8/layout/vList4"/>
    <dgm:cxn modelId="{0F100795-CEAC-44B9-A1D8-E30AB0EF1184}" type="presOf" srcId="{FEA4B553-11E7-4F9F-9DCE-3193D24C97F3}" destId="{50C4176D-BE48-4867-A006-65C89BA8451F}" srcOrd="0" destOrd="0" presId="urn:microsoft.com/office/officeart/2005/8/layout/vList4"/>
    <dgm:cxn modelId="{41D8B9B5-0BEA-402A-8101-74AE4029A79E}" type="presOf" srcId="{829EFA3E-423C-4DD9-A6DB-75AFA876AD77}" destId="{577161DB-413F-4509-978D-BB39FC2FA86C}" srcOrd="1" destOrd="0" presId="urn:microsoft.com/office/officeart/2005/8/layout/vList4"/>
    <dgm:cxn modelId="{63E8D1F4-7DDB-4BC5-B22E-705A176441C7}" srcId="{1E1BCE3C-B57A-4B70-9C23-7E2BED372135}" destId="{D5AF9F68-BC18-43DD-B513-ED8E474935F6}" srcOrd="0" destOrd="0" parTransId="{D2C8E69C-91B5-4309-AC1F-49F20A838097}" sibTransId="{96C099ED-5BE4-454E-987B-D6C187622561}"/>
    <dgm:cxn modelId="{E42C9056-8D53-44CB-80DA-DD32C3118A8A}" type="presParOf" srcId="{9014A18E-0994-4B84-B20B-55B01473D830}" destId="{EB055AE4-E395-4719-9AE7-84855C6703C0}" srcOrd="0" destOrd="0" presId="urn:microsoft.com/office/officeart/2005/8/layout/vList4"/>
    <dgm:cxn modelId="{CC67F0AB-9F73-4BA8-B764-44F49B070572}" type="presParOf" srcId="{EB055AE4-E395-4719-9AE7-84855C6703C0}" destId="{99884480-50A4-426B-8235-7111B61A30A8}" srcOrd="0" destOrd="0" presId="urn:microsoft.com/office/officeart/2005/8/layout/vList4"/>
    <dgm:cxn modelId="{58F9EFD1-687F-47F5-99C5-3EB767FA3C05}" type="presParOf" srcId="{EB055AE4-E395-4719-9AE7-84855C6703C0}" destId="{4276D0A3-A625-4BEF-ADC1-7F316A92AE86}" srcOrd="1" destOrd="0" presId="urn:microsoft.com/office/officeart/2005/8/layout/vList4"/>
    <dgm:cxn modelId="{C9FD963B-B60E-4097-9B18-D550336069FF}" type="presParOf" srcId="{EB055AE4-E395-4719-9AE7-84855C6703C0}" destId="{68A8ADDC-31B1-48D6-B8AA-B817E4BC4150}" srcOrd="2" destOrd="0" presId="urn:microsoft.com/office/officeart/2005/8/layout/vList4"/>
    <dgm:cxn modelId="{90C216A9-E0D0-4685-AE72-D7102A5914BE}" type="presParOf" srcId="{9014A18E-0994-4B84-B20B-55B01473D830}" destId="{2355F5EA-054F-473F-BD2F-29AD9699B830}" srcOrd="1" destOrd="0" presId="urn:microsoft.com/office/officeart/2005/8/layout/vList4"/>
    <dgm:cxn modelId="{8FE66AE8-BB5D-40F1-AF1D-7AFF98D93523}" type="presParOf" srcId="{9014A18E-0994-4B84-B20B-55B01473D830}" destId="{1337C853-7F48-4B3A-9350-EA96C22C6A89}" srcOrd="2" destOrd="0" presId="urn:microsoft.com/office/officeart/2005/8/layout/vList4"/>
    <dgm:cxn modelId="{23FC97CA-9777-4A7C-9E20-1EA092C77848}" type="presParOf" srcId="{1337C853-7F48-4B3A-9350-EA96C22C6A89}" destId="{2962BFA2-7291-41D1-9C71-D9CF167E260E}" srcOrd="0" destOrd="0" presId="urn:microsoft.com/office/officeart/2005/8/layout/vList4"/>
    <dgm:cxn modelId="{7E5DD99B-5819-4A20-BE1E-64F4F4318E0E}" type="presParOf" srcId="{1337C853-7F48-4B3A-9350-EA96C22C6A89}" destId="{168854A9-BAC4-44AA-B3C2-486A67599D04}" srcOrd="1" destOrd="0" presId="urn:microsoft.com/office/officeart/2005/8/layout/vList4"/>
    <dgm:cxn modelId="{0D0F49FD-FB19-42C5-96E4-DF577A5D83FB}" type="presParOf" srcId="{1337C853-7F48-4B3A-9350-EA96C22C6A89}" destId="{577161DB-413F-4509-978D-BB39FC2FA86C}" srcOrd="2" destOrd="0" presId="urn:microsoft.com/office/officeart/2005/8/layout/vList4"/>
    <dgm:cxn modelId="{85CBA7B8-1378-4AD5-87CC-B4C857EB4EA4}" type="presParOf" srcId="{9014A18E-0994-4B84-B20B-55B01473D830}" destId="{EBBDD5F2-C499-4EE9-8E68-5480BE23C0F9}" srcOrd="3" destOrd="0" presId="urn:microsoft.com/office/officeart/2005/8/layout/vList4"/>
    <dgm:cxn modelId="{CA6BD1BF-70AC-446D-A412-39C450C1CF8A}" type="presParOf" srcId="{9014A18E-0994-4B84-B20B-55B01473D830}" destId="{74BEB155-02E6-4DAA-8B26-1623194F3AD4}" srcOrd="4" destOrd="0" presId="urn:microsoft.com/office/officeart/2005/8/layout/vList4"/>
    <dgm:cxn modelId="{A1A868AE-0B99-473A-9D1E-FED51C34557E}" type="presParOf" srcId="{74BEB155-02E6-4DAA-8B26-1623194F3AD4}" destId="{50C4176D-BE48-4867-A006-65C89BA8451F}" srcOrd="0" destOrd="0" presId="urn:microsoft.com/office/officeart/2005/8/layout/vList4"/>
    <dgm:cxn modelId="{B92C9B6B-500B-4BCF-922B-580F6B0D7644}" type="presParOf" srcId="{74BEB155-02E6-4DAA-8B26-1623194F3AD4}" destId="{49181600-BF46-4DD0-90A1-B4EC777F3E4C}" srcOrd="1" destOrd="0" presId="urn:microsoft.com/office/officeart/2005/8/layout/vList4"/>
    <dgm:cxn modelId="{59AE762C-7CA4-4CC1-AC33-E47C40DCA318}" type="presParOf" srcId="{74BEB155-02E6-4DAA-8B26-1623194F3AD4}" destId="{7B1AC279-CAA8-459D-BCA9-C3A948DDCA4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0477C-2876-4818-9895-7CAAC29827C2}" type="doc">
      <dgm:prSet loTypeId="urn:microsoft.com/office/officeart/2005/8/layout/vList4" loCatId="list" qsTypeId="urn:microsoft.com/office/officeart/2005/8/quickstyle/simple1" qsCatId="simple" csTypeId="urn:microsoft.com/office/officeart/2005/8/colors/accent1_2" csCatId="accent1" phldr="1"/>
      <dgm:spPr/>
    </dgm:pt>
    <dgm:pt modelId="{F7C94AE5-3801-49CA-AB9F-DDB87262D363}">
      <dgm:prSet custT="1"/>
      <dgm:spPr/>
      <dgm:t>
        <a:bodyPr/>
        <a:lstStyle/>
        <a:p>
          <a:r>
            <a:rPr lang="en-US" sz="2400" dirty="0"/>
            <a:t>Three elementary schools, grades K-5 </a:t>
          </a:r>
        </a:p>
        <a:p>
          <a:r>
            <a:rPr lang="en-US" sz="2400" dirty="0">
              <a:solidFill>
                <a:schemeClr val="tx1"/>
              </a:solidFill>
            </a:rPr>
            <a:t>(all Title I-A schoolwide) </a:t>
          </a:r>
        </a:p>
      </dgm:t>
    </dgm:pt>
    <dgm:pt modelId="{182A4ED5-C0FF-42BC-BFA2-2746F8E2AF55}" type="parTrans" cxnId="{CC1AC264-66BA-4FC9-BAB4-65743E7D1163}">
      <dgm:prSet/>
      <dgm:spPr/>
      <dgm:t>
        <a:bodyPr/>
        <a:lstStyle/>
        <a:p>
          <a:endParaRPr lang="en-US"/>
        </a:p>
      </dgm:t>
    </dgm:pt>
    <dgm:pt modelId="{EEB019C8-167B-4004-8703-188808E40F7B}" type="sibTrans" cxnId="{CC1AC264-66BA-4FC9-BAB4-65743E7D1163}">
      <dgm:prSet/>
      <dgm:spPr/>
      <dgm:t>
        <a:bodyPr/>
        <a:lstStyle/>
        <a:p>
          <a:endParaRPr lang="en-US"/>
        </a:p>
      </dgm:t>
    </dgm:pt>
    <dgm:pt modelId="{A0007EE6-159A-4C53-8520-0E44D99E998B}">
      <dgm:prSet custT="1"/>
      <dgm:spPr/>
      <dgm:t>
        <a:bodyPr/>
        <a:lstStyle/>
        <a:p>
          <a:r>
            <a:rPr lang="en-US" sz="2400" dirty="0"/>
            <a:t>One middle school, grades 6-8 </a:t>
          </a:r>
        </a:p>
        <a:p>
          <a:r>
            <a:rPr lang="en-US" sz="2400" dirty="0">
              <a:solidFill>
                <a:schemeClr val="tx1"/>
              </a:solidFill>
            </a:rPr>
            <a:t>(Title I-A targeted assistance) </a:t>
          </a:r>
        </a:p>
      </dgm:t>
    </dgm:pt>
    <dgm:pt modelId="{69C00066-BF9A-49ED-B59B-B8F2CA060418}" type="parTrans" cxnId="{50CDB78A-F39C-456A-B55C-3A3B131A2C83}">
      <dgm:prSet/>
      <dgm:spPr/>
      <dgm:t>
        <a:bodyPr/>
        <a:lstStyle/>
        <a:p>
          <a:endParaRPr lang="en-US"/>
        </a:p>
      </dgm:t>
    </dgm:pt>
    <dgm:pt modelId="{D589D7B3-22A5-4E27-8A83-8CF9274CD05C}" type="sibTrans" cxnId="{50CDB78A-F39C-456A-B55C-3A3B131A2C83}">
      <dgm:prSet/>
      <dgm:spPr/>
      <dgm:t>
        <a:bodyPr/>
        <a:lstStyle/>
        <a:p>
          <a:endParaRPr lang="en-US"/>
        </a:p>
      </dgm:t>
    </dgm:pt>
    <dgm:pt modelId="{C4330ED2-B53E-4DE6-AAD4-EDEA73DE0D53}">
      <dgm:prSet custT="1"/>
      <dgm:spPr/>
      <dgm:t>
        <a:bodyPr/>
        <a:lstStyle/>
        <a:p>
          <a:r>
            <a:rPr lang="en-US" sz="2400" dirty="0"/>
            <a:t>One high school, grades 9-12 </a:t>
          </a:r>
        </a:p>
        <a:p>
          <a:r>
            <a:rPr lang="en-US" sz="2400" dirty="0">
              <a:solidFill>
                <a:schemeClr val="tx1"/>
              </a:solidFill>
            </a:rPr>
            <a:t>(Title I-A targeted assistance)</a:t>
          </a:r>
        </a:p>
      </dgm:t>
    </dgm:pt>
    <dgm:pt modelId="{6F6B4F0C-9ADE-4D0E-966E-A4B919386016}" type="parTrans" cxnId="{E568287E-0256-4B70-BEE5-056FEE11F78C}">
      <dgm:prSet/>
      <dgm:spPr/>
      <dgm:t>
        <a:bodyPr/>
        <a:lstStyle/>
        <a:p>
          <a:endParaRPr lang="en-US"/>
        </a:p>
      </dgm:t>
    </dgm:pt>
    <dgm:pt modelId="{60154602-85CE-46C5-B1BF-934259FD4C93}" type="sibTrans" cxnId="{E568287E-0256-4B70-BEE5-056FEE11F78C}">
      <dgm:prSet/>
      <dgm:spPr/>
      <dgm:t>
        <a:bodyPr/>
        <a:lstStyle/>
        <a:p>
          <a:endParaRPr lang="en-US"/>
        </a:p>
      </dgm:t>
    </dgm:pt>
    <dgm:pt modelId="{89BC64EA-7EE9-49CC-BC4E-26F7E994D6D8}" type="pres">
      <dgm:prSet presAssocID="{9B00477C-2876-4818-9895-7CAAC29827C2}" presName="linear" presStyleCnt="0">
        <dgm:presLayoutVars>
          <dgm:dir/>
          <dgm:resizeHandles val="exact"/>
        </dgm:presLayoutVars>
      </dgm:prSet>
      <dgm:spPr/>
    </dgm:pt>
    <dgm:pt modelId="{928F90CD-86C8-47A9-8AFA-678722865C6C}" type="pres">
      <dgm:prSet presAssocID="{F7C94AE5-3801-49CA-AB9F-DDB87262D363}" presName="comp" presStyleCnt="0"/>
      <dgm:spPr/>
    </dgm:pt>
    <dgm:pt modelId="{A1B9353A-AA99-40E8-AEB0-E0572C9C65A0}" type="pres">
      <dgm:prSet presAssocID="{F7C94AE5-3801-49CA-AB9F-DDB87262D363}" presName="box" presStyleLbl="node1" presStyleIdx="0" presStyleCnt="3"/>
      <dgm:spPr/>
    </dgm:pt>
    <dgm:pt modelId="{83266825-63AD-4844-8080-9A18623768B1}" type="pres">
      <dgm:prSet presAssocID="{F7C94AE5-3801-49CA-AB9F-DDB87262D363}"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pt>
    <dgm:pt modelId="{D185A193-696C-4C62-A98C-63518D4F2CA2}" type="pres">
      <dgm:prSet presAssocID="{F7C94AE5-3801-49CA-AB9F-DDB87262D363}" presName="text" presStyleLbl="node1" presStyleIdx="0" presStyleCnt="3">
        <dgm:presLayoutVars>
          <dgm:bulletEnabled val="1"/>
        </dgm:presLayoutVars>
      </dgm:prSet>
      <dgm:spPr/>
    </dgm:pt>
    <dgm:pt modelId="{8828250F-6F67-4123-A3CD-4C43532A5773}" type="pres">
      <dgm:prSet presAssocID="{EEB019C8-167B-4004-8703-188808E40F7B}" presName="spacer" presStyleCnt="0"/>
      <dgm:spPr/>
    </dgm:pt>
    <dgm:pt modelId="{3CCBBC06-BE30-4455-8696-5DF391779ED7}" type="pres">
      <dgm:prSet presAssocID="{A0007EE6-159A-4C53-8520-0E44D99E998B}" presName="comp" presStyleCnt="0"/>
      <dgm:spPr/>
    </dgm:pt>
    <dgm:pt modelId="{624E989B-3B2E-4C9F-8DCD-E816024E035A}" type="pres">
      <dgm:prSet presAssocID="{A0007EE6-159A-4C53-8520-0E44D99E998B}" presName="box" presStyleLbl="node1" presStyleIdx="1" presStyleCnt="3" custLinFactNeighborX="0" custLinFactNeighborY="179"/>
      <dgm:spPr/>
    </dgm:pt>
    <dgm:pt modelId="{5701DE18-46E4-4329-8069-D524EE2B62BD}" type="pres">
      <dgm:prSet presAssocID="{A0007EE6-159A-4C53-8520-0E44D99E998B}" presName="img"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pt>
    <dgm:pt modelId="{59FEABE7-5748-4853-B2CA-A5CDF69595F8}" type="pres">
      <dgm:prSet presAssocID="{A0007EE6-159A-4C53-8520-0E44D99E998B}" presName="text" presStyleLbl="node1" presStyleIdx="1" presStyleCnt="3">
        <dgm:presLayoutVars>
          <dgm:bulletEnabled val="1"/>
        </dgm:presLayoutVars>
      </dgm:prSet>
      <dgm:spPr/>
    </dgm:pt>
    <dgm:pt modelId="{CE9F21F8-E1BE-4286-90BD-DBDDF2606C4A}" type="pres">
      <dgm:prSet presAssocID="{D589D7B3-22A5-4E27-8A83-8CF9274CD05C}" presName="spacer" presStyleCnt="0"/>
      <dgm:spPr/>
    </dgm:pt>
    <dgm:pt modelId="{47453CDE-10DB-4CAF-8BF8-6875746DF056}" type="pres">
      <dgm:prSet presAssocID="{C4330ED2-B53E-4DE6-AAD4-EDEA73DE0D53}" presName="comp" presStyleCnt="0"/>
      <dgm:spPr/>
    </dgm:pt>
    <dgm:pt modelId="{E15601BB-20E8-4DAA-A68E-563BFA0A0FC5}" type="pres">
      <dgm:prSet presAssocID="{C4330ED2-B53E-4DE6-AAD4-EDEA73DE0D53}" presName="box" presStyleLbl="node1" presStyleIdx="2" presStyleCnt="3"/>
      <dgm:spPr/>
    </dgm:pt>
    <dgm:pt modelId="{A9F8ECE8-C25A-440C-B3FA-BA366F379829}" type="pres">
      <dgm:prSet presAssocID="{C4330ED2-B53E-4DE6-AAD4-EDEA73DE0D53}" presName="img"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pt>
    <dgm:pt modelId="{9ED3CA27-BF1F-42CB-98C8-8C58C15AAF8B}" type="pres">
      <dgm:prSet presAssocID="{C4330ED2-B53E-4DE6-AAD4-EDEA73DE0D53}" presName="text" presStyleLbl="node1" presStyleIdx="2" presStyleCnt="3">
        <dgm:presLayoutVars>
          <dgm:bulletEnabled val="1"/>
        </dgm:presLayoutVars>
      </dgm:prSet>
      <dgm:spPr/>
    </dgm:pt>
  </dgm:ptLst>
  <dgm:cxnLst>
    <dgm:cxn modelId="{9ABB4E0C-B1D0-4021-8386-D58989AE8F6B}" type="presOf" srcId="{A0007EE6-159A-4C53-8520-0E44D99E998B}" destId="{59FEABE7-5748-4853-B2CA-A5CDF69595F8}" srcOrd="1" destOrd="0" presId="urn:microsoft.com/office/officeart/2005/8/layout/vList4"/>
    <dgm:cxn modelId="{BC88F612-D002-4E91-BBCC-9D6282F6C319}" type="presOf" srcId="{C4330ED2-B53E-4DE6-AAD4-EDEA73DE0D53}" destId="{E15601BB-20E8-4DAA-A68E-563BFA0A0FC5}" srcOrd="0" destOrd="0" presId="urn:microsoft.com/office/officeart/2005/8/layout/vList4"/>
    <dgm:cxn modelId="{B5BBAA2E-708D-4C3E-89CB-6338561F843B}" type="presOf" srcId="{9B00477C-2876-4818-9895-7CAAC29827C2}" destId="{89BC64EA-7EE9-49CC-BC4E-26F7E994D6D8}" srcOrd="0" destOrd="0" presId="urn:microsoft.com/office/officeart/2005/8/layout/vList4"/>
    <dgm:cxn modelId="{9FF33633-4DD9-48B4-9025-3D8102EC7B49}" type="presOf" srcId="{C4330ED2-B53E-4DE6-AAD4-EDEA73DE0D53}" destId="{9ED3CA27-BF1F-42CB-98C8-8C58C15AAF8B}" srcOrd="1" destOrd="0" presId="urn:microsoft.com/office/officeart/2005/8/layout/vList4"/>
    <dgm:cxn modelId="{CC1AC264-66BA-4FC9-BAB4-65743E7D1163}" srcId="{9B00477C-2876-4818-9895-7CAAC29827C2}" destId="{F7C94AE5-3801-49CA-AB9F-DDB87262D363}" srcOrd="0" destOrd="0" parTransId="{182A4ED5-C0FF-42BC-BFA2-2746F8E2AF55}" sibTransId="{EEB019C8-167B-4004-8703-188808E40F7B}"/>
    <dgm:cxn modelId="{3C42F457-1E92-4783-81A5-CC649948A665}" type="presOf" srcId="{A0007EE6-159A-4C53-8520-0E44D99E998B}" destId="{624E989B-3B2E-4C9F-8DCD-E816024E035A}" srcOrd="0" destOrd="0" presId="urn:microsoft.com/office/officeart/2005/8/layout/vList4"/>
    <dgm:cxn modelId="{E568287E-0256-4B70-BEE5-056FEE11F78C}" srcId="{9B00477C-2876-4818-9895-7CAAC29827C2}" destId="{C4330ED2-B53E-4DE6-AAD4-EDEA73DE0D53}" srcOrd="2" destOrd="0" parTransId="{6F6B4F0C-9ADE-4D0E-966E-A4B919386016}" sibTransId="{60154602-85CE-46C5-B1BF-934259FD4C93}"/>
    <dgm:cxn modelId="{50CDB78A-F39C-456A-B55C-3A3B131A2C83}" srcId="{9B00477C-2876-4818-9895-7CAAC29827C2}" destId="{A0007EE6-159A-4C53-8520-0E44D99E998B}" srcOrd="1" destOrd="0" parTransId="{69C00066-BF9A-49ED-B59B-B8F2CA060418}" sibTransId="{D589D7B3-22A5-4E27-8A83-8CF9274CD05C}"/>
    <dgm:cxn modelId="{16C897CA-987B-4E32-ABF0-104F5C692923}" type="presOf" srcId="{F7C94AE5-3801-49CA-AB9F-DDB87262D363}" destId="{D185A193-696C-4C62-A98C-63518D4F2CA2}" srcOrd="1" destOrd="0" presId="urn:microsoft.com/office/officeart/2005/8/layout/vList4"/>
    <dgm:cxn modelId="{012EADE1-FCCC-44E7-B1C3-71C99F74E601}" type="presOf" srcId="{F7C94AE5-3801-49CA-AB9F-DDB87262D363}" destId="{A1B9353A-AA99-40E8-AEB0-E0572C9C65A0}" srcOrd="0" destOrd="0" presId="urn:microsoft.com/office/officeart/2005/8/layout/vList4"/>
    <dgm:cxn modelId="{61A592F8-BA39-4193-A9F1-56CCCFA2215C}" type="presParOf" srcId="{89BC64EA-7EE9-49CC-BC4E-26F7E994D6D8}" destId="{928F90CD-86C8-47A9-8AFA-678722865C6C}" srcOrd="0" destOrd="0" presId="urn:microsoft.com/office/officeart/2005/8/layout/vList4"/>
    <dgm:cxn modelId="{ADB2864E-21AD-42A3-927B-FBFDA3D12B5C}" type="presParOf" srcId="{928F90CD-86C8-47A9-8AFA-678722865C6C}" destId="{A1B9353A-AA99-40E8-AEB0-E0572C9C65A0}" srcOrd="0" destOrd="0" presId="urn:microsoft.com/office/officeart/2005/8/layout/vList4"/>
    <dgm:cxn modelId="{5C498756-E2B8-4DFD-91EB-E7E87797B5E4}" type="presParOf" srcId="{928F90CD-86C8-47A9-8AFA-678722865C6C}" destId="{83266825-63AD-4844-8080-9A18623768B1}" srcOrd="1" destOrd="0" presId="urn:microsoft.com/office/officeart/2005/8/layout/vList4"/>
    <dgm:cxn modelId="{DFA4A743-BBC5-441F-8D01-D0AF47145FBF}" type="presParOf" srcId="{928F90CD-86C8-47A9-8AFA-678722865C6C}" destId="{D185A193-696C-4C62-A98C-63518D4F2CA2}" srcOrd="2" destOrd="0" presId="urn:microsoft.com/office/officeart/2005/8/layout/vList4"/>
    <dgm:cxn modelId="{62AA3D76-7ACF-4F72-986A-C77251113A41}" type="presParOf" srcId="{89BC64EA-7EE9-49CC-BC4E-26F7E994D6D8}" destId="{8828250F-6F67-4123-A3CD-4C43532A5773}" srcOrd="1" destOrd="0" presId="urn:microsoft.com/office/officeart/2005/8/layout/vList4"/>
    <dgm:cxn modelId="{17E5C2DE-7B81-4962-87B9-270701595EE1}" type="presParOf" srcId="{89BC64EA-7EE9-49CC-BC4E-26F7E994D6D8}" destId="{3CCBBC06-BE30-4455-8696-5DF391779ED7}" srcOrd="2" destOrd="0" presId="urn:microsoft.com/office/officeart/2005/8/layout/vList4"/>
    <dgm:cxn modelId="{A096ACBB-6060-4E5C-8CEB-C2604C928201}" type="presParOf" srcId="{3CCBBC06-BE30-4455-8696-5DF391779ED7}" destId="{624E989B-3B2E-4C9F-8DCD-E816024E035A}" srcOrd="0" destOrd="0" presId="urn:microsoft.com/office/officeart/2005/8/layout/vList4"/>
    <dgm:cxn modelId="{B86A8FCB-35ED-4D3D-AB31-3EE49833AC1B}" type="presParOf" srcId="{3CCBBC06-BE30-4455-8696-5DF391779ED7}" destId="{5701DE18-46E4-4329-8069-D524EE2B62BD}" srcOrd="1" destOrd="0" presId="urn:microsoft.com/office/officeart/2005/8/layout/vList4"/>
    <dgm:cxn modelId="{FC56F7A2-EFBB-4519-A87C-F7C6237B0A1F}" type="presParOf" srcId="{3CCBBC06-BE30-4455-8696-5DF391779ED7}" destId="{59FEABE7-5748-4853-B2CA-A5CDF69595F8}" srcOrd="2" destOrd="0" presId="urn:microsoft.com/office/officeart/2005/8/layout/vList4"/>
    <dgm:cxn modelId="{F5C1CF31-B67A-4FC7-BD59-D0D75707C461}" type="presParOf" srcId="{89BC64EA-7EE9-49CC-BC4E-26F7E994D6D8}" destId="{CE9F21F8-E1BE-4286-90BD-DBDDF2606C4A}" srcOrd="3" destOrd="0" presId="urn:microsoft.com/office/officeart/2005/8/layout/vList4"/>
    <dgm:cxn modelId="{757D8ADF-0524-464D-AEB0-00571176940E}" type="presParOf" srcId="{89BC64EA-7EE9-49CC-BC4E-26F7E994D6D8}" destId="{47453CDE-10DB-4CAF-8BF8-6875746DF056}" srcOrd="4" destOrd="0" presId="urn:microsoft.com/office/officeart/2005/8/layout/vList4"/>
    <dgm:cxn modelId="{E6DB754A-34C1-40E4-A78B-8F0FB722E5B8}" type="presParOf" srcId="{47453CDE-10DB-4CAF-8BF8-6875746DF056}" destId="{E15601BB-20E8-4DAA-A68E-563BFA0A0FC5}" srcOrd="0" destOrd="0" presId="urn:microsoft.com/office/officeart/2005/8/layout/vList4"/>
    <dgm:cxn modelId="{6A5E178D-A95C-49D2-A262-412C473EA121}" type="presParOf" srcId="{47453CDE-10DB-4CAF-8BF8-6875746DF056}" destId="{A9F8ECE8-C25A-440C-B3FA-BA366F379829}" srcOrd="1" destOrd="0" presId="urn:microsoft.com/office/officeart/2005/8/layout/vList4"/>
    <dgm:cxn modelId="{839E055B-0A4D-41EC-9D39-56086AE99F9C}" type="presParOf" srcId="{47453CDE-10DB-4CAF-8BF8-6875746DF056}" destId="{9ED3CA27-BF1F-42CB-98C8-8C58C15AAF8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A8BC1-2833-4465-B40B-860E92DA9D2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BED0F96-3195-4056-8224-C5BB091A3CC8}">
      <dgm:prSet phldrT="[Text]" custT="1"/>
      <dgm:spPr/>
      <dgm:t>
        <a:bodyPr/>
        <a:lstStyle/>
        <a:p>
          <a:pPr>
            <a:buNone/>
          </a:pPr>
          <a:r>
            <a:rPr lang="en-US" sz="2400" dirty="0"/>
            <a:t>One elementary school, grades PK–5 </a:t>
          </a:r>
          <a:r>
            <a:rPr lang="en-US" sz="2400" dirty="0">
              <a:solidFill>
                <a:schemeClr val="tx1"/>
              </a:solidFill>
            </a:rPr>
            <a:t>(Title I-A schoolwide) </a:t>
          </a:r>
        </a:p>
      </dgm:t>
    </dgm:pt>
    <dgm:pt modelId="{4E2E77CC-5DFF-426A-B9D6-F65189CF223B}" type="parTrans" cxnId="{FB4A4037-652F-48CD-A3A9-D6F236D4440A}">
      <dgm:prSet/>
      <dgm:spPr/>
      <dgm:t>
        <a:bodyPr/>
        <a:lstStyle/>
        <a:p>
          <a:endParaRPr lang="en-US"/>
        </a:p>
      </dgm:t>
    </dgm:pt>
    <dgm:pt modelId="{9ADD2E34-A39A-45F3-A6CB-CE55E244B5F1}" type="sibTrans" cxnId="{FB4A4037-652F-48CD-A3A9-D6F236D4440A}">
      <dgm:prSet/>
      <dgm:spPr/>
      <dgm:t>
        <a:bodyPr/>
        <a:lstStyle/>
        <a:p>
          <a:endParaRPr lang="en-US"/>
        </a:p>
      </dgm:t>
    </dgm:pt>
    <dgm:pt modelId="{62FAA909-3EE7-449B-B9C4-DA796C31FA3C}">
      <dgm:prSet phldrT="[Text]" custT="1"/>
      <dgm:spPr/>
      <dgm:t>
        <a:bodyPr/>
        <a:lstStyle/>
        <a:p>
          <a:pPr>
            <a:buNone/>
          </a:pPr>
          <a:r>
            <a:rPr lang="en-US" sz="2400" dirty="0"/>
            <a:t>One middle school, grades 6–8 </a:t>
          </a:r>
        </a:p>
        <a:p>
          <a:pPr>
            <a:buNone/>
          </a:pPr>
          <a:r>
            <a:rPr lang="en-US" sz="2400" dirty="0">
              <a:solidFill>
                <a:schemeClr val="tx1"/>
              </a:solidFill>
            </a:rPr>
            <a:t>(Title I-A schoolwide) </a:t>
          </a:r>
        </a:p>
      </dgm:t>
    </dgm:pt>
    <dgm:pt modelId="{91D0B79C-E05D-48D5-B848-C830229316CA}" type="parTrans" cxnId="{7CED0BDD-EE76-42A7-AAEE-FD0B3E84BCB2}">
      <dgm:prSet/>
      <dgm:spPr/>
      <dgm:t>
        <a:bodyPr/>
        <a:lstStyle/>
        <a:p>
          <a:endParaRPr lang="en-US"/>
        </a:p>
      </dgm:t>
    </dgm:pt>
    <dgm:pt modelId="{5E601DA1-7FF2-46A4-9893-61A2CDA68FED}" type="sibTrans" cxnId="{7CED0BDD-EE76-42A7-AAEE-FD0B3E84BCB2}">
      <dgm:prSet/>
      <dgm:spPr/>
      <dgm:t>
        <a:bodyPr/>
        <a:lstStyle/>
        <a:p>
          <a:endParaRPr lang="en-US"/>
        </a:p>
      </dgm:t>
    </dgm:pt>
    <dgm:pt modelId="{521C692E-06EF-4576-B7F6-85CF96211965}">
      <dgm:prSet custT="1"/>
      <dgm:spPr/>
      <dgm:t>
        <a:bodyPr/>
        <a:lstStyle/>
        <a:p>
          <a:r>
            <a:rPr lang="en-US" sz="2400" dirty="0"/>
            <a:t>One high school, grades 9–12</a:t>
          </a:r>
        </a:p>
        <a:p>
          <a:r>
            <a:rPr lang="en-US" sz="2400" dirty="0"/>
            <a:t> </a:t>
          </a:r>
          <a:r>
            <a:rPr lang="en-US" sz="2400" dirty="0">
              <a:solidFill>
                <a:schemeClr val="tx1"/>
              </a:solidFill>
            </a:rPr>
            <a:t>(Title I-A targeted assistance) </a:t>
          </a:r>
        </a:p>
      </dgm:t>
    </dgm:pt>
    <dgm:pt modelId="{4D8F2C1D-5B7E-43BD-A4C3-CFF2DBB1D442}" type="parTrans" cxnId="{18D374C8-EA98-4BD0-9E82-EB4FAC62C308}">
      <dgm:prSet/>
      <dgm:spPr/>
      <dgm:t>
        <a:bodyPr/>
        <a:lstStyle/>
        <a:p>
          <a:endParaRPr lang="en-US"/>
        </a:p>
      </dgm:t>
    </dgm:pt>
    <dgm:pt modelId="{63D5E2B3-2072-403F-BEE0-FCBEF657E959}" type="sibTrans" cxnId="{18D374C8-EA98-4BD0-9E82-EB4FAC62C308}">
      <dgm:prSet/>
      <dgm:spPr/>
      <dgm:t>
        <a:bodyPr/>
        <a:lstStyle/>
        <a:p>
          <a:endParaRPr lang="en-US"/>
        </a:p>
      </dgm:t>
    </dgm:pt>
    <dgm:pt modelId="{EB106ADF-9407-41C2-B125-3109D3E11CBD}">
      <dgm:prSet custT="1"/>
      <dgm:spPr/>
      <dgm:t>
        <a:bodyPr/>
        <a:lstStyle/>
        <a:p>
          <a:r>
            <a:rPr lang="en-US" sz="2400" dirty="0"/>
            <a:t>One alternative high school, grades     9–12 </a:t>
          </a:r>
        </a:p>
        <a:p>
          <a:r>
            <a:rPr lang="en-US" sz="2400" dirty="0">
              <a:solidFill>
                <a:schemeClr val="tx1"/>
              </a:solidFill>
            </a:rPr>
            <a:t>(non-Title I-A) </a:t>
          </a:r>
        </a:p>
      </dgm:t>
    </dgm:pt>
    <dgm:pt modelId="{7D74C09E-9252-4F67-90A0-A91C24C4B758}" type="parTrans" cxnId="{1A8C6EA5-3D97-4CB6-8384-4CD1A9B3C685}">
      <dgm:prSet/>
      <dgm:spPr/>
      <dgm:t>
        <a:bodyPr/>
        <a:lstStyle/>
        <a:p>
          <a:endParaRPr lang="en-US"/>
        </a:p>
      </dgm:t>
    </dgm:pt>
    <dgm:pt modelId="{CCFC8772-DB80-40B0-9DED-01133DA10681}" type="sibTrans" cxnId="{1A8C6EA5-3D97-4CB6-8384-4CD1A9B3C685}">
      <dgm:prSet/>
      <dgm:spPr/>
      <dgm:t>
        <a:bodyPr/>
        <a:lstStyle/>
        <a:p>
          <a:endParaRPr lang="en-US"/>
        </a:p>
      </dgm:t>
    </dgm:pt>
    <dgm:pt modelId="{283C110B-5204-40EF-A147-FE34357D573C}" type="pres">
      <dgm:prSet presAssocID="{284A8BC1-2833-4465-B40B-860E92DA9D24}" presName="linear" presStyleCnt="0">
        <dgm:presLayoutVars>
          <dgm:dir/>
          <dgm:resizeHandles val="exact"/>
        </dgm:presLayoutVars>
      </dgm:prSet>
      <dgm:spPr/>
    </dgm:pt>
    <dgm:pt modelId="{71269FAE-7F75-486F-93F0-65416D2C396B}" type="pres">
      <dgm:prSet presAssocID="{CBED0F96-3195-4056-8224-C5BB091A3CC8}" presName="comp" presStyleCnt="0"/>
      <dgm:spPr/>
    </dgm:pt>
    <dgm:pt modelId="{B08E0AF8-31C5-4573-8D72-16D803C1DD4C}" type="pres">
      <dgm:prSet presAssocID="{CBED0F96-3195-4056-8224-C5BB091A3CC8}" presName="box" presStyleLbl="node1" presStyleIdx="0" presStyleCnt="4" custLinFactNeighborX="-291" custLinFactNeighborY="-1880"/>
      <dgm:spPr/>
    </dgm:pt>
    <dgm:pt modelId="{93E45D3B-1941-4AF2-A406-D09A23CF61D0}" type="pres">
      <dgm:prSet presAssocID="{CBED0F96-3195-4056-8224-C5BB091A3CC8}"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781EB48B-7D2A-4B63-AFF5-44EFA18A8745}" type="pres">
      <dgm:prSet presAssocID="{CBED0F96-3195-4056-8224-C5BB091A3CC8}" presName="text" presStyleLbl="node1" presStyleIdx="0" presStyleCnt="4">
        <dgm:presLayoutVars>
          <dgm:bulletEnabled val="1"/>
        </dgm:presLayoutVars>
      </dgm:prSet>
      <dgm:spPr/>
    </dgm:pt>
    <dgm:pt modelId="{9951A244-B906-44E7-A44F-4D7268EDB06E}" type="pres">
      <dgm:prSet presAssocID="{9ADD2E34-A39A-45F3-A6CB-CE55E244B5F1}" presName="spacer" presStyleCnt="0"/>
      <dgm:spPr/>
    </dgm:pt>
    <dgm:pt modelId="{F03A7C19-F5F0-4292-AD5A-F54AC5B5186C}" type="pres">
      <dgm:prSet presAssocID="{62FAA909-3EE7-449B-B9C4-DA796C31FA3C}" presName="comp" presStyleCnt="0"/>
      <dgm:spPr/>
    </dgm:pt>
    <dgm:pt modelId="{A4A511C2-25C4-433E-AED4-B0388EFBFECE}" type="pres">
      <dgm:prSet presAssocID="{62FAA909-3EE7-449B-B9C4-DA796C31FA3C}" presName="box" presStyleLbl="node1" presStyleIdx="1" presStyleCnt="4"/>
      <dgm:spPr/>
    </dgm:pt>
    <dgm:pt modelId="{D2450D4A-15A0-45E3-9B33-68DBF936EBEE}" type="pres">
      <dgm:prSet presAssocID="{62FAA909-3EE7-449B-B9C4-DA796C31FA3C}" presName="img"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2CDFDBB2-5102-456D-853B-8577BF053678}" type="pres">
      <dgm:prSet presAssocID="{62FAA909-3EE7-449B-B9C4-DA796C31FA3C}" presName="text" presStyleLbl="node1" presStyleIdx="1" presStyleCnt="4">
        <dgm:presLayoutVars>
          <dgm:bulletEnabled val="1"/>
        </dgm:presLayoutVars>
      </dgm:prSet>
      <dgm:spPr/>
    </dgm:pt>
    <dgm:pt modelId="{F2D1518F-162C-4AED-9C76-55284892D3EF}" type="pres">
      <dgm:prSet presAssocID="{5E601DA1-7FF2-46A4-9893-61A2CDA68FED}" presName="spacer" presStyleCnt="0"/>
      <dgm:spPr/>
    </dgm:pt>
    <dgm:pt modelId="{789937D2-2E9E-4B9F-8011-2790E684A833}" type="pres">
      <dgm:prSet presAssocID="{521C692E-06EF-4576-B7F6-85CF96211965}" presName="comp" presStyleCnt="0"/>
      <dgm:spPr/>
    </dgm:pt>
    <dgm:pt modelId="{305B45CF-8FCA-4FF4-9719-F9D21007662B}" type="pres">
      <dgm:prSet presAssocID="{521C692E-06EF-4576-B7F6-85CF96211965}" presName="box" presStyleLbl="node1" presStyleIdx="2" presStyleCnt="4"/>
      <dgm:spPr/>
    </dgm:pt>
    <dgm:pt modelId="{2F694840-BC0F-4980-8A73-DA1666E98AD9}" type="pres">
      <dgm:prSet presAssocID="{521C692E-06EF-4576-B7F6-85CF96211965}" presName="img" presStyleLbl="fgImgPlace1" presStyleIdx="2"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0" b="-70000"/>
          </a:stretch>
        </a:blipFill>
      </dgm:spPr>
    </dgm:pt>
    <dgm:pt modelId="{B5FFC321-4181-47F3-98D9-241A3B60C19F}" type="pres">
      <dgm:prSet presAssocID="{521C692E-06EF-4576-B7F6-85CF96211965}" presName="text" presStyleLbl="node1" presStyleIdx="2" presStyleCnt="4">
        <dgm:presLayoutVars>
          <dgm:bulletEnabled val="1"/>
        </dgm:presLayoutVars>
      </dgm:prSet>
      <dgm:spPr/>
    </dgm:pt>
    <dgm:pt modelId="{D9FE4933-AD7D-4A9A-9DDF-4C4F18856416}" type="pres">
      <dgm:prSet presAssocID="{63D5E2B3-2072-403F-BEE0-FCBEF657E959}" presName="spacer" presStyleCnt="0"/>
      <dgm:spPr/>
    </dgm:pt>
    <dgm:pt modelId="{1A12D005-EAB6-4A0F-B3B8-EDE8E73C42E4}" type="pres">
      <dgm:prSet presAssocID="{EB106ADF-9407-41C2-B125-3109D3E11CBD}" presName="comp" presStyleCnt="0"/>
      <dgm:spPr/>
    </dgm:pt>
    <dgm:pt modelId="{F42C009D-0208-47DA-A44E-7D4CB2D84065}" type="pres">
      <dgm:prSet presAssocID="{EB106ADF-9407-41C2-B125-3109D3E11CBD}" presName="box" presStyleLbl="node1" presStyleIdx="3" presStyleCnt="4" custScaleY="135134"/>
      <dgm:spPr/>
    </dgm:pt>
    <dgm:pt modelId="{6DC0D78A-23D3-4971-B5ED-D22EB4CCA3C8}" type="pres">
      <dgm:prSet presAssocID="{EB106ADF-9407-41C2-B125-3109D3E11CBD}" presName="img" presStyleLbl="fgImgPlace1" presStyleIdx="3"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0" b="-70000"/>
          </a:stretch>
        </a:blipFill>
      </dgm:spPr>
    </dgm:pt>
    <dgm:pt modelId="{3C67BB39-1162-4DD2-8D7C-CFABBAA13440}" type="pres">
      <dgm:prSet presAssocID="{EB106ADF-9407-41C2-B125-3109D3E11CBD}" presName="text" presStyleLbl="node1" presStyleIdx="3" presStyleCnt="4">
        <dgm:presLayoutVars>
          <dgm:bulletEnabled val="1"/>
        </dgm:presLayoutVars>
      </dgm:prSet>
      <dgm:spPr/>
    </dgm:pt>
  </dgm:ptLst>
  <dgm:cxnLst>
    <dgm:cxn modelId="{5D9ACE2F-AB3D-497A-84DB-4D5E8F3EBB59}" type="presOf" srcId="{284A8BC1-2833-4465-B40B-860E92DA9D24}" destId="{283C110B-5204-40EF-A147-FE34357D573C}" srcOrd="0" destOrd="0" presId="urn:microsoft.com/office/officeart/2005/8/layout/vList4"/>
    <dgm:cxn modelId="{FB4A4037-652F-48CD-A3A9-D6F236D4440A}" srcId="{284A8BC1-2833-4465-B40B-860E92DA9D24}" destId="{CBED0F96-3195-4056-8224-C5BB091A3CC8}" srcOrd="0" destOrd="0" parTransId="{4E2E77CC-5DFF-426A-B9D6-F65189CF223B}" sibTransId="{9ADD2E34-A39A-45F3-A6CB-CE55E244B5F1}"/>
    <dgm:cxn modelId="{ABF0D741-D154-462A-960A-2BCEEAB0849B}" type="presOf" srcId="{EB106ADF-9407-41C2-B125-3109D3E11CBD}" destId="{3C67BB39-1162-4DD2-8D7C-CFABBAA13440}" srcOrd="1" destOrd="0" presId="urn:microsoft.com/office/officeart/2005/8/layout/vList4"/>
    <dgm:cxn modelId="{2CBCAA68-B0C6-44E6-9EAB-C7392CEFD112}" type="presOf" srcId="{CBED0F96-3195-4056-8224-C5BB091A3CC8}" destId="{B08E0AF8-31C5-4573-8D72-16D803C1DD4C}" srcOrd="0" destOrd="0" presId="urn:microsoft.com/office/officeart/2005/8/layout/vList4"/>
    <dgm:cxn modelId="{2153A149-CAAD-4429-9711-2E4621E4F1C4}" type="presOf" srcId="{CBED0F96-3195-4056-8224-C5BB091A3CC8}" destId="{781EB48B-7D2A-4B63-AFF5-44EFA18A8745}" srcOrd="1" destOrd="0" presId="urn:microsoft.com/office/officeart/2005/8/layout/vList4"/>
    <dgm:cxn modelId="{16D64379-E116-4BB1-95EB-6026EC288583}" type="presOf" srcId="{62FAA909-3EE7-449B-B9C4-DA796C31FA3C}" destId="{2CDFDBB2-5102-456D-853B-8577BF053678}" srcOrd="1" destOrd="0" presId="urn:microsoft.com/office/officeart/2005/8/layout/vList4"/>
    <dgm:cxn modelId="{1A8C6EA5-3D97-4CB6-8384-4CD1A9B3C685}" srcId="{284A8BC1-2833-4465-B40B-860E92DA9D24}" destId="{EB106ADF-9407-41C2-B125-3109D3E11CBD}" srcOrd="3" destOrd="0" parTransId="{7D74C09E-9252-4F67-90A0-A91C24C4B758}" sibTransId="{CCFC8772-DB80-40B0-9DED-01133DA10681}"/>
    <dgm:cxn modelId="{1C8B43A9-655E-459E-BC70-8485EA950B67}" type="presOf" srcId="{521C692E-06EF-4576-B7F6-85CF96211965}" destId="{B5FFC321-4181-47F3-98D9-241A3B60C19F}" srcOrd="1" destOrd="0" presId="urn:microsoft.com/office/officeart/2005/8/layout/vList4"/>
    <dgm:cxn modelId="{E6426ABA-0BE0-4813-8D99-6B84F6A887C1}" type="presOf" srcId="{62FAA909-3EE7-449B-B9C4-DA796C31FA3C}" destId="{A4A511C2-25C4-433E-AED4-B0388EFBFECE}" srcOrd="0" destOrd="0" presId="urn:microsoft.com/office/officeart/2005/8/layout/vList4"/>
    <dgm:cxn modelId="{B3149DC3-FA1C-4BFD-B14F-53E225C87A08}" type="presOf" srcId="{521C692E-06EF-4576-B7F6-85CF96211965}" destId="{305B45CF-8FCA-4FF4-9719-F9D21007662B}" srcOrd="0" destOrd="0" presId="urn:microsoft.com/office/officeart/2005/8/layout/vList4"/>
    <dgm:cxn modelId="{18D374C8-EA98-4BD0-9E82-EB4FAC62C308}" srcId="{284A8BC1-2833-4465-B40B-860E92DA9D24}" destId="{521C692E-06EF-4576-B7F6-85CF96211965}" srcOrd="2" destOrd="0" parTransId="{4D8F2C1D-5B7E-43BD-A4C3-CFF2DBB1D442}" sibTransId="{63D5E2B3-2072-403F-BEE0-FCBEF657E959}"/>
    <dgm:cxn modelId="{7CED0BDD-EE76-42A7-AAEE-FD0B3E84BCB2}" srcId="{284A8BC1-2833-4465-B40B-860E92DA9D24}" destId="{62FAA909-3EE7-449B-B9C4-DA796C31FA3C}" srcOrd="1" destOrd="0" parTransId="{91D0B79C-E05D-48D5-B848-C830229316CA}" sibTransId="{5E601DA1-7FF2-46A4-9893-61A2CDA68FED}"/>
    <dgm:cxn modelId="{32340AE8-BD21-4D73-A199-6D2204CEAD52}" type="presOf" srcId="{EB106ADF-9407-41C2-B125-3109D3E11CBD}" destId="{F42C009D-0208-47DA-A44E-7D4CB2D84065}" srcOrd="0" destOrd="0" presId="urn:microsoft.com/office/officeart/2005/8/layout/vList4"/>
    <dgm:cxn modelId="{8F72CA67-1A61-4DCC-8893-071BBF271701}" type="presParOf" srcId="{283C110B-5204-40EF-A147-FE34357D573C}" destId="{71269FAE-7F75-486F-93F0-65416D2C396B}" srcOrd="0" destOrd="0" presId="urn:microsoft.com/office/officeart/2005/8/layout/vList4"/>
    <dgm:cxn modelId="{820E29B8-C1AE-4146-BCC7-C9C872B6E21C}" type="presParOf" srcId="{71269FAE-7F75-486F-93F0-65416D2C396B}" destId="{B08E0AF8-31C5-4573-8D72-16D803C1DD4C}" srcOrd="0" destOrd="0" presId="urn:microsoft.com/office/officeart/2005/8/layout/vList4"/>
    <dgm:cxn modelId="{7F1D56F1-4E40-4C0E-95BE-9FA5DA1C44B3}" type="presParOf" srcId="{71269FAE-7F75-486F-93F0-65416D2C396B}" destId="{93E45D3B-1941-4AF2-A406-D09A23CF61D0}" srcOrd="1" destOrd="0" presId="urn:microsoft.com/office/officeart/2005/8/layout/vList4"/>
    <dgm:cxn modelId="{760A56DD-CB3B-45C9-90B9-5CC7C112D68B}" type="presParOf" srcId="{71269FAE-7F75-486F-93F0-65416D2C396B}" destId="{781EB48B-7D2A-4B63-AFF5-44EFA18A8745}" srcOrd="2" destOrd="0" presId="urn:microsoft.com/office/officeart/2005/8/layout/vList4"/>
    <dgm:cxn modelId="{6DDBBF7C-3400-4B2C-A1E6-5D3C3E5C6440}" type="presParOf" srcId="{283C110B-5204-40EF-A147-FE34357D573C}" destId="{9951A244-B906-44E7-A44F-4D7268EDB06E}" srcOrd="1" destOrd="0" presId="urn:microsoft.com/office/officeart/2005/8/layout/vList4"/>
    <dgm:cxn modelId="{32B00DF9-8240-4F70-BEC8-F56FF595ABEA}" type="presParOf" srcId="{283C110B-5204-40EF-A147-FE34357D573C}" destId="{F03A7C19-F5F0-4292-AD5A-F54AC5B5186C}" srcOrd="2" destOrd="0" presId="urn:microsoft.com/office/officeart/2005/8/layout/vList4"/>
    <dgm:cxn modelId="{6EB314CC-A4EE-481F-9999-78E202C7CF55}" type="presParOf" srcId="{F03A7C19-F5F0-4292-AD5A-F54AC5B5186C}" destId="{A4A511C2-25C4-433E-AED4-B0388EFBFECE}" srcOrd="0" destOrd="0" presId="urn:microsoft.com/office/officeart/2005/8/layout/vList4"/>
    <dgm:cxn modelId="{58AB1795-5496-415C-9383-814E89AF6E76}" type="presParOf" srcId="{F03A7C19-F5F0-4292-AD5A-F54AC5B5186C}" destId="{D2450D4A-15A0-45E3-9B33-68DBF936EBEE}" srcOrd="1" destOrd="0" presId="urn:microsoft.com/office/officeart/2005/8/layout/vList4"/>
    <dgm:cxn modelId="{19111FE4-5908-44B7-91D6-72D79F1301B8}" type="presParOf" srcId="{F03A7C19-F5F0-4292-AD5A-F54AC5B5186C}" destId="{2CDFDBB2-5102-456D-853B-8577BF053678}" srcOrd="2" destOrd="0" presId="urn:microsoft.com/office/officeart/2005/8/layout/vList4"/>
    <dgm:cxn modelId="{69D36632-E7F7-40D5-9D3A-07FF4E0C1613}" type="presParOf" srcId="{283C110B-5204-40EF-A147-FE34357D573C}" destId="{F2D1518F-162C-4AED-9C76-55284892D3EF}" srcOrd="3" destOrd="0" presId="urn:microsoft.com/office/officeart/2005/8/layout/vList4"/>
    <dgm:cxn modelId="{E27D1B8D-E04D-4DD4-9CF7-EB4028614A12}" type="presParOf" srcId="{283C110B-5204-40EF-A147-FE34357D573C}" destId="{789937D2-2E9E-4B9F-8011-2790E684A833}" srcOrd="4" destOrd="0" presId="urn:microsoft.com/office/officeart/2005/8/layout/vList4"/>
    <dgm:cxn modelId="{7639436D-6D52-4A1B-AFF9-178C02F6C38C}" type="presParOf" srcId="{789937D2-2E9E-4B9F-8011-2790E684A833}" destId="{305B45CF-8FCA-4FF4-9719-F9D21007662B}" srcOrd="0" destOrd="0" presId="urn:microsoft.com/office/officeart/2005/8/layout/vList4"/>
    <dgm:cxn modelId="{8874A31F-528C-4CD0-8607-4EC292E8563D}" type="presParOf" srcId="{789937D2-2E9E-4B9F-8011-2790E684A833}" destId="{2F694840-BC0F-4980-8A73-DA1666E98AD9}" srcOrd="1" destOrd="0" presId="urn:microsoft.com/office/officeart/2005/8/layout/vList4"/>
    <dgm:cxn modelId="{732F19CD-3E73-4A23-89E1-DCC121AD6433}" type="presParOf" srcId="{789937D2-2E9E-4B9F-8011-2790E684A833}" destId="{B5FFC321-4181-47F3-98D9-241A3B60C19F}" srcOrd="2" destOrd="0" presId="urn:microsoft.com/office/officeart/2005/8/layout/vList4"/>
    <dgm:cxn modelId="{7D6B416B-26AF-450A-88A0-044C1D8BE627}" type="presParOf" srcId="{283C110B-5204-40EF-A147-FE34357D573C}" destId="{D9FE4933-AD7D-4A9A-9DDF-4C4F18856416}" srcOrd="5" destOrd="0" presId="urn:microsoft.com/office/officeart/2005/8/layout/vList4"/>
    <dgm:cxn modelId="{0F2ED553-7D13-4403-8879-CCB0A433948F}" type="presParOf" srcId="{283C110B-5204-40EF-A147-FE34357D573C}" destId="{1A12D005-EAB6-4A0F-B3B8-EDE8E73C42E4}" srcOrd="6" destOrd="0" presId="urn:microsoft.com/office/officeart/2005/8/layout/vList4"/>
    <dgm:cxn modelId="{50ED9A62-FE8A-4A28-91B4-B650B338B0D4}" type="presParOf" srcId="{1A12D005-EAB6-4A0F-B3B8-EDE8E73C42E4}" destId="{F42C009D-0208-47DA-A44E-7D4CB2D84065}" srcOrd="0" destOrd="0" presId="urn:microsoft.com/office/officeart/2005/8/layout/vList4"/>
    <dgm:cxn modelId="{66C0ECFD-C42A-4228-9FBA-69EE0024544F}" type="presParOf" srcId="{1A12D005-EAB6-4A0F-B3B8-EDE8E73C42E4}" destId="{6DC0D78A-23D3-4971-B5ED-D22EB4CCA3C8}" srcOrd="1" destOrd="0" presId="urn:microsoft.com/office/officeart/2005/8/layout/vList4"/>
    <dgm:cxn modelId="{F500C490-B2A8-4253-AFE4-6F00B4CA24EB}" type="presParOf" srcId="{1A12D005-EAB6-4A0F-B3B8-EDE8E73C42E4}" destId="{3C67BB39-1162-4DD2-8D7C-CFABBAA1344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5492FA-42C9-4BDA-81D2-DC5DAC311E3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7CC14B4-878A-47B5-974A-8249FA8FD5A5}">
      <dgm:prSet phldrT="[Text]"/>
      <dgm:spPr/>
      <dgm:t>
        <a:bodyPr/>
        <a:lstStyle/>
        <a:p>
          <a:r>
            <a:rPr lang="en-US" dirty="0"/>
            <a:t>Two elementary schools, grades PK–2 and 3–5 </a:t>
          </a:r>
          <a:r>
            <a:rPr lang="en-US" dirty="0">
              <a:solidFill>
                <a:schemeClr val="tx1"/>
              </a:solidFill>
            </a:rPr>
            <a:t>(both receive Title I-A Funds and are the only two elementary schools)* </a:t>
          </a:r>
        </a:p>
      </dgm:t>
    </dgm:pt>
    <dgm:pt modelId="{8511F597-ADD5-4E5D-A7FB-0153A718A259}" type="parTrans" cxnId="{4BD8ADC1-1D59-4FE0-824C-13AD08751C02}">
      <dgm:prSet/>
      <dgm:spPr/>
      <dgm:t>
        <a:bodyPr/>
        <a:lstStyle/>
        <a:p>
          <a:endParaRPr lang="en-US"/>
        </a:p>
      </dgm:t>
    </dgm:pt>
    <dgm:pt modelId="{7FFABFFC-2C80-47E2-8202-E57DF198C545}" type="sibTrans" cxnId="{4BD8ADC1-1D59-4FE0-824C-13AD08751C02}">
      <dgm:prSet/>
      <dgm:spPr/>
      <dgm:t>
        <a:bodyPr/>
        <a:lstStyle/>
        <a:p>
          <a:endParaRPr lang="en-US"/>
        </a:p>
      </dgm:t>
    </dgm:pt>
    <dgm:pt modelId="{5B8F5DDB-A32E-4690-A2AC-2358F7AE5953}">
      <dgm:prSet phldrT="[Text]" custT="1"/>
      <dgm:spPr/>
      <dgm:t>
        <a:bodyPr/>
        <a:lstStyle/>
        <a:p>
          <a:r>
            <a:rPr lang="en-US" sz="2500" dirty="0"/>
            <a:t>One middle school, grades 6–8 </a:t>
          </a:r>
        </a:p>
        <a:p>
          <a:r>
            <a:rPr lang="en-US" sz="2000" dirty="0">
              <a:solidFill>
                <a:schemeClr val="tx1"/>
              </a:solidFill>
            </a:rPr>
            <a:t>(may or may not be Title I )</a:t>
          </a:r>
        </a:p>
      </dgm:t>
    </dgm:pt>
    <dgm:pt modelId="{6A1E8EA7-7DCF-4870-B841-39ECA17EA22F}" type="parTrans" cxnId="{08928F5D-F9BD-45FC-B0CA-00BAAC46FB9E}">
      <dgm:prSet/>
      <dgm:spPr/>
      <dgm:t>
        <a:bodyPr/>
        <a:lstStyle/>
        <a:p>
          <a:endParaRPr lang="en-US"/>
        </a:p>
      </dgm:t>
    </dgm:pt>
    <dgm:pt modelId="{32506634-D24E-4E58-B3EB-3B160073CE7B}" type="sibTrans" cxnId="{08928F5D-F9BD-45FC-B0CA-00BAAC46FB9E}">
      <dgm:prSet/>
      <dgm:spPr/>
      <dgm:t>
        <a:bodyPr/>
        <a:lstStyle/>
        <a:p>
          <a:endParaRPr lang="en-US"/>
        </a:p>
      </dgm:t>
    </dgm:pt>
    <dgm:pt modelId="{B61B7616-EE5F-4297-B988-E98FEE7DEC17}">
      <dgm:prSet phldrT="[Text]" custT="1"/>
      <dgm:spPr/>
      <dgm:t>
        <a:bodyPr/>
        <a:lstStyle/>
        <a:p>
          <a:pPr>
            <a:buNone/>
          </a:pPr>
          <a:r>
            <a:rPr lang="en-US" sz="2500" dirty="0"/>
            <a:t>One high school, grades 9–12</a:t>
          </a:r>
        </a:p>
        <a:p>
          <a:pPr>
            <a:buNone/>
          </a:pPr>
          <a:r>
            <a:rPr lang="en-US" sz="2000" dirty="0">
              <a:solidFill>
                <a:schemeClr val="tx1"/>
              </a:solidFill>
            </a:rPr>
            <a:t>(may or may not be Title I )</a:t>
          </a:r>
          <a:r>
            <a:rPr lang="en-US" sz="2000" dirty="0"/>
            <a:t>  </a:t>
          </a:r>
        </a:p>
      </dgm:t>
    </dgm:pt>
    <dgm:pt modelId="{D12BFBC6-B6D8-4B9C-A95D-3CB5138DC33C}" type="parTrans" cxnId="{FED4F4D7-F392-4DA1-8C59-4F3A331C28EA}">
      <dgm:prSet/>
      <dgm:spPr/>
      <dgm:t>
        <a:bodyPr/>
        <a:lstStyle/>
        <a:p>
          <a:endParaRPr lang="en-US"/>
        </a:p>
      </dgm:t>
    </dgm:pt>
    <dgm:pt modelId="{8190471E-18CD-4D26-8127-83566CBC61F2}" type="sibTrans" cxnId="{FED4F4D7-F392-4DA1-8C59-4F3A331C28EA}">
      <dgm:prSet/>
      <dgm:spPr/>
      <dgm:t>
        <a:bodyPr/>
        <a:lstStyle/>
        <a:p>
          <a:endParaRPr lang="en-US"/>
        </a:p>
      </dgm:t>
    </dgm:pt>
    <dgm:pt modelId="{96373272-51E6-42D8-974A-8339FBB93B7E}" type="pres">
      <dgm:prSet presAssocID="{EA5492FA-42C9-4BDA-81D2-DC5DAC311E30}" presName="linear" presStyleCnt="0">
        <dgm:presLayoutVars>
          <dgm:dir/>
          <dgm:resizeHandles val="exact"/>
        </dgm:presLayoutVars>
      </dgm:prSet>
      <dgm:spPr/>
    </dgm:pt>
    <dgm:pt modelId="{8147ADE7-2C8F-43C8-884B-0A81FAD35638}" type="pres">
      <dgm:prSet presAssocID="{97CC14B4-878A-47B5-974A-8249FA8FD5A5}" presName="comp" presStyleCnt="0"/>
      <dgm:spPr/>
    </dgm:pt>
    <dgm:pt modelId="{77AA4615-86A0-42FB-AC3A-060F6ACDE161}" type="pres">
      <dgm:prSet presAssocID="{97CC14B4-878A-47B5-974A-8249FA8FD5A5}" presName="box" presStyleLbl="node1" presStyleIdx="0" presStyleCnt="3" custLinFactNeighborY="-699"/>
      <dgm:spPr/>
    </dgm:pt>
    <dgm:pt modelId="{6D21CC84-5682-4EFB-8F72-3914916074CE}" type="pres">
      <dgm:prSet presAssocID="{97CC14B4-878A-47B5-974A-8249FA8FD5A5}" presName="img" presStyleLbl="fgImgPlace1" presStyleIdx="0" presStyleCnt="3" custLinFactNeighborX="2115" custLinFactNeighborY="-125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A7824925-F0EA-4CC9-AAB4-A28FB511E935}" type="pres">
      <dgm:prSet presAssocID="{97CC14B4-878A-47B5-974A-8249FA8FD5A5}" presName="text" presStyleLbl="node1" presStyleIdx="0" presStyleCnt="3">
        <dgm:presLayoutVars>
          <dgm:bulletEnabled val="1"/>
        </dgm:presLayoutVars>
      </dgm:prSet>
      <dgm:spPr/>
    </dgm:pt>
    <dgm:pt modelId="{8DC550C7-2A5A-4436-9BED-3A39E5899002}" type="pres">
      <dgm:prSet presAssocID="{7FFABFFC-2C80-47E2-8202-E57DF198C545}" presName="spacer" presStyleCnt="0"/>
      <dgm:spPr/>
    </dgm:pt>
    <dgm:pt modelId="{A10206E6-6621-4B0D-AFF7-740412E7398C}" type="pres">
      <dgm:prSet presAssocID="{5B8F5DDB-A32E-4690-A2AC-2358F7AE5953}" presName="comp" presStyleCnt="0"/>
      <dgm:spPr/>
    </dgm:pt>
    <dgm:pt modelId="{FE0A5F8B-3B8D-4BD9-8317-7BF94D3A2173}" type="pres">
      <dgm:prSet presAssocID="{5B8F5DDB-A32E-4690-A2AC-2358F7AE5953}" presName="box" presStyleLbl="node1" presStyleIdx="1" presStyleCnt="3" custLinFactNeighborX="-148" custLinFactNeighborY="-1600"/>
      <dgm:spPr/>
    </dgm:pt>
    <dgm:pt modelId="{6739FC08-EC41-4796-BFE6-7644CA963BA9}" type="pres">
      <dgm:prSet presAssocID="{5B8F5DDB-A32E-4690-A2AC-2358F7AE5953}" presName="img"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FCC85386-6E65-48CD-959A-03BA8697B7FD}" type="pres">
      <dgm:prSet presAssocID="{5B8F5DDB-A32E-4690-A2AC-2358F7AE5953}" presName="text" presStyleLbl="node1" presStyleIdx="1" presStyleCnt="3">
        <dgm:presLayoutVars>
          <dgm:bulletEnabled val="1"/>
        </dgm:presLayoutVars>
      </dgm:prSet>
      <dgm:spPr/>
    </dgm:pt>
    <dgm:pt modelId="{93A78BB3-9BCB-4D5B-94F3-4C1F116340C6}" type="pres">
      <dgm:prSet presAssocID="{32506634-D24E-4E58-B3EB-3B160073CE7B}" presName="spacer" presStyleCnt="0"/>
      <dgm:spPr/>
    </dgm:pt>
    <dgm:pt modelId="{A576AC03-C0C7-499B-A431-EBC558C6F187}" type="pres">
      <dgm:prSet presAssocID="{B61B7616-EE5F-4297-B988-E98FEE7DEC17}" presName="comp" presStyleCnt="0"/>
      <dgm:spPr/>
    </dgm:pt>
    <dgm:pt modelId="{5A0001F7-9720-4938-A8CE-5E04338588EC}" type="pres">
      <dgm:prSet presAssocID="{B61B7616-EE5F-4297-B988-E98FEE7DEC17}" presName="box" presStyleLbl="node1" presStyleIdx="2" presStyleCnt="3"/>
      <dgm:spPr/>
    </dgm:pt>
    <dgm:pt modelId="{867C8CBD-CBD1-46FE-BD2F-8966B65FFB55}" type="pres">
      <dgm:prSet presAssocID="{B61B7616-EE5F-4297-B988-E98FEE7DEC17}" presName="img"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3A773C75-5E72-4A68-B730-6DA279777F09}" type="pres">
      <dgm:prSet presAssocID="{B61B7616-EE5F-4297-B988-E98FEE7DEC17}" presName="text" presStyleLbl="node1" presStyleIdx="2" presStyleCnt="3">
        <dgm:presLayoutVars>
          <dgm:bulletEnabled val="1"/>
        </dgm:presLayoutVars>
      </dgm:prSet>
      <dgm:spPr/>
    </dgm:pt>
  </dgm:ptLst>
  <dgm:cxnLst>
    <dgm:cxn modelId="{F1433030-71CE-4D81-99C9-2093FFDB1F42}" type="presOf" srcId="{97CC14B4-878A-47B5-974A-8249FA8FD5A5}" destId="{77AA4615-86A0-42FB-AC3A-060F6ACDE161}" srcOrd="0" destOrd="0" presId="urn:microsoft.com/office/officeart/2005/8/layout/vList4"/>
    <dgm:cxn modelId="{B070B73D-9128-4024-B21F-6AC2AAA6BE2F}" type="presOf" srcId="{5B8F5DDB-A32E-4690-A2AC-2358F7AE5953}" destId="{FCC85386-6E65-48CD-959A-03BA8697B7FD}" srcOrd="1" destOrd="0" presId="urn:microsoft.com/office/officeart/2005/8/layout/vList4"/>
    <dgm:cxn modelId="{08928F5D-F9BD-45FC-B0CA-00BAAC46FB9E}" srcId="{EA5492FA-42C9-4BDA-81D2-DC5DAC311E30}" destId="{5B8F5DDB-A32E-4690-A2AC-2358F7AE5953}" srcOrd="1" destOrd="0" parTransId="{6A1E8EA7-7DCF-4870-B841-39ECA17EA22F}" sibTransId="{32506634-D24E-4E58-B3EB-3B160073CE7B}"/>
    <dgm:cxn modelId="{7BC8F85F-B53C-4276-A17F-80BD4ECA30F8}" type="presOf" srcId="{B61B7616-EE5F-4297-B988-E98FEE7DEC17}" destId="{5A0001F7-9720-4938-A8CE-5E04338588EC}" srcOrd="0" destOrd="0" presId="urn:microsoft.com/office/officeart/2005/8/layout/vList4"/>
    <dgm:cxn modelId="{C247C6AE-BC9D-4FB2-BC11-BAC80279B55B}" type="presOf" srcId="{B61B7616-EE5F-4297-B988-E98FEE7DEC17}" destId="{3A773C75-5E72-4A68-B730-6DA279777F09}" srcOrd="1" destOrd="0" presId="urn:microsoft.com/office/officeart/2005/8/layout/vList4"/>
    <dgm:cxn modelId="{4BD8ADC1-1D59-4FE0-824C-13AD08751C02}" srcId="{EA5492FA-42C9-4BDA-81D2-DC5DAC311E30}" destId="{97CC14B4-878A-47B5-974A-8249FA8FD5A5}" srcOrd="0" destOrd="0" parTransId="{8511F597-ADD5-4E5D-A7FB-0153A718A259}" sibTransId="{7FFABFFC-2C80-47E2-8202-E57DF198C545}"/>
    <dgm:cxn modelId="{7277BDC2-987E-4C4B-81A2-ED0A22B02D6B}" type="presOf" srcId="{5B8F5DDB-A32E-4690-A2AC-2358F7AE5953}" destId="{FE0A5F8B-3B8D-4BD9-8317-7BF94D3A2173}" srcOrd="0" destOrd="0" presId="urn:microsoft.com/office/officeart/2005/8/layout/vList4"/>
    <dgm:cxn modelId="{FED4F4D7-F392-4DA1-8C59-4F3A331C28EA}" srcId="{EA5492FA-42C9-4BDA-81D2-DC5DAC311E30}" destId="{B61B7616-EE5F-4297-B988-E98FEE7DEC17}" srcOrd="2" destOrd="0" parTransId="{D12BFBC6-B6D8-4B9C-A95D-3CB5138DC33C}" sibTransId="{8190471E-18CD-4D26-8127-83566CBC61F2}"/>
    <dgm:cxn modelId="{884F49E3-56F0-4653-8AE9-E825A1D707C3}" type="presOf" srcId="{97CC14B4-878A-47B5-974A-8249FA8FD5A5}" destId="{A7824925-F0EA-4CC9-AAB4-A28FB511E935}" srcOrd="1" destOrd="0" presId="urn:microsoft.com/office/officeart/2005/8/layout/vList4"/>
    <dgm:cxn modelId="{8EC9CDF2-6349-440C-8397-DBB0C7CE34EC}" type="presOf" srcId="{EA5492FA-42C9-4BDA-81D2-DC5DAC311E30}" destId="{96373272-51E6-42D8-974A-8339FBB93B7E}" srcOrd="0" destOrd="0" presId="urn:microsoft.com/office/officeart/2005/8/layout/vList4"/>
    <dgm:cxn modelId="{9F0EA711-A982-4229-BE61-963B900B31F1}" type="presParOf" srcId="{96373272-51E6-42D8-974A-8339FBB93B7E}" destId="{8147ADE7-2C8F-43C8-884B-0A81FAD35638}" srcOrd="0" destOrd="0" presId="urn:microsoft.com/office/officeart/2005/8/layout/vList4"/>
    <dgm:cxn modelId="{AEE9EE39-3D64-469C-B62E-F85197B20CC4}" type="presParOf" srcId="{8147ADE7-2C8F-43C8-884B-0A81FAD35638}" destId="{77AA4615-86A0-42FB-AC3A-060F6ACDE161}" srcOrd="0" destOrd="0" presId="urn:microsoft.com/office/officeart/2005/8/layout/vList4"/>
    <dgm:cxn modelId="{08B88AB3-953C-4D72-AA91-C2A9DA87CBA0}" type="presParOf" srcId="{8147ADE7-2C8F-43C8-884B-0A81FAD35638}" destId="{6D21CC84-5682-4EFB-8F72-3914916074CE}" srcOrd="1" destOrd="0" presId="urn:microsoft.com/office/officeart/2005/8/layout/vList4"/>
    <dgm:cxn modelId="{312B5D1F-ABA4-4C8A-B70C-073D3B1A7543}" type="presParOf" srcId="{8147ADE7-2C8F-43C8-884B-0A81FAD35638}" destId="{A7824925-F0EA-4CC9-AAB4-A28FB511E935}" srcOrd="2" destOrd="0" presId="urn:microsoft.com/office/officeart/2005/8/layout/vList4"/>
    <dgm:cxn modelId="{649E0246-9DB1-480B-A33C-81414E0D7B09}" type="presParOf" srcId="{96373272-51E6-42D8-974A-8339FBB93B7E}" destId="{8DC550C7-2A5A-4436-9BED-3A39E5899002}" srcOrd="1" destOrd="0" presId="urn:microsoft.com/office/officeart/2005/8/layout/vList4"/>
    <dgm:cxn modelId="{74BCB060-16E9-473E-BFA9-FCC427519C35}" type="presParOf" srcId="{96373272-51E6-42D8-974A-8339FBB93B7E}" destId="{A10206E6-6621-4B0D-AFF7-740412E7398C}" srcOrd="2" destOrd="0" presId="urn:microsoft.com/office/officeart/2005/8/layout/vList4"/>
    <dgm:cxn modelId="{471807DC-3ADB-48CF-9709-2F378E1F961C}" type="presParOf" srcId="{A10206E6-6621-4B0D-AFF7-740412E7398C}" destId="{FE0A5F8B-3B8D-4BD9-8317-7BF94D3A2173}" srcOrd="0" destOrd="0" presId="urn:microsoft.com/office/officeart/2005/8/layout/vList4"/>
    <dgm:cxn modelId="{7C5B6AD7-0F1A-43DE-9B4D-582817A8298F}" type="presParOf" srcId="{A10206E6-6621-4B0D-AFF7-740412E7398C}" destId="{6739FC08-EC41-4796-BFE6-7644CA963BA9}" srcOrd="1" destOrd="0" presId="urn:microsoft.com/office/officeart/2005/8/layout/vList4"/>
    <dgm:cxn modelId="{9897D96C-3E3E-4F56-B806-A6E0BA635532}" type="presParOf" srcId="{A10206E6-6621-4B0D-AFF7-740412E7398C}" destId="{FCC85386-6E65-48CD-959A-03BA8697B7FD}" srcOrd="2" destOrd="0" presId="urn:microsoft.com/office/officeart/2005/8/layout/vList4"/>
    <dgm:cxn modelId="{56FE4921-B8DD-47F5-8F43-5E48BD85B011}" type="presParOf" srcId="{96373272-51E6-42D8-974A-8339FBB93B7E}" destId="{93A78BB3-9BCB-4D5B-94F3-4C1F116340C6}" srcOrd="3" destOrd="0" presId="urn:microsoft.com/office/officeart/2005/8/layout/vList4"/>
    <dgm:cxn modelId="{C213BEF7-6CA6-4382-8DDB-EBC469E6DF36}" type="presParOf" srcId="{96373272-51E6-42D8-974A-8339FBB93B7E}" destId="{A576AC03-C0C7-499B-A431-EBC558C6F187}" srcOrd="4" destOrd="0" presId="urn:microsoft.com/office/officeart/2005/8/layout/vList4"/>
    <dgm:cxn modelId="{090511FC-BDA7-410D-B896-449E5413C096}" type="presParOf" srcId="{A576AC03-C0C7-499B-A431-EBC558C6F187}" destId="{5A0001F7-9720-4938-A8CE-5E04338588EC}" srcOrd="0" destOrd="0" presId="urn:microsoft.com/office/officeart/2005/8/layout/vList4"/>
    <dgm:cxn modelId="{D1701904-E6B3-4DD8-99E3-6287FD7DFEEA}" type="presParOf" srcId="{A576AC03-C0C7-499B-A431-EBC558C6F187}" destId="{867C8CBD-CBD1-46FE-BD2F-8966B65FFB55}" srcOrd="1" destOrd="0" presId="urn:microsoft.com/office/officeart/2005/8/layout/vList4"/>
    <dgm:cxn modelId="{2539F952-47B5-4F0C-B462-A95159A8F6DF}" type="presParOf" srcId="{A576AC03-C0C7-499B-A431-EBC558C6F187}" destId="{3A773C75-5E72-4A68-B730-6DA279777F0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E6C9E2-EAE7-4DFC-A7EB-48694F7AA4C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5A43E664-A57D-4730-B2A9-B937E01D3EE0}">
      <dgm:prSet/>
      <dgm:spPr/>
      <dgm:t>
        <a:bodyPr/>
        <a:lstStyle/>
        <a:p>
          <a:r>
            <a:rPr lang="en-US" dirty="0"/>
            <a:t>In order to meet the annual target date of </a:t>
          </a:r>
          <a:r>
            <a:rPr lang="en-US" b="1" dirty="0"/>
            <a:t>December 1st</a:t>
          </a:r>
          <a:r>
            <a:rPr lang="en-US" dirty="0"/>
            <a:t>, an LEA should collect the Comparability Report information by </a:t>
          </a:r>
          <a:r>
            <a:rPr lang="en-US" b="1" u="sng" dirty="0"/>
            <a:t>October 1</a:t>
          </a:r>
          <a:r>
            <a:rPr lang="en-US" b="1" u="sng" baseline="30000" dirty="0"/>
            <a:t>st</a:t>
          </a:r>
          <a:r>
            <a:rPr lang="en-US" b="1" dirty="0"/>
            <a:t> </a:t>
          </a:r>
          <a:r>
            <a:rPr lang="en-US" dirty="0"/>
            <a:t>of each school year</a:t>
          </a:r>
        </a:p>
      </dgm:t>
    </dgm:pt>
    <dgm:pt modelId="{84615069-FBF5-4987-818A-0F1D869A4208}" type="parTrans" cxnId="{69E152E9-569E-4701-B89E-03CB2557B2C7}">
      <dgm:prSet/>
      <dgm:spPr/>
      <dgm:t>
        <a:bodyPr/>
        <a:lstStyle/>
        <a:p>
          <a:endParaRPr lang="en-US"/>
        </a:p>
      </dgm:t>
    </dgm:pt>
    <dgm:pt modelId="{8876E999-32D3-4671-B652-C5CCFF4D022E}" type="sibTrans" cxnId="{69E152E9-569E-4701-B89E-03CB2557B2C7}">
      <dgm:prSet/>
      <dgm:spPr/>
      <dgm:t>
        <a:bodyPr/>
        <a:lstStyle/>
        <a:p>
          <a:endParaRPr lang="en-US" dirty="0"/>
        </a:p>
      </dgm:t>
    </dgm:pt>
    <dgm:pt modelId="{88C19940-FAFC-4F43-9A0B-40107498FAD5}">
      <dgm:prSet/>
      <dgm:spPr/>
      <dgm:t>
        <a:bodyPr/>
        <a:lstStyle/>
        <a:p>
          <a:r>
            <a:rPr lang="en-US" dirty="0"/>
            <a:t>The information on the Comparability Report needs to match the information on the grade spans in the Title I-A Program Matrix in AcceleGrants</a:t>
          </a:r>
        </a:p>
      </dgm:t>
    </dgm:pt>
    <dgm:pt modelId="{839E30E6-184B-41CC-8205-C185BC1B12DD}" type="parTrans" cxnId="{094560CD-2FAA-469A-A545-0F5899236FA5}">
      <dgm:prSet/>
      <dgm:spPr/>
      <dgm:t>
        <a:bodyPr/>
        <a:lstStyle/>
        <a:p>
          <a:endParaRPr lang="en-US"/>
        </a:p>
      </dgm:t>
    </dgm:pt>
    <dgm:pt modelId="{520CD2F2-5B99-46B7-8B59-96A39F3C1829}" type="sibTrans" cxnId="{094560CD-2FAA-469A-A545-0F5899236FA5}">
      <dgm:prSet/>
      <dgm:spPr/>
      <dgm:t>
        <a:bodyPr/>
        <a:lstStyle/>
        <a:p>
          <a:endParaRPr lang="en-US" dirty="0"/>
        </a:p>
      </dgm:t>
    </dgm:pt>
    <dgm:pt modelId="{087B471F-CAD8-4D3D-8718-03499C1BB02B}">
      <dgm:prSet/>
      <dgm:spPr/>
      <dgm:t>
        <a:bodyPr/>
        <a:lstStyle/>
        <a:p>
          <a:r>
            <a:rPr lang="en-US" dirty="0"/>
            <a:t>Once completed, the district’s Comparability Report is accompanied by an Assurance document, signed by the LEA’s Superintendent</a:t>
          </a:r>
        </a:p>
      </dgm:t>
    </dgm:pt>
    <dgm:pt modelId="{DDF6CF0A-5305-4EAF-8608-D43F55F6428A}" type="parTrans" cxnId="{5E58B90E-EF40-432D-A9D6-B264A9D57B5D}">
      <dgm:prSet/>
      <dgm:spPr/>
      <dgm:t>
        <a:bodyPr/>
        <a:lstStyle/>
        <a:p>
          <a:endParaRPr lang="en-US"/>
        </a:p>
      </dgm:t>
    </dgm:pt>
    <dgm:pt modelId="{83ED80F5-1E7E-4FAF-B3BD-7E76759A6E6C}" type="sibTrans" cxnId="{5E58B90E-EF40-432D-A9D6-B264A9D57B5D}">
      <dgm:prSet/>
      <dgm:spPr/>
      <dgm:t>
        <a:bodyPr/>
        <a:lstStyle/>
        <a:p>
          <a:endParaRPr lang="en-US"/>
        </a:p>
      </dgm:t>
    </dgm:pt>
    <dgm:pt modelId="{45E88DE2-C86E-4689-B39B-8E9FDD86AC51}" type="pres">
      <dgm:prSet presAssocID="{DDE6C9E2-EAE7-4DFC-A7EB-48694F7AA4C0}" presName="outerComposite" presStyleCnt="0">
        <dgm:presLayoutVars>
          <dgm:chMax val="5"/>
          <dgm:dir/>
          <dgm:resizeHandles val="exact"/>
        </dgm:presLayoutVars>
      </dgm:prSet>
      <dgm:spPr/>
    </dgm:pt>
    <dgm:pt modelId="{4128EE8C-331F-40DC-BB23-E8E1B2138E1A}" type="pres">
      <dgm:prSet presAssocID="{DDE6C9E2-EAE7-4DFC-A7EB-48694F7AA4C0}" presName="dummyMaxCanvas" presStyleCnt="0">
        <dgm:presLayoutVars/>
      </dgm:prSet>
      <dgm:spPr/>
    </dgm:pt>
    <dgm:pt modelId="{3635A4D1-465C-45E4-B629-2C43E4490187}" type="pres">
      <dgm:prSet presAssocID="{DDE6C9E2-EAE7-4DFC-A7EB-48694F7AA4C0}" presName="ThreeNodes_1" presStyleLbl="node1" presStyleIdx="0" presStyleCnt="3" custLinFactNeighborX="0">
        <dgm:presLayoutVars>
          <dgm:bulletEnabled val="1"/>
        </dgm:presLayoutVars>
      </dgm:prSet>
      <dgm:spPr/>
    </dgm:pt>
    <dgm:pt modelId="{797308EF-4D75-4BCA-975E-36C821AB3886}" type="pres">
      <dgm:prSet presAssocID="{DDE6C9E2-EAE7-4DFC-A7EB-48694F7AA4C0}" presName="ThreeNodes_2" presStyleLbl="node1" presStyleIdx="1" presStyleCnt="3">
        <dgm:presLayoutVars>
          <dgm:bulletEnabled val="1"/>
        </dgm:presLayoutVars>
      </dgm:prSet>
      <dgm:spPr/>
    </dgm:pt>
    <dgm:pt modelId="{293900EA-67C9-4CD1-BE0B-AA5CA4504D54}" type="pres">
      <dgm:prSet presAssocID="{DDE6C9E2-EAE7-4DFC-A7EB-48694F7AA4C0}" presName="ThreeNodes_3" presStyleLbl="node1" presStyleIdx="2" presStyleCnt="3">
        <dgm:presLayoutVars>
          <dgm:bulletEnabled val="1"/>
        </dgm:presLayoutVars>
      </dgm:prSet>
      <dgm:spPr/>
    </dgm:pt>
    <dgm:pt modelId="{13974EAC-54B9-4FED-BF43-837DEFB7AA8A}" type="pres">
      <dgm:prSet presAssocID="{DDE6C9E2-EAE7-4DFC-A7EB-48694F7AA4C0}" presName="ThreeConn_1-2" presStyleLbl="fgAccFollowNode1" presStyleIdx="0" presStyleCnt="2">
        <dgm:presLayoutVars>
          <dgm:bulletEnabled val="1"/>
        </dgm:presLayoutVars>
      </dgm:prSet>
      <dgm:spPr/>
    </dgm:pt>
    <dgm:pt modelId="{44745A64-BBB0-43A2-A59A-229007276085}" type="pres">
      <dgm:prSet presAssocID="{DDE6C9E2-EAE7-4DFC-A7EB-48694F7AA4C0}" presName="ThreeConn_2-3" presStyleLbl="fgAccFollowNode1" presStyleIdx="1" presStyleCnt="2">
        <dgm:presLayoutVars>
          <dgm:bulletEnabled val="1"/>
        </dgm:presLayoutVars>
      </dgm:prSet>
      <dgm:spPr/>
    </dgm:pt>
    <dgm:pt modelId="{EE699E9C-15DD-4931-A4D6-1D3520667B26}" type="pres">
      <dgm:prSet presAssocID="{DDE6C9E2-EAE7-4DFC-A7EB-48694F7AA4C0}" presName="ThreeNodes_1_text" presStyleLbl="node1" presStyleIdx="2" presStyleCnt="3">
        <dgm:presLayoutVars>
          <dgm:bulletEnabled val="1"/>
        </dgm:presLayoutVars>
      </dgm:prSet>
      <dgm:spPr/>
    </dgm:pt>
    <dgm:pt modelId="{67B42908-2B53-46FF-AE82-8CEFCD02E85F}" type="pres">
      <dgm:prSet presAssocID="{DDE6C9E2-EAE7-4DFC-A7EB-48694F7AA4C0}" presName="ThreeNodes_2_text" presStyleLbl="node1" presStyleIdx="2" presStyleCnt="3">
        <dgm:presLayoutVars>
          <dgm:bulletEnabled val="1"/>
        </dgm:presLayoutVars>
      </dgm:prSet>
      <dgm:spPr/>
    </dgm:pt>
    <dgm:pt modelId="{62D1D2DA-ECF6-41C9-BBA5-F224537A02B9}" type="pres">
      <dgm:prSet presAssocID="{DDE6C9E2-EAE7-4DFC-A7EB-48694F7AA4C0}" presName="ThreeNodes_3_text" presStyleLbl="node1" presStyleIdx="2" presStyleCnt="3">
        <dgm:presLayoutVars>
          <dgm:bulletEnabled val="1"/>
        </dgm:presLayoutVars>
      </dgm:prSet>
      <dgm:spPr/>
    </dgm:pt>
  </dgm:ptLst>
  <dgm:cxnLst>
    <dgm:cxn modelId="{5E58B90E-EF40-432D-A9D6-B264A9D57B5D}" srcId="{DDE6C9E2-EAE7-4DFC-A7EB-48694F7AA4C0}" destId="{087B471F-CAD8-4D3D-8718-03499C1BB02B}" srcOrd="2" destOrd="0" parTransId="{DDF6CF0A-5305-4EAF-8608-D43F55F6428A}" sibTransId="{83ED80F5-1E7E-4FAF-B3BD-7E76759A6E6C}"/>
    <dgm:cxn modelId="{9B6AC61E-9A0E-43FD-ADC9-5C9AEE97A2CA}" type="presOf" srcId="{88C19940-FAFC-4F43-9A0B-40107498FAD5}" destId="{797308EF-4D75-4BCA-975E-36C821AB3886}" srcOrd="0" destOrd="0" presId="urn:microsoft.com/office/officeart/2005/8/layout/vProcess5"/>
    <dgm:cxn modelId="{C7064E61-F8EE-4E04-A0C5-5FE1786A9EB4}" type="presOf" srcId="{087B471F-CAD8-4D3D-8718-03499C1BB02B}" destId="{293900EA-67C9-4CD1-BE0B-AA5CA4504D54}" srcOrd="0" destOrd="0" presId="urn:microsoft.com/office/officeart/2005/8/layout/vProcess5"/>
    <dgm:cxn modelId="{F8B37F5A-E4C7-4D92-B10B-A2EC14FE0530}" type="presOf" srcId="{88C19940-FAFC-4F43-9A0B-40107498FAD5}" destId="{67B42908-2B53-46FF-AE82-8CEFCD02E85F}" srcOrd="1" destOrd="0" presId="urn:microsoft.com/office/officeart/2005/8/layout/vProcess5"/>
    <dgm:cxn modelId="{B5B34B93-16D9-4D20-85C9-B85EA24DB7E5}" type="presOf" srcId="{5A43E664-A57D-4730-B2A9-B937E01D3EE0}" destId="{3635A4D1-465C-45E4-B629-2C43E4490187}" srcOrd="0" destOrd="0" presId="urn:microsoft.com/office/officeart/2005/8/layout/vProcess5"/>
    <dgm:cxn modelId="{C67F47B9-4350-413E-B5D7-645B1F556ADC}" type="presOf" srcId="{DDE6C9E2-EAE7-4DFC-A7EB-48694F7AA4C0}" destId="{45E88DE2-C86E-4689-B39B-8E9FDD86AC51}" srcOrd="0" destOrd="0" presId="urn:microsoft.com/office/officeart/2005/8/layout/vProcess5"/>
    <dgm:cxn modelId="{BD891CBF-2FE7-495F-A312-04EF3EC587D3}" type="presOf" srcId="{8876E999-32D3-4671-B652-C5CCFF4D022E}" destId="{13974EAC-54B9-4FED-BF43-837DEFB7AA8A}" srcOrd="0" destOrd="0" presId="urn:microsoft.com/office/officeart/2005/8/layout/vProcess5"/>
    <dgm:cxn modelId="{094560CD-2FAA-469A-A545-0F5899236FA5}" srcId="{DDE6C9E2-EAE7-4DFC-A7EB-48694F7AA4C0}" destId="{88C19940-FAFC-4F43-9A0B-40107498FAD5}" srcOrd="1" destOrd="0" parTransId="{839E30E6-184B-41CC-8205-C185BC1B12DD}" sibTransId="{520CD2F2-5B99-46B7-8B59-96A39F3C1829}"/>
    <dgm:cxn modelId="{64B214DC-D5FC-4F59-9109-21DD0ED17D4B}" type="presOf" srcId="{5A43E664-A57D-4730-B2A9-B937E01D3EE0}" destId="{EE699E9C-15DD-4931-A4D6-1D3520667B26}" srcOrd="1" destOrd="0" presId="urn:microsoft.com/office/officeart/2005/8/layout/vProcess5"/>
    <dgm:cxn modelId="{69E152E9-569E-4701-B89E-03CB2557B2C7}" srcId="{DDE6C9E2-EAE7-4DFC-A7EB-48694F7AA4C0}" destId="{5A43E664-A57D-4730-B2A9-B937E01D3EE0}" srcOrd="0" destOrd="0" parTransId="{84615069-FBF5-4987-818A-0F1D869A4208}" sibTransId="{8876E999-32D3-4671-B652-C5CCFF4D022E}"/>
    <dgm:cxn modelId="{BC0D18F1-31BA-4CEE-9556-B046060F7C84}" type="presOf" srcId="{087B471F-CAD8-4D3D-8718-03499C1BB02B}" destId="{62D1D2DA-ECF6-41C9-BBA5-F224537A02B9}" srcOrd="1" destOrd="0" presId="urn:microsoft.com/office/officeart/2005/8/layout/vProcess5"/>
    <dgm:cxn modelId="{162BD3FA-0118-4096-8894-9BA176907993}" type="presOf" srcId="{520CD2F2-5B99-46B7-8B59-96A39F3C1829}" destId="{44745A64-BBB0-43A2-A59A-229007276085}" srcOrd="0" destOrd="0" presId="urn:microsoft.com/office/officeart/2005/8/layout/vProcess5"/>
    <dgm:cxn modelId="{155C5533-2CAE-4F46-857A-921D260DC5BE}" type="presParOf" srcId="{45E88DE2-C86E-4689-B39B-8E9FDD86AC51}" destId="{4128EE8C-331F-40DC-BB23-E8E1B2138E1A}" srcOrd="0" destOrd="0" presId="urn:microsoft.com/office/officeart/2005/8/layout/vProcess5"/>
    <dgm:cxn modelId="{227EC2E6-BBF5-4B3F-BA11-E342BB814BD7}" type="presParOf" srcId="{45E88DE2-C86E-4689-B39B-8E9FDD86AC51}" destId="{3635A4D1-465C-45E4-B629-2C43E4490187}" srcOrd="1" destOrd="0" presId="urn:microsoft.com/office/officeart/2005/8/layout/vProcess5"/>
    <dgm:cxn modelId="{616EAD59-9E91-4028-B161-1772EBA1D9B2}" type="presParOf" srcId="{45E88DE2-C86E-4689-B39B-8E9FDD86AC51}" destId="{797308EF-4D75-4BCA-975E-36C821AB3886}" srcOrd="2" destOrd="0" presId="urn:microsoft.com/office/officeart/2005/8/layout/vProcess5"/>
    <dgm:cxn modelId="{765732E9-F941-47CC-9677-18023CC65AE4}" type="presParOf" srcId="{45E88DE2-C86E-4689-B39B-8E9FDD86AC51}" destId="{293900EA-67C9-4CD1-BE0B-AA5CA4504D54}" srcOrd="3" destOrd="0" presId="urn:microsoft.com/office/officeart/2005/8/layout/vProcess5"/>
    <dgm:cxn modelId="{1667E4A2-FD2E-4289-882A-2EAE18A73566}" type="presParOf" srcId="{45E88DE2-C86E-4689-B39B-8E9FDD86AC51}" destId="{13974EAC-54B9-4FED-BF43-837DEFB7AA8A}" srcOrd="4" destOrd="0" presId="urn:microsoft.com/office/officeart/2005/8/layout/vProcess5"/>
    <dgm:cxn modelId="{B787CBB8-8934-487E-B023-28212B8EB0E4}" type="presParOf" srcId="{45E88DE2-C86E-4689-B39B-8E9FDD86AC51}" destId="{44745A64-BBB0-43A2-A59A-229007276085}" srcOrd="5" destOrd="0" presId="urn:microsoft.com/office/officeart/2005/8/layout/vProcess5"/>
    <dgm:cxn modelId="{F1A66BDA-21B0-48E3-8B0D-3D4F505B598D}" type="presParOf" srcId="{45E88DE2-C86E-4689-B39B-8E9FDD86AC51}" destId="{EE699E9C-15DD-4931-A4D6-1D3520667B26}" srcOrd="6" destOrd="0" presId="urn:microsoft.com/office/officeart/2005/8/layout/vProcess5"/>
    <dgm:cxn modelId="{7B06CC58-31AE-4D87-9C62-0CD6C7954BF1}" type="presParOf" srcId="{45E88DE2-C86E-4689-B39B-8E9FDD86AC51}" destId="{67B42908-2B53-46FF-AE82-8CEFCD02E85F}" srcOrd="7" destOrd="0" presId="urn:microsoft.com/office/officeart/2005/8/layout/vProcess5"/>
    <dgm:cxn modelId="{D8D7B128-183B-4E27-A09F-DEC81B1B44DB}" type="presParOf" srcId="{45E88DE2-C86E-4689-B39B-8E9FDD86AC51}" destId="{62D1D2DA-ECF6-41C9-BBA5-F224537A02B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591DC1-864D-4085-8C07-01E3A538DAAE}"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869B82BE-6C56-4041-A61B-98283C0FA6C3}">
      <dgm:prSet phldrT="[Text]" custT="1"/>
      <dgm:spPr/>
      <dgm:t>
        <a:bodyPr/>
        <a:lstStyle/>
        <a:p>
          <a:r>
            <a:rPr lang="en-US" sz="1800" dirty="0"/>
            <a:t>1.</a:t>
          </a:r>
        </a:p>
      </dgm:t>
    </dgm:pt>
    <dgm:pt modelId="{BE0DA011-EDBF-4373-8399-3B6FA125CD8A}" type="parTrans" cxnId="{E261D085-B71C-4E27-8CF9-96CDB061D5FC}">
      <dgm:prSet/>
      <dgm:spPr/>
      <dgm:t>
        <a:bodyPr/>
        <a:lstStyle/>
        <a:p>
          <a:endParaRPr lang="en-US"/>
        </a:p>
      </dgm:t>
    </dgm:pt>
    <dgm:pt modelId="{6765DD11-658A-4B71-8491-AE919CDA56D6}" type="sibTrans" cxnId="{E261D085-B71C-4E27-8CF9-96CDB061D5FC}">
      <dgm:prSet/>
      <dgm:spPr/>
      <dgm:t>
        <a:bodyPr/>
        <a:lstStyle/>
        <a:p>
          <a:endParaRPr lang="en-US"/>
        </a:p>
      </dgm:t>
    </dgm:pt>
    <dgm:pt modelId="{BBB6D343-B7C4-464B-8DB5-8907DAD04698}">
      <dgm:prSet phldrT="[Text]" custT="1"/>
      <dgm:spPr/>
      <dgm:t>
        <a:bodyPr/>
        <a:lstStyle/>
        <a:p>
          <a:r>
            <a:rPr lang="en-US" sz="1600" dirty="0">
              <a:solidFill>
                <a:prstClr val="black"/>
              </a:solidFill>
              <a:latin typeface="Calibri"/>
              <a:cs typeface="Arial" panose="020B0604020202020204" pitchFamily="34" charset="0"/>
            </a:rPr>
            <a:t>Review each list of school-based staff.</a:t>
          </a:r>
          <a:endParaRPr lang="en-US" sz="1600" dirty="0"/>
        </a:p>
      </dgm:t>
    </dgm:pt>
    <dgm:pt modelId="{018ACD4D-F393-4703-8458-ED850FA3BCFB}" type="parTrans" cxnId="{F9ABE0F6-A533-403E-AD06-FA5AE31640C9}">
      <dgm:prSet/>
      <dgm:spPr/>
      <dgm:t>
        <a:bodyPr/>
        <a:lstStyle/>
        <a:p>
          <a:endParaRPr lang="en-US"/>
        </a:p>
      </dgm:t>
    </dgm:pt>
    <dgm:pt modelId="{9F47891D-8C44-434F-8B7E-D07E5DBF6A14}" type="sibTrans" cxnId="{F9ABE0F6-A533-403E-AD06-FA5AE31640C9}">
      <dgm:prSet/>
      <dgm:spPr/>
      <dgm:t>
        <a:bodyPr/>
        <a:lstStyle/>
        <a:p>
          <a:endParaRPr lang="en-US"/>
        </a:p>
      </dgm:t>
    </dgm:pt>
    <dgm:pt modelId="{7D952348-75B7-46E0-BCDE-126F7A4B7342}">
      <dgm:prSet phldrT="[Text]" custT="1"/>
      <dgm:spPr/>
      <dgm:t>
        <a:bodyPr/>
        <a:lstStyle/>
        <a:p>
          <a:pPr>
            <a:buClr>
              <a:prstClr val="black"/>
            </a:buClr>
            <a:buNone/>
          </a:pPr>
          <a:r>
            <a:rPr lang="en-US" sz="1600" b="1" dirty="0">
              <a:solidFill>
                <a:srgbClr val="FF0000"/>
              </a:solidFill>
              <a:latin typeface="Calibri"/>
              <a:cs typeface="Arial" panose="020B0604020202020204" pitchFamily="34" charset="0"/>
            </a:rPr>
            <a:t>TIP </a:t>
          </a:r>
          <a:r>
            <a:rPr lang="en-US" sz="1600" dirty="0">
              <a:solidFill>
                <a:prstClr val="black"/>
              </a:solidFill>
              <a:latin typeface="Calibri"/>
              <a:cs typeface="Arial" panose="020B0604020202020204" pitchFamily="34" charset="0"/>
            </a:rPr>
            <a:t>- If the position is split-funded, exclude only the federally funded portion of the FTE.</a:t>
          </a:r>
          <a:endParaRPr lang="en-US" sz="1600" dirty="0"/>
        </a:p>
      </dgm:t>
    </dgm:pt>
    <dgm:pt modelId="{9CDC12D1-9C1A-4E45-812A-A92078FE9265}" type="parTrans" cxnId="{C5206F9B-6E86-4FD2-B931-27676A3C074F}">
      <dgm:prSet/>
      <dgm:spPr/>
      <dgm:t>
        <a:bodyPr/>
        <a:lstStyle/>
        <a:p>
          <a:endParaRPr lang="en-US"/>
        </a:p>
      </dgm:t>
    </dgm:pt>
    <dgm:pt modelId="{AEE5EEE3-FB65-443C-8D87-38F9DCAED3BB}" type="sibTrans" cxnId="{C5206F9B-6E86-4FD2-B931-27676A3C074F}">
      <dgm:prSet/>
      <dgm:spPr/>
      <dgm:t>
        <a:bodyPr/>
        <a:lstStyle/>
        <a:p>
          <a:endParaRPr lang="en-US"/>
        </a:p>
      </dgm:t>
    </dgm:pt>
    <dgm:pt modelId="{0762E835-289A-4655-B7A1-C4E752C70A96}">
      <dgm:prSet phldrT="[Text]" custT="1"/>
      <dgm:spPr/>
      <dgm:t>
        <a:bodyPr/>
        <a:lstStyle/>
        <a:p>
          <a:r>
            <a:rPr lang="en-US" sz="1800" dirty="0"/>
            <a:t>3.</a:t>
          </a:r>
        </a:p>
      </dgm:t>
    </dgm:pt>
    <dgm:pt modelId="{8E8FD654-84EF-4694-AED2-44F312B9A6DA}" type="parTrans" cxnId="{C9102E69-7495-4524-BD76-E860CBF1FBBC}">
      <dgm:prSet/>
      <dgm:spPr/>
      <dgm:t>
        <a:bodyPr/>
        <a:lstStyle/>
        <a:p>
          <a:endParaRPr lang="en-US"/>
        </a:p>
      </dgm:t>
    </dgm:pt>
    <dgm:pt modelId="{36142BBC-8C5E-4AAC-849A-7ED88C13CCC0}" type="sibTrans" cxnId="{C9102E69-7495-4524-BD76-E860CBF1FBBC}">
      <dgm:prSet/>
      <dgm:spPr/>
      <dgm:t>
        <a:bodyPr/>
        <a:lstStyle/>
        <a:p>
          <a:endParaRPr lang="en-US"/>
        </a:p>
      </dgm:t>
    </dgm:pt>
    <dgm:pt modelId="{F4C6B063-A634-4AFC-9CFE-21F0EAE364DA}">
      <dgm:prSet/>
      <dgm:spPr/>
      <dgm:t>
        <a:bodyPr/>
        <a:lstStyle/>
        <a:p>
          <a:endParaRPr lang="en-US" sz="1100" dirty="0">
            <a:solidFill>
              <a:prstClr val="black"/>
            </a:solidFill>
            <a:latin typeface="Calibri"/>
            <a:cs typeface="Arial" panose="020B0604020202020204" pitchFamily="34" charset="0"/>
          </a:endParaRPr>
        </a:p>
      </dgm:t>
    </dgm:pt>
    <dgm:pt modelId="{B609C116-C1C6-4067-8E44-146192DDB1DA}" type="parTrans" cxnId="{03A87186-1D1A-40D0-B080-CF30304234D0}">
      <dgm:prSet/>
      <dgm:spPr/>
      <dgm:t>
        <a:bodyPr/>
        <a:lstStyle/>
        <a:p>
          <a:endParaRPr lang="en-US"/>
        </a:p>
      </dgm:t>
    </dgm:pt>
    <dgm:pt modelId="{05091174-270D-462F-A09D-F12D1666B509}" type="sibTrans" cxnId="{03A87186-1D1A-40D0-B080-CF30304234D0}">
      <dgm:prSet/>
      <dgm:spPr/>
      <dgm:t>
        <a:bodyPr/>
        <a:lstStyle/>
        <a:p>
          <a:endParaRPr lang="en-US"/>
        </a:p>
      </dgm:t>
    </dgm:pt>
    <dgm:pt modelId="{17FF6140-96ED-444A-8823-652D704E45BB}">
      <dgm:prSet custT="1"/>
      <dgm:spPr/>
      <dgm:t>
        <a:bodyPr/>
        <a:lstStyle/>
        <a:p>
          <a:pPr algn="l">
            <a:buClr>
              <a:prstClr val="black"/>
            </a:buClr>
            <a:buFont typeface="Arial" panose="020B0604020202020204" pitchFamily="34" charset="0"/>
            <a:buChar char="•"/>
          </a:pPr>
          <a:r>
            <a:rPr lang="en-US" sz="1600" dirty="0">
              <a:solidFill>
                <a:prstClr val="black"/>
              </a:solidFill>
              <a:latin typeface="Calibri"/>
              <a:cs typeface="Arial" panose="020B0604020202020204" pitchFamily="34" charset="0"/>
            </a:rPr>
            <a:t>Calculate the FTEs for State/local funded instructional staff in each building. </a:t>
          </a:r>
          <a:r>
            <a:rPr lang="en-US" sz="1600" i="1" dirty="0">
              <a:solidFill>
                <a:prstClr val="black"/>
              </a:solidFill>
              <a:latin typeface="Calibri"/>
              <a:cs typeface="Arial" panose="020B0604020202020204" pitchFamily="34" charset="0"/>
            </a:rPr>
            <a:t>(Some examples include teachers, librarians, school counselors, and school social workers)</a:t>
          </a:r>
          <a:endParaRPr lang="en-US" sz="1600" i="1" dirty="0"/>
        </a:p>
      </dgm:t>
    </dgm:pt>
    <dgm:pt modelId="{51FC3E6A-5616-46CE-8181-D55FBEEA4C1E}" type="parTrans" cxnId="{56298B85-2420-4482-B0E7-56BA3E3E8299}">
      <dgm:prSet/>
      <dgm:spPr/>
      <dgm:t>
        <a:bodyPr/>
        <a:lstStyle/>
        <a:p>
          <a:endParaRPr lang="en-US"/>
        </a:p>
      </dgm:t>
    </dgm:pt>
    <dgm:pt modelId="{B70F5AAE-70A6-42F8-9243-9F957C49A77F}" type="sibTrans" cxnId="{56298B85-2420-4482-B0E7-56BA3E3E8299}">
      <dgm:prSet/>
      <dgm:spPr/>
      <dgm:t>
        <a:bodyPr/>
        <a:lstStyle/>
        <a:p>
          <a:endParaRPr lang="en-US"/>
        </a:p>
      </dgm:t>
    </dgm:pt>
    <dgm:pt modelId="{A5C3ECAF-E0F7-4332-BAFA-F965D07425BD}">
      <dgm:prSet phldrT="[Text]" custT="1"/>
      <dgm:spPr/>
      <dgm:t>
        <a:bodyPr/>
        <a:lstStyle/>
        <a:p>
          <a:r>
            <a:rPr lang="en-US" sz="1800" dirty="0"/>
            <a:t>2.</a:t>
          </a:r>
        </a:p>
      </dgm:t>
    </dgm:pt>
    <dgm:pt modelId="{79043BB7-3187-4574-A9E8-2A7152147551}" type="sibTrans" cxnId="{F37B7E1B-0D8D-4207-9508-24D5762D60A4}">
      <dgm:prSet/>
      <dgm:spPr/>
      <dgm:t>
        <a:bodyPr/>
        <a:lstStyle/>
        <a:p>
          <a:endParaRPr lang="en-US"/>
        </a:p>
      </dgm:t>
    </dgm:pt>
    <dgm:pt modelId="{3C134D66-3A53-46A6-B98A-C6B3750F0041}" type="parTrans" cxnId="{F37B7E1B-0D8D-4207-9508-24D5762D60A4}">
      <dgm:prSet/>
      <dgm:spPr/>
      <dgm:t>
        <a:bodyPr/>
        <a:lstStyle/>
        <a:p>
          <a:endParaRPr lang="en-US"/>
        </a:p>
      </dgm:t>
    </dgm:pt>
    <dgm:pt modelId="{B72CE85E-546E-43AB-A8C7-752050E758F5}">
      <dgm:prSet custT="1"/>
      <dgm:spPr/>
      <dgm:t>
        <a:bodyPr/>
        <a:lstStyle/>
        <a:p>
          <a:pPr>
            <a:buClr>
              <a:prstClr val="black"/>
            </a:buClr>
            <a:buFont typeface="Arial" panose="020B0604020202020204" pitchFamily="34" charset="0"/>
            <a:buChar char="•"/>
          </a:pPr>
          <a:r>
            <a:rPr lang="en-US" sz="1600" dirty="0">
              <a:solidFill>
                <a:prstClr val="black"/>
              </a:solidFill>
              <a:latin typeface="Calibri"/>
              <a:cs typeface="Arial" panose="020B0604020202020204" pitchFamily="34" charset="0"/>
            </a:rPr>
            <a:t>On the RIDE Comparability Report, enter the school name, enrollment, and State/local funded instructional staff FTE for each school within the grade span.</a:t>
          </a:r>
          <a:endParaRPr lang="en-US" sz="1600" dirty="0"/>
        </a:p>
      </dgm:t>
    </dgm:pt>
    <dgm:pt modelId="{17CB2BD6-BBD4-4D51-B711-DE47DC875A0C}" type="parTrans" cxnId="{8F51C2E2-7F49-4A6F-BDEB-C7BD29A7E40E}">
      <dgm:prSet/>
      <dgm:spPr/>
      <dgm:t>
        <a:bodyPr/>
        <a:lstStyle/>
        <a:p>
          <a:endParaRPr lang="en-US"/>
        </a:p>
      </dgm:t>
    </dgm:pt>
    <dgm:pt modelId="{B117C86C-18EC-4EF9-B0CF-20522BDD3CEE}" type="sibTrans" cxnId="{8F51C2E2-7F49-4A6F-BDEB-C7BD29A7E40E}">
      <dgm:prSet/>
      <dgm:spPr/>
      <dgm:t>
        <a:bodyPr/>
        <a:lstStyle/>
        <a:p>
          <a:endParaRPr lang="en-US"/>
        </a:p>
      </dgm:t>
    </dgm:pt>
    <dgm:pt modelId="{54802003-FCE0-432E-9FD8-82B2C9C5F139}">
      <dgm:prSet/>
      <dgm:spPr/>
      <dgm:t>
        <a:bodyPr/>
        <a:lstStyle/>
        <a:p>
          <a:r>
            <a:rPr lang="en-US" dirty="0">
              <a:solidFill>
                <a:schemeClr val="bg1"/>
              </a:solidFill>
              <a:latin typeface="Calibri"/>
              <a:cs typeface="Arial" panose="020B0604020202020204" pitchFamily="34" charset="0"/>
            </a:rPr>
            <a:t>4.</a:t>
          </a:r>
        </a:p>
      </dgm:t>
    </dgm:pt>
    <dgm:pt modelId="{FAE000E5-7172-45A4-8139-E46A74628D40}" type="sibTrans" cxnId="{AB69782E-C94D-4560-A2A7-5D1BD1A8A141}">
      <dgm:prSet/>
      <dgm:spPr/>
      <dgm:t>
        <a:bodyPr/>
        <a:lstStyle/>
        <a:p>
          <a:endParaRPr lang="en-US"/>
        </a:p>
      </dgm:t>
    </dgm:pt>
    <dgm:pt modelId="{8569BEE6-1B9A-4F10-9865-6CD5469E9BE5}" type="parTrans" cxnId="{AB69782E-C94D-4560-A2A7-5D1BD1A8A141}">
      <dgm:prSet/>
      <dgm:spPr/>
      <dgm:t>
        <a:bodyPr/>
        <a:lstStyle/>
        <a:p>
          <a:endParaRPr lang="en-US"/>
        </a:p>
      </dgm:t>
    </dgm:pt>
    <dgm:pt modelId="{AB08F596-24A2-4B3C-90B3-51D78FAA6957}">
      <dgm:prSet phldrT="[Text]" custT="1"/>
      <dgm:spPr/>
      <dgm:t>
        <a:bodyPr/>
        <a:lstStyle/>
        <a:p>
          <a:r>
            <a:rPr lang="en-US" sz="1600" dirty="0">
              <a:solidFill>
                <a:prstClr val="black"/>
              </a:solidFill>
              <a:latin typeface="Calibri"/>
              <a:cs typeface="Arial" panose="020B0604020202020204" pitchFamily="34" charset="0"/>
            </a:rPr>
            <a:t>Cross off </a:t>
          </a:r>
          <a:r>
            <a:rPr lang="en-US" sz="1600" b="1" dirty="0">
              <a:solidFill>
                <a:srgbClr val="0070C0"/>
              </a:solidFill>
              <a:latin typeface="Calibri"/>
              <a:cs typeface="Arial" panose="020B0604020202020204" pitchFamily="34" charset="0"/>
            </a:rPr>
            <a:t>ALL</a:t>
          </a:r>
          <a:r>
            <a:rPr lang="en-US" sz="1600" dirty="0">
              <a:solidFill>
                <a:prstClr val="black"/>
              </a:solidFill>
              <a:latin typeface="Calibri"/>
              <a:cs typeface="Arial" panose="020B0604020202020204" pitchFamily="34" charset="0"/>
            </a:rPr>
            <a:t> federally funded FTEs (</a:t>
          </a:r>
          <a:r>
            <a:rPr lang="en-US" sz="1600" b="1" i="1" dirty="0">
              <a:solidFill>
                <a:srgbClr val="0070C0"/>
              </a:solidFill>
              <a:latin typeface="Calibri"/>
              <a:cs typeface="Arial" panose="020B0604020202020204" pitchFamily="34" charset="0"/>
            </a:rPr>
            <a:t>not just Title I</a:t>
          </a:r>
          <a:r>
            <a:rPr lang="en-US" sz="1600" dirty="0">
              <a:solidFill>
                <a:prstClr val="black"/>
              </a:solidFill>
              <a:latin typeface="Calibri"/>
              <a:cs typeface="Arial" panose="020B0604020202020204" pitchFamily="34" charset="0"/>
            </a:rPr>
            <a:t>).</a:t>
          </a:r>
          <a:endParaRPr lang="en-US" sz="1600" dirty="0"/>
        </a:p>
      </dgm:t>
    </dgm:pt>
    <dgm:pt modelId="{C83E1672-7D10-4B43-B7E5-389C6B951CC3}" type="parTrans" cxnId="{73B41BF3-3F9A-4585-B1CF-5F6468C4CC25}">
      <dgm:prSet/>
      <dgm:spPr/>
      <dgm:t>
        <a:bodyPr/>
        <a:lstStyle/>
        <a:p>
          <a:endParaRPr lang="en-US"/>
        </a:p>
      </dgm:t>
    </dgm:pt>
    <dgm:pt modelId="{3E23578F-C3CF-44FB-8698-0E49632D12CB}" type="sibTrans" cxnId="{73B41BF3-3F9A-4585-B1CF-5F6468C4CC25}">
      <dgm:prSet/>
      <dgm:spPr/>
      <dgm:t>
        <a:bodyPr/>
        <a:lstStyle/>
        <a:p>
          <a:endParaRPr lang="en-US"/>
        </a:p>
      </dgm:t>
    </dgm:pt>
    <dgm:pt modelId="{87B3A979-2C4C-480F-80BC-FE17A2343344}">
      <dgm:prSet phldrT="[Text]" custT="1"/>
      <dgm:spPr/>
      <dgm:t>
        <a:bodyPr/>
        <a:lstStyle/>
        <a:p>
          <a:endParaRPr lang="en-US" sz="1600" dirty="0"/>
        </a:p>
      </dgm:t>
    </dgm:pt>
    <dgm:pt modelId="{CD810354-33DA-400A-898A-A1A7344592A2}" type="parTrans" cxnId="{36FB29EF-6218-4ED0-8636-547A67B57A4D}">
      <dgm:prSet/>
      <dgm:spPr/>
      <dgm:t>
        <a:bodyPr/>
        <a:lstStyle/>
        <a:p>
          <a:endParaRPr lang="en-US"/>
        </a:p>
      </dgm:t>
    </dgm:pt>
    <dgm:pt modelId="{FBEA1088-DD79-49BF-A2D6-7A836BE52C69}" type="sibTrans" cxnId="{36FB29EF-6218-4ED0-8636-547A67B57A4D}">
      <dgm:prSet/>
      <dgm:spPr/>
      <dgm:t>
        <a:bodyPr/>
        <a:lstStyle/>
        <a:p>
          <a:endParaRPr lang="en-US"/>
        </a:p>
      </dgm:t>
    </dgm:pt>
    <dgm:pt modelId="{86389A00-60A8-4159-AB50-98F80D9CD347}" type="pres">
      <dgm:prSet presAssocID="{5A591DC1-864D-4085-8C07-01E3A538DAAE}" presName="linearFlow" presStyleCnt="0">
        <dgm:presLayoutVars>
          <dgm:dir/>
          <dgm:animLvl val="lvl"/>
          <dgm:resizeHandles val="exact"/>
        </dgm:presLayoutVars>
      </dgm:prSet>
      <dgm:spPr/>
    </dgm:pt>
    <dgm:pt modelId="{8C77B380-DB42-4FA9-9FB1-73F0BE6C9B00}" type="pres">
      <dgm:prSet presAssocID="{869B82BE-6C56-4041-A61B-98283C0FA6C3}" presName="composite" presStyleCnt="0"/>
      <dgm:spPr/>
    </dgm:pt>
    <dgm:pt modelId="{4AE3B4C7-477F-40B0-AE1A-516FF6BA9F0D}" type="pres">
      <dgm:prSet presAssocID="{869B82BE-6C56-4041-A61B-98283C0FA6C3}" presName="parentText" presStyleLbl="alignNode1" presStyleIdx="0" presStyleCnt="4">
        <dgm:presLayoutVars>
          <dgm:chMax val="1"/>
          <dgm:bulletEnabled val="1"/>
        </dgm:presLayoutVars>
      </dgm:prSet>
      <dgm:spPr/>
    </dgm:pt>
    <dgm:pt modelId="{F7DF1BD0-933C-45F5-80FD-1FC57C0AD0BA}" type="pres">
      <dgm:prSet presAssocID="{869B82BE-6C56-4041-A61B-98283C0FA6C3}" presName="descendantText" presStyleLbl="alignAcc1" presStyleIdx="0" presStyleCnt="4" custLinFactNeighborX="713" custLinFactNeighborY="1650">
        <dgm:presLayoutVars>
          <dgm:bulletEnabled val="1"/>
        </dgm:presLayoutVars>
      </dgm:prSet>
      <dgm:spPr/>
    </dgm:pt>
    <dgm:pt modelId="{FAD6358D-C32C-4D85-941C-0F50A974B257}" type="pres">
      <dgm:prSet presAssocID="{6765DD11-658A-4B71-8491-AE919CDA56D6}" presName="sp" presStyleCnt="0"/>
      <dgm:spPr/>
    </dgm:pt>
    <dgm:pt modelId="{0FAE59B0-4A67-43AC-86DB-B8879E935F97}" type="pres">
      <dgm:prSet presAssocID="{A5C3ECAF-E0F7-4332-BAFA-F965D07425BD}" presName="composite" presStyleCnt="0"/>
      <dgm:spPr/>
    </dgm:pt>
    <dgm:pt modelId="{9A857A0E-046D-4AF1-B2C5-BBAAA66BDE7B}" type="pres">
      <dgm:prSet presAssocID="{A5C3ECAF-E0F7-4332-BAFA-F965D07425BD}" presName="parentText" presStyleLbl="alignNode1" presStyleIdx="1" presStyleCnt="4">
        <dgm:presLayoutVars>
          <dgm:chMax val="1"/>
          <dgm:bulletEnabled val="1"/>
        </dgm:presLayoutVars>
      </dgm:prSet>
      <dgm:spPr/>
    </dgm:pt>
    <dgm:pt modelId="{E33BF029-08EC-40E7-922B-A0D209C2847A}" type="pres">
      <dgm:prSet presAssocID="{A5C3ECAF-E0F7-4332-BAFA-F965D07425BD}" presName="descendantText" presStyleLbl="alignAcc1" presStyleIdx="1" presStyleCnt="4" custLinFactNeighborY="0">
        <dgm:presLayoutVars>
          <dgm:bulletEnabled val="1"/>
        </dgm:presLayoutVars>
      </dgm:prSet>
      <dgm:spPr/>
    </dgm:pt>
    <dgm:pt modelId="{8FC29FDA-A5C1-466F-835E-9F6167DF6C24}" type="pres">
      <dgm:prSet presAssocID="{79043BB7-3187-4574-A9E8-2A7152147551}" presName="sp" presStyleCnt="0"/>
      <dgm:spPr/>
    </dgm:pt>
    <dgm:pt modelId="{4FE093FA-5497-4BCF-9567-7B5A9592A6E7}" type="pres">
      <dgm:prSet presAssocID="{0762E835-289A-4655-B7A1-C4E752C70A96}" presName="composite" presStyleCnt="0"/>
      <dgm:spPr/>
    </dgm:pt>
    <dgm:pt modelId="{E65428E7-D6FB-41F1-93A2-1338A74863AD}" type="pres">
      <dgm:prSet presAssocID="{0762E835-289A-4655-B7A1-C4E752C70A96}" presName="parentText" presStyleLbl="alignNode1" presStyleIdx="2" presStyleCnt="4">
        <dgm:presLayoutVars>
          <dgm:chMax val="1"/>
          <dgm:bulletEnabled val="1"/>
        </dgm:presLayoutVars>
      </dgm:prSet>
      <dgm:spPr/>
    </dgm:pt>
    <dgm:pt modelId="{7638630C-BBC4-4E87-9820-4DEA389AC64F}" type="pres">
      <dgm:prSet presAssocID="{0762E835-289A-4655-B7A1-C4E752C70A96}" presName="descendantText" presStyleLbl="alignAcc1" presStyleIdx="2" presStyleCnt="4">
        <dgm:presLayoutVars>
          <dgm:bulletEnabled val="1"/>
        </dgm:presLayoutVars>
      </dgm:prSet>
      <dgm:spPr/>
    </dgm:pt>
    <dgm:pt modelId="{E189619E-A897-4B99-A1D6-B9E9AFF9DFD3}" type="pres">
      <dgm:prSet presAssocID="{36142BBC-8C5E-4AAC-849A-7ED88C13CCC0}" presName="sp" presStyleCnt="0"/>
      <dgm:spPr/>
    </dgm:pt>
    <dgm:pt modelId="{746928F1-E948-4F95-B267-F1A61ABC7C0C}" type="pres">
      <dgm:prSet presAssocID="{54802003-FCE0-432E-9FD8-82B2C9C5F139}" presName="composite" presStyleCnt="0"/>
      <dgm:spPr/>
    </dgm:pt>
    <dgm:pt modelId="{ADFD4538-69F7-4308-B828-CA328B0E8345}" type="pres">
      <dgm:prSet presAssocID="{54802003-FCE0-432E-9FD8-82B2C9C5F139}" presName="parentText" presStyleLbl="alignNode1" presStyleIdx="3" presStyleCnt="4">
        <dgm:presLayoutVars>
          <dgm:chMax val="1"/>
          <dgm:bulletEnabled val="1"/>
        </dgm:presLayoutVars>
      </dgm:prSet>
      <dgm:spPr/>
    </dgm:pt>
    <dgm:pt modelId="{C7FDD731-FA0A-44DB-87BE-67B5CB73E655}" type="pres">
      <dgm:prSet presAssocID="{54802003-FCE0-432E-9FD8-82B2C9C5F139}" presName="descendantText" presStyleLbl="alignAcc1" presStyleIdx="3" presStyleCnt="4">
        <dgm:presLayoutVars>
          <dgm:bulletEnabled val="1"/>
        </dgm:presLayoutVars>
      </dgm:prSet>
      <dgm:spPr/>
    </dgm:pt>
  </dgm:ptLst>
  <dgm:cxnLst>
    <dgm:cxn modelId="{6F02DF12-0DA8-4AF9-973E-5F0B36CAAF43}" type="presOf" srcId="{54802003-FCE0-432E-9FD8-82B2C9C5F139}" destId="{ADFD4538-69F7-4308-B828-CA328B0E8345}" srcOrd="0" destOrd="0" presId="urn:microsoft.com/office/officeart/2005/8/layout/chevron2"/>
    <dgm:cxn modelId="{BFC31617-8935-4E02-B7FE-3341F7FA57CE}" type="presOf" srcId="{5A591DC1-864D-4085-8C07-01E3A538DAAE}" destId="{86389A00-60A8-4159-AB50-98F80D9CD347}" srcOrd="0" destOrd="0" presId="urn:microsoft.com/office/officeart/2005/8/layout/chevron2"/>
    <dgm:cxn modelId="{F37B7E1B-0D8D-4207-9508-24D5762D60A4}" srcId="{5A591DC1-864D-4085-8C07-01E3A538DAAE}" destId="{A5C3ECAF-E0F7-4332-BAFA-F965D07425BD}" srcOrd="1" destOrd="0" parTransId="{3C134D66-3A53-46A6-B98A-C6B3750F0041}" sibTransId="{79043BB7-3187-4574-A9E8-2A7152147551}"/>
    <dgm:cxn modelId="{AB69782E-C94D-4560-A2A7-5D1BD1A8A141}" srcId="{5A591DC1-864D-4085-8C07-01E3A538DAAE}" destId="{54802003-FCE0-432E-9FD8-82B2C9C5F139}" srcOrd="3" destOrd="0" parTransId="{8569BEE6-1B9A-4F10-9865-6CD5469E9BE5}" sibTransId="{FAE000E5-7172-45A4-8139-E46A74628D40}"/>
    <dgm:cxn modelId="{A5496839-E8A1-43C4-B0BB-E4CEFFE097D6}" type="presOf" srcId="{7D952348-75B7-46E0-BCDE-126F7A4B7342}" destId="{E33BF029-08EC-40E7-922B-A0D209C2847A}" srcOrd="0" destOrd="2" presId="urn:microsoft.com/office/officeart/2005/8/layout/chevron2"/>
    <dgm:cxn modelId="{CB70FA65-C298-43A7-9F04-94EFF5DD467F}" type="presOf" srcId="{17FF6140-96ED-444A-8823-652D704E45BB}" destId="{7638630C-BBC4-4E87-9820-4DEA389AC64F}" srcOrd="0" destOrd="0" presId="urn:microsoft.com/office/officeart/2005/8/layout/chevron2"/>
    <dgm:cxn modelId="{528F2769-7CC6-4E94-8295-9F109C3AFC94}" type="presOf" srcId="{87B3A979-2C4C-480F-80BC-FE17A2343344}" destId="{E33BF029-08EC-40E7-922B-A0D209C2847A}" srcOrd="0" destOrd="0" presId="urn:microsoft.com/office/officeart/2005/8/layout/chevron2"/>
    <dgm:cxn modelId="{C9102E69-7495-4524-BD76-E860CBF1FBBC}" srcId="{5A591DC1-864D-4085-8C07-01E3A538DAAE}" destId="{0762E835-289A-4655-B7A1-C4E752C70A96}" srcOrd="2" destOrd="0" parTransId="{8E8FD654-84EF-4694-AED2-44F312B9A6DA}" sibTransId="{36142BBC-8C5E-4AAC-849A-7ED88C13CCC0}"/>
    <dgm:cxn modelId="{DF514476-4865-468C-8A47-021B951B4845}" type="presOf" srcId="{BBB6D343-B7C4-464B-8DB5-8907DAD04698}" destId="{F7DF1BD0-933C-45F5-80FD-1FC57C0AD0BA}" srcOrd="0" destOrd="0" presId="urn:microsoft.com/office/officeart/2005/8/layout/chevron2"/>
    <dgm:cxn modelId="{2F582A85-EDF4-48F8-920D-CA86F60BF195}" type="presOf" srcId="{869B82BE-6C56-4041-A61B-98283C0FA6C3}" destId="{4AE3B4C7-477F-40B0-AE1A-516FF6BA9F0D}" srcOrd="0" destOrd="0" presId="urn:microsoft.com/office/officeart/2005/8/layout/chevron2"/>
    <dgm:cxn modelId="{56298B85-2420-4482-B0E7-56BA3E3E8299}" srcId="{0762E835-289A-4655-B7A1-C4E752C70A96}" destId="{17FF6140-96ED-444A-8823-652D704E45BB}" srcOrd="0" destOrd="0" parTransId="{51FC3E6A-5616-46CE-8181-D55FBEEA4C1E}" sibTransId="{B70F5AAE-70A6-42F8-9243-9F957C49A77F}"/>
    <dgm:cxn modelId="{E261D085-B71C-4E27-8CF9-96CDB061D5FC}" srcId="{5A591DC1-864D-4085-8C07-01E3A538DAAE}" destId="{869B82BE-6C56-4041-A61B-98283C0FA6C3}" srcOrd="0" destOrd="0" parTransId="{BE0DA011-EDBF-4373-8399-3B6FA125CD8A}" sibTransId="{6765DD11-658A-4B71-8491-AE919CDA56D6}"/>
    <dgm:cxn modelId="{03A87186-1D1A-40D0-B080-CF30304234D0}" srcId="{AB08F596-24A2-4B3C-90B3-51D78FAA6957}" destId="{F4C6B063-A634-4AFC-9CFE-21F0EAE364DA}" srcOrd="1" destOrd="0" parTransId="{B609C116-C1C6-4067-8E44-146192DDB1DA}" sibTransId="{05091174-270D-462F-A09D-F12D1666B509}"/>
    <dgm:cxn modelId="{3017D886-4E5B-4B4D-BA81-91773C6E8D47}" type="presOf" srcId="{F4C6B063-A634-4AFC-9CFE-21F0EAE364DA}" destId="{E33BF029-08EC-40E7-922B-A0D209C2847A}" srcOrd="0" destOrd="3" presId="urn:microsoft.com/office/officeart/2005/8/layout/chevron2"/>
    <dgm:cxn modelId="{9BE8EF97-F1C5-4BC5-9B01-B55AEE0450E4}" type="presOf" srcId="{AB08F596-24A2-4B3C-90B3-51D78FAA6957}" destId="{E33BF029-08EC-40E7-922B-A0D209C2847A}" srcOrd="0" destOrd="1" presId="urn:microsoft.com/office/officeart/2005/8/layout/chevron2"/>
    <dgm:cxn modelId="{C5206F9B-6E86-4FD2-B931-27676A3C074F}" srcId="{AB08F596-24A2-4B3C-90B3-51D78FAA6957}" destId="{7D952348-75B7-46E0-BCDE-126F7A4B7342}" srcOrd="0" destOrd="0" parTransId="{9CDC12D1-9C1A-4E45-812A-A92078FE9265}" sibTransId="{AEE5EEE3-FB65-443C-8D87-38F9DCAED3BB}"/>
    <dgm:cxn modelId="{8DFB9A9F-6204-4BAF-A7BE-18EABEA9131A}" type="presOf" srcId="{0762E835-289A-4655-B7A1-C4E752C70A96}" destId="{E65428E7-D6FB-41F1-93A2-1338A74863AD}" srcOrd="0" destOrd="0" presId="urn:microsoft.com/office/officeart/2005/8/layout/chevron2"/>
    <dgm:cxn modelId="{694F21B4-DE6D-4BB4-9CBC-B8A45B20CF32}" type="presOf" srcId="{B72CE85E-546E-43AB-A8C7-752050E758F5}" destId="{C7FDD731-FA0A-44DB-87BE-67B5CB73E655}" srcOrd="0" destOrd="0" presId="urn:microsoft.com/office/officeart/2005/8/layout/chevron2"/>
    <dgm:cxn modelId="{8F51C2E2-7F49-4A6F-BDEB-C7BD29A7E40E}" srcId="{54802003-FCE0-432E-9FD8-82B2C9C5F139}" destId="{B72CE85E-546E-43AB-A8C7-752050E758F5}" srcOrd="0" destOrd="0" parTransId="{17CB2BD6-BBD4-4D51-B711-DE47DC875A0C}" sibTransId="{B117C86C-18EC-4EF9-B0CF-20522BDD3CEE}"/>
    <dgm:cxn modelId="{C9CB69E5-7C15-4AAD-8968-69D8BF480369}" type="presOf" srcId="{A5C3ECAF-E0F7-4332-BAFA-F965D07425BD}" destId="{9A857A0E-046D-4AF1-B2C5-BBAAA66BDE7B}" srcOrd="0" destOrd="0" presId="urn:microsoft.com/office/officeart/2005/8/layout/chevron2"/>
    <dgm:cxn modelId="{36FB29EF-6218-4ED0-8636-547A67B57A4D}" srcId="{A5C3ECAF-E0F7-4332-BAFA-F965D07425BD}" destId="{87B3A979-2C4C-480F-80BC-FE17A2343344}" srcOrd="0" destOrd="0" parTransId="{CD810354-33DA-400A-898A-A1A7344592A2}" sibTransId="{FBEA1088-DD79-49BF-A2D6-7A836BE52C69}"/>
    <dgm:cxn modelId="{73B41BF3-3F9A-4585-B1CF-5F6468C4CC25}" srcId="{A5C3ECAF-E0F7-4332-BAFA-F965D07425BD}" destId="{AB08F596-24A2-4B3C-90B3-51D78FAA6957}" srcOrd="1" destOrd="0" parTransId="{C83E1672-7D10-4B43-B7E5-389C6B951CC3}" sibTransId="{3E23578F-C3CF-44FB-8698-0E49632D12CB}"/>
    <dgm:cxn modelId="{F9ABE0F6-A533-403E-AD06-FA5AE31640C9}" srcId="{869B82BE-6C56-4041-A61B-98283C0FA6C3}" destId="{BBB6D343-B7C4-464B-8DB5-8907DAD04698}" srcOrd="0" destOrd="0" parTransId="{018ACD4D-F393-4703-8458-ED850FA3BCFB}" sibTransId="{9F47891D-8C44-434F-8B7E-D07E5DBF6A14}"/>
    <dgm:cxn modelId="{4774C3EB-6B83-4E97-83F1-F7A7AF082128}" type="presParOf" srcId="{86389A00-60A8-4159-AB50-98F80D9CD347}" destId="{8C77B380-DB42-4FA9-9FB1-73F0BE6C9B00}" srcOrd="0" destOrd="0" presId="urn:microsoft.com/office/officeart/2005/8/layout/chevron2"/>
    <dgm:cxn modelId="{5A2C445B-6838-4D56-91F6-03A3A31EAF08}" type="presParOf" srcId="{8C77B380-DB42-4FA9-9FB1-73F0BE6C9B00}" destId="{4AE3B4C7-477F-40B0-AE1A-516FF6BA9F0D}" srcOrd="0" destOrd="0" presId="urn:microsoft.com/office/officeart/2005/8/layout/chevron2"/>
    <dgm:cxn modelId="{3F1DE0E7-EAEE-46BD-B302-1F583966560F}" type="presParOf" srcId="{8C77B380-DB42-4FA9-9FB1-73F0BE6C9B00}" destId="{F7DF1BD0-933C-45F5-80FD-1FC57C0AD0BA}" srcOrd="1" destOrd="0" presId="urn:microsoft.com/office/officeart/2005/8/layout/chevron2"/>
    <dgm:cxn modelId="{8B3C455E-EC05-463F-8E76-6FC59BD8A706}" type="presParOf" srcId="{86389A00-60A8-4159-AB50-98F80D9CD347}" destId="{FAD6358D-C32C-4D85-941C-0F50A974B257}" srcOrd="1" destOrd="0" presId="urn:microsoft.com/office/officeart/2005/8/layout/chevron2"/>
    <dgm:cxn modelId="{6900C1A7-3B14-4151-9ACC-3095F8CB8E0F}" type="presParOf" srcId="{86389A00-60A8-4159-AB50-98F80D9CD347}" destId="{0FAE59B0-4A67-43AC-86DB-B8879E935F97}" srcOrd="2" destOrd="0" presId="urn:microsoft.com/office/officeart/2005/8/layout/chevron2"/>
    <dgm:cxn modelId="{082DB9CC-F2E0-47E0-9EA5-DE47D7A4EDBB}" type="presParOf" srcId="{0FAE59B0-4A67-43AC-86DB-B8879E935F97}" destId="{9A857A0E-046D-4AF1-B2C5-BBAAA66BDE7B}" srcOrd="0" destOrd="0" presId="urn:microsoft.com/office/officeart/2005/8/layout/chevron2"/>
    <dgm:cxn modelId="{3F033C24-E050-42EA-BA28-2492EE8E1A26}" type="presParOf" srcId="{0FAE59B0-4A67-43AC-86DB-B8879E935F97}" destId="{E33BF029-08EC-40E7-922B-A0D209C2847A}" srcOrd="1" destOrd="0" presId="urn:microsoft.com/office/officeart/2005/8/layout/chevron2"/>
    <dgm:cxn modelId="{579D9C24-1A56-4B7D-8E3B-B2B5224C9F1D}" type="presParOf" srcId="{86389A00-60A8-4159-AB50-98F80D9CD347}" destId="{8FC29FDA-A5C1-466F-835E-9F6167DF6C24}" srcOrd="3" destOrd="0" presId="urn:microsoft.com/office/officeart/2005/8/layout/chevron2"/>
    <dgm:cxn modelId="{ED24034C-70DD-446F-9E01-4216578CCAEA}" type="presParOf" srcId="{86389A00-60A8-4159-AB50-98F80D9CD347}" destId="{4FE093FA-5497-4BCF-9567-7B5A9592A6E7}" srcOrd="4" destOrd="0" presId="urn:microsoft.com/office/officeart/2005/8/layout/chevron2"/>
    <dgm:cxn modelId="{D77A358B-E7D1-4FE9-AEA8-28FA25D651F8}" type="presParOf" srcId="{4FE093FA-5497-4BCF-9567-7B5A9592A6E7}" destId="{E65428E7-D6FB-41F1-93A2-1338A74863AD}" srcOrd="0" destOrd="0" presId="urn:microsoft.com/office/officeart/2005/8/layout/chevron2"/>
    <dgm:cxn modelId="{552411CC-F452-494E-88D2-BAF4025A084C}" type="presParOf" srcId="{4FE093FA-5497-4BCF-9567-7B5A9592A6E7}" destId="{7638630C-BBC4-4E87-9820-4DEA389AC64F}" srcOrd="1" destOrd="0" presId="urn:microsoft.com/office/officeart/2005/8/layout/chevron2"/>
    <dgm:cxn modelId="{A8D3E398-EB7B-4C31-87EA-0330A769F461}" type="presParOf" srcId="{86389A00-60A8-4159-AB50-98F80D9CD347}" destId="{E189619E-A897-4B99-A1D6-B9E9AFF9DFD3}" srcOrd="5" destOrd="0" presId="urn:microsoft.com/office/officeart/2005/8/layout/chevron2"/>
    <dgm:cxn modelId="{5FCE4C2C-DE7D-4047-B9CC-66763CE9A6DA}" type="presParOf" srcId="{86389A00-60A8-4159-AB50-98F80D9CD347}" destId="{746928F1-E948-4F95-B267-F1A61ABC7C0C}" srcOrd="6" destOrd="0" presId="urn:microsoft.com/office/officeart/2005/8/layout/chevron2"/>
    <dgm:cxn modelId="{85A56106-921B-499B-BCA5-0BDEB5AF62C1}" type="presParOf" srcId="{746928F1-E948-4F95-B267-F1A61ABC7C0C}" destId="{ADFD4538-69F7-4308-B828-CA328B0E8345}" srcOrd="0" destOrd="0" presId="urn:microsoft.com/office/officeart/2005/8/layout/chevron2"/>
    <dgm:cxn modelId="{BAE9F545-EC00-44F9-B92D-D992F0425C06}" type="presParOf" srcId="{746928F1-E948-4F95-B267-F1A61ABC7C0C}" destId="{C7FDD731-FA0A-44DB-87BE-67B5CB73E65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F0D040-90E4-4FF8-958B-0AD36689AE9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38520534-FB61-4DA9-8422-67D8BE902922}">
      <dgm:prSet phldrT="[Text]"/>
      <dgm:spPr/>
      <dgm:t>
        <a:bodyPr/>
        <a:lstStyle/>
        <a:p>
          <a:r>
            <a:rPr lang="en-US" dirty="0"/>
            <a:t>5.</a:t>
          </a:r>
        </a:p>
      </dgm:t>
    </dgm:pt>
    <dgm:pt modelId="{B39976F2-37E3-4E8F-A0F8-E4C86B968951}" type="parTrans" cxnId="{713953DA-7164-48A1-83C6-DAB8416D1F7E}">
      <dgm:prSet/>
      <dgm:spPr/>
      <dgm:t>
        <a:bodyPr/>
        <a:lstStyle/>
        <a:p>
          <a:endParaRPr lang="en-US"/>
        </a:p>
      </dgm:t>
    </dgm:pt>
    <dgm:pt modelId="{C8FDD0D6-7448-4358-9F31-1B5F56DACF50}" type="sibTrans" cxnId="{713953DA-7164-48A1-83C6-DAB8416D1F7E}">
      <dgm:prSet/>
      <dgm:spPr/>
      <dgm:t>
        <a:bodyPr/>
        <a:lstStyle/>
        <a:p>
          <a:endParaRPr lang="en-US"/>
        </a:p>
      </dgm:t>
    </dgm:pt>
    <dgm:pt modelId="{ABDF4DA6-C7A0-439F-BEF1-CAD57D1060CA}">
      <dgm:prSet phldrT="[Text]" custT="1"/>
      <dgm:spPr/>
      <dgm:t>
        <a:bodyPr/>
        <a:lstStyle/>
        <a:p>
          <a:r>
            <a:rPr lang="en-US" sz="1800" dirty="0">
              <a:solidFill>
                <a:prstClr val="black"/>
              </a:solidFill>
              <a:latin typeface="Calibri"/>
              <a:cs typeface="Arial" panose="020B0604020202020204" pitchFamily="34" charset="0"/>
            </a:rPr>
            <a:t>The form will calculate the student/instructional staff ratio for each school and the allowable tolerance range.</a:t>
          </a:r>
          <a:endParaRPr lang="en-US" sz="1800" dirty="0"/>
        </a:p>
      </dgm:t>
    </dgm:pt>
    <dgm:pt modelId="{C9B415C7-E126-468B-86D8-843B841F6718}" type="parTrans" cxnId="{BA120396-5BE5-4215-9A6E-18D9A7C2D49B}">
      <dgm:prSet/>
      <dgm:spPr/>
      <dgm:t>
        <a:bodyPr/>
        <a:lstStyle/>
        <a:p>
          <a:endParaRPr lang="en-US"/>
        </a:p>
      </dgm:t>
    </dgm:pt>
    <dgm:pt modelId="{5718ABED-0778-4E67-9E53-CADC274A0D25}" type="sibTrans" cxnId="{BA120396-5BE5-4215-9A6E-18D9A7C2D49B}">
      <dgm:prSet/>
      <dgm:spPr/>
      <dgm:t>
        <a:bodyPr/>
        <a:lstStyle/>
        <a:p>
          <a:endParaRPr lang="en-US"/>
        </a:p>
      </dgm:t>
    </dgm:pt>
    <dgm:pt modelId="{AA89F8EA-7EF7-4198-9A4F-AC0F3CCED1B7}">
      <dgm:prSet phldrT="[Text]"/>
      <dgm:spPr/>
      <dgm:t>
        <a:bodyPr/>
        <a:lstStyle/>
        <a:p>
          <a:r>
            <a:rPr lang="en-US" dirty="0"/>
            <a:t>6.</a:t>
          </a:r>
        </a:p>
      </dgm:t>
    </dgm:pt>
    <dgm:pt modelId="{8B92B1E9-0807-415D-BBA9-6D15EFFC76A1}" type="parTrans" cxnId="{137BD54F-EAF4-44E2-AFA8-9CA389F07CC3}">
      <dgm:prSet/>
      <dgm:spPr/>
      <dgm:t>
        <a:bodyPr/>
        <a:lstStyle/>
        <a:p>
          <a:endParaRPr lang="en-US"/>
        </a:p>
      </dgm:t>
    </dgm:pt>
    <dgm:pt modelId="{0AE6BE15-B810-4B56-B786-4A2F40170E35}" type="sibTrans" cxnId="{137BD54F-EAF4-44E2-AFA8-9CA389F07CC3}">
      <dgm:prSet/>
      <dgm:spPr/>
      <dgm:t>
        <a:bodyPr/>
        <a:lstStyle/>
        <a:p>
          <a:endParaRPr lang="en-US"/>
        </a:p>
      </dgm:t>
    </dgm:pt>
    <dgm:pt modelId="{E3521635-D700-429F-97F6-531A496C1FF2}">
      <dgm:prSet phldrT="[Text]" custT="1"/>
      <dgm:spPr/>
      <dgm:t>
        <a:bodyPr/>
        <a:lstStyle/>
        <a:p>
          <a:r>
            <a:rPr lang="en-US" sz="1800" dirty="0">
              <a:solidFill>
                <a:prstClr val="black"/>
              </a:solidFill>
              <a:latin typeface="Calibri"/>
              <a:cs typeface="Arial" panose="020B0604020202020204" pitchFamily="34" charset="0"/>
            </a:rPr>
            <a:t>The form will indicate whether each school is comparable or not comparable.</a:t>
          </a:r>
          <a:endParaRPr lang="en-US" sz="1800" dirty="0"/>
        </a:p>
      </dgm:t>
    </dgm:pt>
    <dgm:pt modelId="{DC63BA85-2525-445C-BA3D-5838F99EB7CB}" type="parTrans" cxnId="{E9E3E52A-6953-410A-8654-51D222FD0EAE}">
      <dgm:prSet/>
      <dgm:spPr/>
      <dgm:t>
        <a:bodyPr/>
        <a:lstStyle/>
        <a:p>
          <a:endParaRPr lang="en-US"/>
        </a:p>
      </dgm:t>
    </dgm:pt>
    <dgm:pt modelId="{14AB89FF-8A11-4E3E-B696-0A4AECCDB8F8}" type="sibTrans" cxnId="{E9E3E52A-6953-410A-8654-51D222FD0EAE}">
      <dgm:prSet/>
      <dgm:spPr/>
      <dgm:t>
        <a:bodyPr/>
        <a:lstStyle/>
        <a:p>
          <a:endParaRPr lang="en-US"/>
        </a:p>
      </dgm:t>
    </dgm:pt>
    <dgm:pt modelId="{F1DB77E4-6D61-42E0-8FAD-014006298739}">
      <dgm:prSet phldrT="[Text]"/>
      <dgm:spPr/>
      <dgm:t>
        <a:bodyPr/>
        <a:lstStyle/>
        <a:p>
          <a:r>
            <a:rPr lang="en-US" dirty="0"/>
            <a:t>7.</a:t>
          </a:r>
        </a:p>
      </dgm:t>
    </dgm:pt>
    <dgm:pt modelId="{0BD2A7C3-E006-4DCA-83FD-EDF73362598A}" type="parTrans" cxnId="{A0C73BE0-AAF3-408F-85E1-8D748432DF56}">
      <dgm:prSet/>
      <dgm:spPr/>
      <dgm:t>
        <a:bodyPr/>
        <a:lstStyle/>
        <a:p>
          <a:endParaRPr lang="en-US"/>
        </a:p>
      </dgm:t>
    </dgm:pt>
    <dgm:pt modelId="{D5121A21-8F58-4F13-95B4-365208548CD8}" type="sibTrans" cxnId="{A0C73BE0-AAF3-408F-85E1-8D748432DF56}">
      <dgm:prSet/>
      <dgm:spPr/>
      <dgm:t>
        <a:bodyPr/>
        <a:lstStyle/>
        <a:p>
          <a:endParaRPr lang="en-US"/>
        </a:p>
      </dgm:t>
    </dgm:pt>
    <dgm:pt modelId="{A43D32B0-6A2C-4B2A-9DE0-9AA065A3B271}">
      <dgm:prSet phldrT="[Text]"/>
      <dgm:spPr/>
      <dgm:t>
        <a:bodyPr/>
        <a:lstStyle/>
        <a:p>
          <a:r>
            <a:rPr lang="en-US" dirty="0"/>
            <a:t>8.</a:t>
          </a:r>
        </a:p>
      </dgm:t>
    </dgm:pt>
    <dgm:pt modelId="{CCBB7DF4-5787-4F22-BF04-B4A1D631B39F}" type="parTrans" cxnId="{DE201FD6-03D1-4D3B-BD6A-C63E9EA23C89}">
      <dgm:prSet/>
      <dgm:spPr/>
      <dgm:t>
        <a:bodyPr/>
        <a:lstStyle/>
        <a:p>
          <a:endParaRPr lang="en-US"/>
        </a:p>
      </dgm:t>
    </dgm:pt>
    <dgm:pt modelId="{C91F26F8-1669-4639-9E53-58859069C461}" type="sibTrans" cxnId="{DE201FD6-03D1-4D3B-BD6A-C63E9EA23C89}">
      <dgm:prSet/>
      <dgm:spPr/>
      <dgm:t>
        <a:bodyPr/>
        <a:lstStyle/>
        <a:p>
          <a:endParaRPr lang="en-US"/>
        </a:p>
      </dgm:t>
    </dgm:pt>
    <dgm:pt modelId="{F5AE5669-B945-46FF-8A7D-B3A55F3FC3FC}">
      <dgm:prSet custT="1"/>
      <dgm:spPr/>
      <dgm:t>
        <a:bodyPr/>
        <a:lstStyle/>
        <a:p>
          <a:r>
            <a:rPr lang="en-US" sz="1800" dirty="0">
              <a:solidFill>
                <a:prstClr val="black"/>
              </a:solidFill>
              <a:latin typeface="Calibri"/>
              <a:cs typeface="Arial" panose="020B0604020202020204" pitchFamily="34" charset="0"/>
            </a:rPr>
            <a:t>If all schools are comparable, then the report is complete.</a:t>
          </a:r>
          <a:endParaRPr lang="en-US" sz="1800" dirty="0"/>
        </a:p>
      </dgm:t>
    </dgm:pt>
    <dgm:pt modelId="{41C30EA1-119E-425B-83D0-B83FE4A951CE}" type="parTrans" cxnId="{C111D927-36AD-4D18-B229-B6012EFDF803}">
      <dgm:prSet/>
      <dgm:spPr/>
      <dgm:t>
        <a:bodyPr/>
        <a:lstStyle/>
        <a:p>
          <a:endParaRPr lang="en-US"/>
        </a:p>
      </dgm:t>
    </dgm:pt>
    <dgm:pt modelId="{50A8005B-EE30-4B22-B5F4-F8E8DEA30D94}" type="sibTrans" cxnId="{C111D927-36AD-4D18-B229-B6012EFDF803}">
      <dgm:prSet/>
      <dgm:spPr/>
      <dgm:t>
        <a:bodyPr/>
        <a:lstStyle/>
        <a:p>
          <a:endParaRPr lang="en-US"/>
        </a:p>
      </dgm:t>
    </dgm:pt>
    <dgm:pt modelId="{16C26FCA-337E-4D8A-8745-291F27382172}">
      <dgm:prSet custT="1"/>
      <dgm:spPr/>
      <dgm:t>
        <a:bodyPr/>
        <a:lstStyle/>
        <a:p>
          <a:pPr>
            <a:buClr>
              <a:srgbClr val="9BBB59"/>
            </a:buClr>
            <a:buFont typeface="Arial" panose="020B0604020202020204" pitchFamily="34" charset="0"/>
            <a:buNone/>
          </a:pPr>
          <a:endParaRPr lang="en-US" sz="1800" dirty="0">
            <a:latin typeface="+mn-lt"/>
          </a:endParaRPr>
        </a:p>
      </dgm:t>
    </dgm:pt>
    <dgm:pt modelId="{85E65D16-7386-49BC-89B6-DA58814A5811}" type="parTrans" cxnId="{46A51BBA-8872-491B-B2D6-596B8C05955C}">
      <dgm:prSet/>
      <dgm:spPr/>
      <dgm:t>
        <a:bodyPr/>
        <a:lstStyle/>
        <a:p>
          <a:endParaRPr lang="en-US"/>
        </a:p>
      </dgm:t>
    </dgm:pt>
    <dgm:pt modelId="{B8AD7D04-437F-4331-B18D-96349FC8597C}" type="sibTrans" cxnId="{46A51BBA-8872-491B-B2D6-596B8C05955C}">
      <dgm:prSet/>
      <dgm:spPr/>
      <dgm:t>
        <a:bodyPr/>
        <a:lstStyle/>
        <a:p>
          <a:endParaRPr lang="en-US"/>
        </a:p>
      </dgm:t>
    </dgm:pt>
    <dgm:pt modelId="{3FD8B648-926C-41C5-9C76-9FFAE1701E54}">
      <dgm:prSet custT="1"/>
      <dgm:spPr/>
      <dgm:t>
        <a:bodyPr/>
        <a:lstStyle/>
        <a:p>
          <a:pPr>
            <a:buClr>
              <a:srgbClr val="9BBB59"/>
            </a:buClr>
            <a:buFont typeface="Arial" panose="020B0604020202020204" pitchFamily="34" charset="0"/>
            <a:buNone/>
          </a:pPr>
          <a:r>
            <a:rPr lang="en-US" sz="1800" dirty="0">
              <a:solidFill>
                <a:prstClr val="black"/>
              </a:solidFill>
              <a:latin typeface="+mn-lt"/>
              <a:cs typeface="Arial" panose="020B0604020202020204" pitchFamily="34" charset="0"/>
            </a:rPr>
            <a:t>If some schools are not comparable, explore taking allowable exclusions before making staffing adjustments</a:t>
          </a:r>
          <a:r>
            <a:rPr lang="en-US" sz="2000" dirty="0">
              <a:solidFill>
                <a:prstClr val="black"/>
              </a:solidFill>
              <a:latin typeface="+mn-lt"/>
              <a:cs typeface="Arial" panose="020B0604020202020204" pitchFamily="34" charset="0"/>
            </a:rPr>
            <a:t>.</a:t>
          </a:r>
          <a:endParaRPr lang="en-US" sz="2000" dirty="0">
            <a:latin typeface="+mn-lt"/>
          </a:endParaRPr>
        </a:p>
      </dgm:t>
    </dgm:pt>
    <dgm:pt modelId="{6D009CEF-5020-4888-BF25-E55E2681AF25}" type="parTrans" cxnId="{1CDF5395-26FB-4755-9441-99FE2BDE73EC}">
      <dgm:prSet/>
      <dgm:spPr/>
      <dgm:t>
        <a:bodyPr/>
        <a:lstStyle/>
        <a:p>
          <a:endParaRPr lang="en-US"/>
        </a:p>
      </dgm:t>
    </dgm:pt>
    <dgm:pt modelId="{B7D80F56-6285-4502-A9A8-816C95316FFD}" type="sibTrans" cxnId="{1CDF5395-26FB-4755-9441-99FE2BDE73EC}">
      <dgm:prSet/>
      <dgm:spPr/>
      <dgm:t>
        <a:bodyPr/>
        <a:lstStyle/>
        <a:p>
          <a:endParaRPr lang="en-US"/>
        </a:p>
      </dgm:t>
    </dgm:pt>
    <dgm:pt modelId="{991B9FB1-3CA2-4944-8C77-EB73C04893DA}" type="pres">
      <dgm:prSet presAssocID="{40F0D040-90E4-4FF8-958B-0AD36689AE90}" presName="linearFlow" presStyleCnt="0">
        <dgm:presLayoutVars>
          <dgm:dir/>
          <dgm:animLvl val="lvl"/>
          <dgm:resizeHandles val="exact"/>
        </dgm:presLayoutVars>
      </dgm:prSet>
      <dgm:spPr/>
    </dgm:pt>
    <dgm:pt modelId="{547681D1-7453-4F84-AC74-75D1E3B41820}" type="pres">
      <dgm:prSet presAssocID="{38520534-FB61-4DA9-8422-67D8BE902922}" presName="composite" presStyleCnt="0"/>
      <dgm:spPr/>
    </dgm:pt>
    <dgm:pt modelId="{EF96305F-9203-4B2E-A7F4-940E08264772}" type="pres">
      <dgm:prSet presAssocID="{38520534-FB61-4DA9-8422-67D8BE902922}" presName="parentText" presStyleLbl="alignNode1" presStyleIdx="0" presStyleCnt="4">
        <dgm:presLayoutVars>
          <dgm:chMax val="1"/>
          <dgm:bulletEnabled val="1"/>
        </dgm:presLayoutVars>
      </dgm:prSet>
      <dgm:spPr/>
    </dgm:pt>
    <dgm:pt modelId="{F4484769-683F-4E4B-902E-9AE77588EC53}" type="pres">
      <dgm:prSet presAssocID="{38520534-FB61-4DA9-8422-67D8BE902922}" presName="descendantText" presStyleLbl="alignAcc1" presStyleIdx="0" presStyleCnt="4" custLinFactNeighborX="1511" custLinFactNeighborY="4991">
        <dgm:presLayoutVars>
          <dgm:bulletEnabled val="1"/>
        </dgm:presLayoutVars>
      </dgm:prSet>
      <dgm:spPr/>
    </dgm:pt>
    <dgm:pt modelId="{AF38B649-F04A-4AAF-9851-FFC501963532}" type="pres">
      <dgm:prSet presAssocID="{C8FDD0D6-7448-4358-9F31-1B5F56DACF50}" presName="sp" presStyleCnt="0"/>
      <dgm:spPr/>
    </dgm:pt>
    <dgm:pt modelId="{8C799E78-D8F1-419C-BF1E-201D89B28E7F}" type="pres">
      <dgm:prSet presAssocID="{AA89F8EA-7EF7-4198-9A4F-AC0F3CCED1B7}" presName="composite" presStyleCnt="0"/>
      <dgm:spPr/>
    </dgm:pt>
    <dgm:pt modelId="{A86B1008-3FD6-4581-BD73-C676FD4EE6FF}" type="pres">
      <dgm:prSet presAssocID="{AA89F8EA-7EF7-4198-9A4F-AC0F3CCED1B7}" presName="parentText" presStyleLbl="alignNode1" presStyleIdx="1" presStyleCnt="4">
        <dgm:presLayoutVars>
          <dgm:chMax val="1"/>
          <dgm:bulletEnabled val="1"/>
        </dgm:presLayoutVars>
      </dgm:prSet>
      <dgm:spPr/>
    </dgm:pt>
    <dgm:pt modelId="{BBB5B60E-BCD6-4D17-954E-9A0150FD104C}" type="pres">
      <dgm:prSet presAssocID="{AA89F8EA-7EF7-4198-9A4F-AC0F3CCED1B7}" presName="descendantText" presStyleLbl="alignAcc1" presStyleIdx="1" presStyleCnt="4">
        <dgm:presLayoutVars>
          <dgm:bulletEnabled val="1"/>
        </dgm:presLayoutVars>
      </dgm:prSet>
      <dgm:spPr/>
    </dgm:pt>
    <dgm:pt modelId="{46490534-F878-4F93-B6E8-6F909630AE42}" type="pres">
      <dgm:prSet presAssocID="{0AE6BE15-B810-4B56-B786-4A2F40170E35}" presName="sp" presStyleCnt="0"/>
      <dgm:spPr/>
    </dgm:pt>
    <dgm:pt modelId="{326FB8B6-33C9-41A6-A05B-3B48695E2B16}" type="pres">
      <dgm:prSet presAssocID="{F1DB77E4-6D61-42E0-8FAD-014006298739}" presName="composite" presStyleCnt="0"/>
      <dgm:spPr/>
    </dgm:pt>
    <dgm:pt modelId="{3504F099-F5F8-469F-92D7-A092F5CD2ADE}" type="pres">
      <dgm:prSet presAssocID="{F1DB77E4-6D61-42E0-8FAD-014006298739}" presName="parentText" presStyleLbl="alignNode1" presStyleIdx="2" presStyleCnt="4">
        <dgm:presLayoutVars>
          <dgm:chMax val="1"/>
          <dgm:bulletEnabled val="1"/>
        </dgm:presLayoutVars>
      </dgm:prSet>
      <dgm:spPr/>
    </dgm:pt>
    <dgm:pt modelId="{573A136B-0BA5-45E4-A325-10CDD45E3421}" type="pres">
      <dgm:prSet presAssocID="{F1DB77E4-6D61-42E0-8FAD-014006298739}" presName="descendantText" presStyleLbl="alignAcc1" presStyleIdx="2" presStyleCnt="4">
        <dgm:presLayoutVars>
          <dgm:bulletEnabled val="1"/>
        </dgm:presLayoutVars>
      </dgm:prSet>
      <dgm:spPr/>
    </dgm:pt>
    <dgm:pt modelId="{F9E0D84C-E4CD-4D78-83B5-E89F40DE5FFF}" type="pres">
      <dgm:prSet presAssocID="{D5121A21-8F58-4F13-95B4-365208548CD8}" presName="sp" presStyleCnt="0"/>
      <dgm:spPr/>
    </dgm:pt>
    <dgm:pt modelId="{8C2DF1B0-EA55-45C4-A86B-30FCC7684F8A}" type="pres">
      <dgm:prSet presAssocID="{A43D32B0-6A2C-4B2A-9DE0-9AA065A3B271}" presName="composite" presStyleCnt="0"/>
      <dgm:spPr/>
    </dgm:pt>
    <dgm:pt modelId="{2ACBB2DE-6A59-4EA9-9041-18EFF571E1BC}" type="pres">
      <dgm:prSet presAssocID="{A43D32B0-6A2C-4B2A-9DE0-9AA065A3B271}" presName="parentText" presStyleLbl="alignNode1" presStyleIdx="3" presStyleCnt="4">
        <dgm:presLayoutVars>
          <dgm:chMax val="1"/>
          <dgm:bulletEnabled val="1"/>
        </dgm:presLayoutVars>
      </dgm:prSet>
      <dgm:spPr/>
    </dgm:pt>
    <dgm:pt modelId="{A0E06541-218E-4440-ADAF-AC953D985A67}" type="pres">
      <dgm:prSet presAssocID="{A43D32B0-6A2C-4B2A-9DE0-9AA065A3B271}" presName="descendantText" presStyleLbl="alignAcc1" presStyleIdx="3" presStyleCnt="4">
        <dgm:presLayoutVars>
          <dgm:bulletEnabled val="1"/>
        </dgm:presLayoutVars>
      </dgm:prSet>
      <dgm:spPr/>
    </dgm:pt>
  </dgm:ptLst>
  <dgm:cxnLst>
    <dgm:cxn modelId="{18B93D15-288D-4B5C-AF39-AE67AB430BD2}" type="presOf" srcId="{ABDF4DA6-C7A0-439F-BEF1-CAD57D1060CA}" destId="{F4484769-683F-4E4B-902E-9AE77588EC53}" srcOrd="0" destOrd="0" presId="urn:microsoft.com/office/officeart/2005/8/layout/chevron2"/>
    <dgm:cxn modelId="{C111D927-36AD-4D18-B229-B6012EFDF803}" srcId="{F1DB77E4-6D61-42E0-8FAD-014006298739}" destId="{F5AE5669-B945-46FF-8A7D-B3A55F3FC3FC}" srcOrd="0" destOrd="0" parTransId="{41C30EA1-119E-425B-83D0-B83FE4A951CE}" sibTransId="{50A8005B-EE30-4B22-B5F4-F8E8DEA30D94}"/>
    <dgm:cxn modelId="{32DB0228-37B3-43B7-AA70-1C3267D4E6A3}" type="presOf" srcId="{F5AE5669-B945-46FF-8A7D-B3A55F3FC3FC}" destId="{573A136B-0BA5-45E4-A325-10CDD45E3421}" srcOrd="0" destOrd="0" presId="urn:microsoft.com/office/officeart/2005/8/layout/chevron2"/>
    <dgm:cxn modelId="{E9E3E52A-6953-410A-8654-51D222FD0EAE}" srcId="{AA89F8EA-7EF7-4198-9A4F-AC0F3CCED1B7}" destId="{E3521635-D700-429F-97F6-531A496C1FF2}" srcOrd="0" destOrd="0" parTransId="{DC63BA85-2525-445C-BA3D-5838F99EB7CB}" sibTransId="{14AB89FF-8A11-4E3E-B696-0A4AECCDB8F8}"/>
    <dgm:cxn modelId="{C5875A3A-4340-4DDF-9217-551327987E5F}" type="presOf" srcId="{A43D32B0-6A2C-4B2A-9DE0-9AA065A3B271}" destId="{2ACBB2DE-6A59-4EA9-9041-18EFF571E1BC}" srcOrd="0" destOrd="0" presId="urn:microsoft.com/office/officeart/2005/8/layout/chevron2"/>
    <dgm:cxn modelId="{ABCCC34C-D00B-491B-9FB7-21AE55248F01}" type="presOf" srcId="{3FD8B648-926C-41C5-9C76-9FFAE1701E54}" destId="{A0E06541-218E-4440-ADAF-AC953D985A67}" srcOrd="0" destOrd="1" presId="urn:microsoft.com/office/officeart/2005/8/layout/chevron2"/>
    <dgm:cxn modelId="{137BD54F-EAF4-44E2-AFA8-9CA389F07CC3}" srcId="{40F0D040-90E4-4FF8-958B-0AD36689AE90}" destId="{AA89F8EA-7EF7-4198-9A4F-AC0F3CCED1B7}" srcOrd="1" destOrd="0" parTransId="{8B92B1E9-0807-415D-BBA9-6D15EFFC76A1}" sibTransId="{0AE6BE15-B810-4B56-B786-4A2F40170E35}"/>
    <dgm:cxn modelId="{E46CA28B-15F2-4721-8263-DD9A75EB07F7}" type="presOf" srcId="{F1DB77E4-6D61-42E0-8FAD-014006298739}" destId="{3504F099-F5F8-469F-92D7-A092F5CD2ADE}" srcOrd="0" destOrd="0" presId="urn:microsoft.com/office/officeart/2005/8/layout/chevron2"/>
    <dgm:cxn modelId="{90E43095-C5AD-4247-8EC8-77478708A8E8}" type="presOf" srcId="{38520534-FB61-4DA9-8422-67D8BE902922}" destId="{EF96305F-9203-4B2E-A7F4-940E08264772}" srcOrd="0" destOrd="0" presId="urn:microsoft.com/office/officeart/2005/8/layout/chevron2"/>
    <dgm:cxn modelId="{1CDF5395-26FB-4755-9441-99FE2BDE73EC}" srcId="{A43D32B0-6A2C-4B2A-9DE0-9AA065A3B271}" destId="{3FD8B648-926C-41C5-9C76-9FFAE1701E54}" srcOrd="1" destOrd="0" parTransId="{6D009CEF-5020-4888-BF25-E55E2681AF25}" sibTransId="{B7D80F56-6285-4502-A9A8-816C95316FFD}"/>
    <dgm:cxn modelId="{BA120396-5BE5-4215-9A6E-18D9A7C2D49B}" srcId="{38520534-FB61-4DA9-8422-67D8BE902922}" destId="{ABDF4DA6-C7A0-439F-BEF1-CAD57D1060CA}" srcOrd="0" destOrd="0" parTransId="{C9B415C7-E126-468B-86D8-843B841F6718}" sibTransId="{5718ABED-0778-4E67-9E53-CADC274A0D25}"/>
    <dgm:cxn modelId="{51C0C1B2-5537-4989-BB6D-71727C1229A7}" type="presOf" srcId="{AA89F8EA-7EF7-4198-9A4F-AC0F3CCED1B7}" destId="{A86B1008-3FD6-4581-BD73-C676FD4EE6FF}" srcOrd="0" destOrd="0" presId="urn:microsoft.com/office/officeart/2005/8/layout/chevron2"/>
    <dgm:cxn modelId="{46A51BBA-8872-491B-B2D6-596B8C05955C}" srcId="{A43D32B0-6A2C-4B2A-9DE0-9AA065A3B271}" destId="{16C26FCA-337E-4D8A-8745-291F27382172}" srcOrd="0" destOrd="0" parTransId="{85E65D16-7386-49BC-89B6-DA58814A5811}" sibTransId="{B8AD7D04-437F-4331-B18D-96349FC8597C}"/>
    <dgm:cxn modelId="{169714D0-A2E1-4963-BCA2-CB56FE2C5FFA}" type="presOf" srcId="{40F0D040-90E4-4FF8-958B-0AD36689AE90}" destId="{991B9FB1-3CA2-4944-8C77-EB73C04893DA}" srcOrd="0" destOrd="0" presId="urn:microsoft.com/office/officeart/2005/8/layout/chevron2"/>
    <dgm:cxn modelId="{DE201FD6-03D1-4D3B-BD6A-C63E9EA23C89}" srcId="{40F0D040-90E4-4FF8-958B-0AD36689AE90}" destId="{A43D32B0-6A2C-4B2A-9DE0-9AA065A3B271}" srcOrd="3" destOrd="0" parTransId="{CCBB7DF4-5787-4F22-BF04-B4A1D631B39F}" sibTransId="{C91F26F8-1669-4639-9E53-58859069C461}"/>
    <dgm:cxn modelId="{90E398D6-FC68-4C84-B6D7-5BD8DAFC63DA}" type="presOf" srcId="{16C26FCA-337E-4D8A-8745-291F27382172}" destId="{A0E06541-218E-4440-ADAF-AC953D985A67}" srcOrd="0" destOrd="0" presId="urn:microsoft.com/office/officeart/2005/8/layout/chevron2"/>
    <dgm:cxn modelId="{713953DA-7164-48A1-83C6-DAB8416D1F7E}" srcId="{40F0D040-90E4-4FF8-958B-0AD36689AE90}" destId="{38520534-FB61-4DA9-8422-67D8BE902922}" srcOrd="0" destOrd="0" parTransId="{B39976F2-37E3-4E8F-A0F8-E4C86B968951}" sibTransId="{C8FDD0D6-7448-4358-9F31-1B5F56DACF50}"/>
    <dgm:cxn modelId="{A0C73BE0-AAF3-408F-85E1-8D748432DF56}" srcId="{40F0D040-90E4-4FF8-958B-0AD36689AE90}" destId="{F1DB77E4-6D61-42E0-8FAD-014006298739}" srcOrd="2" destOrd="0" parTransId="{0BD2A7C3-E006-4DCA-83FD-EDF73362598A}" sibTransId="{D5121A21-8F58-4F13-95B4-365208548CD8}"/>
    <dgm:cxn modelId="{9D8D86F1-2063-477D-A120-95F67E836FED}" type="presOf" srcId="{E3521635-D700-429F-97F6-531A496C1FF2}" destId="{BBB5B60E-BCD6-4D17-954E-9A0150FD104C}" srcOrd="0" destOrd="0" presId="urn:microsoft.com/office/officeart/2005/8/layout/chevron2"/>
    <dgm:cxn modelId="{B8B70D2D-4A8E-4BE6-8860-EC662AE7D57C}" type="presParOf" srcId="{991B9FB1-3CA2-4944-8C77-EB73C04893DA}" destId="{547681D1-7453-4F84-AC74-75D1E3B41820}" srcOrd="0" destOrd="0" presId="urn:microsoft.com/office/officeart/2005/8/layout/chevron2"/>
    <dgm:cxn modelId="{622F874D-1B1F-4C02-85B1-9F549C87C038}" type="presParOf" srcId="{547681D1-7453-4F84-AC74-75D1E3B41820}" destId="{EF96305F-9203-4B2E-A7F4-940E08264772}" srcOrd="0" destOrd="0" presId="urn:microsoft.com/office/officeart/2005/8/layout/chevron2"/>
    <dgm:cxn modelId="{5C9D5015-68AD-46AC-847A-4D233A058D72}" type="presParOf" srcId="{547681D1-7453-4F84-AC74-75D1E3B41820}" destId="{F4484769-683F-4E4B-902E-9AE77588EC53}" srcOrd="1" destOrd="0" presId="urn:microsoft.com/office/officeart/2005/8/layout/chevron2"/>
    <dgm:cxn modelId="{B6D6CC13-A2C8-471E-962D-BF17466C03C8}" type="presParOf" srcId="{991B9FB1-3CA2-4944-8C77-EB73C04893DA}" destId="{AF38B649-F04A-4AAF-9851-FFC501963532}" srcOrd="1" destOrd="0" presId="urn:microsoft.com/office/officeart/2005/8/layout/chevron2"/>
    <dgm:cxn modelId="{CB78C231-2079-4668-8D99-82555813ACA0}" type="presParOf" srcId="{991B9FB1-3CA2-4944-8C77-EB73C04893DA}" destId="{8C799E78-D8F1-419C-BF1E-201D89B28E7F}" srcOrd="2" destOrd="0" presId="urn:microsoft.com/office/officeart/2005/8/layout/chevron2"/>
    <dgm:cxn modelId="{740D90D2-E462-4791-A252-45DF4A5F2082}" type="presParOf" srcId="{8C799E78-D8F1-419C-BF1E-201D89B28E7F}" destId="{A86B1008-3FD6-4581-BD73-C676FD4EE6FF}" srcOrd="0" destOrd="0" presId="urn:microsoft.com/office/officeart/2005/8/layout/chevron2"/>
    <dgm:cxn modelId="{FF3CF5DB-9543-4691-B90D-657931D56C6F}" type="presParOf" srcId="{8C799E78-D8F1-419C-BF1E-201D89B28E7F}" destId="{BBB5B60E-BCD6-4D17-954E-9A0150FD104C}" srcOrd="1" destOrd="0" presId="urn:microsoft.com/office/officeart/2005/8/layout/chevron2"/>
    <dgm:cxn modelId="{693000BE-CAF5-4EDF-A178-8D0B8EB75BB2}" type="presParOf" srcId="{991B9FB1-3CA2-4944-8C77-EB73C04893DA}" destId="{46490534-F878-4F93-B6E8-6F909630AE42}" srcOrd="3" destOrd="0" presId="urn:microsoft.com/office/officeart/2005/8/layout/chevron2"/>
    <dgm:cxn modelId="{37072AB6-3345-4C93-A11E-ED095F272B62}" type="presParOf" srcId="{991B9FB1-3CA2-4944-8C77-EB73C04893DA}" destId="{326FB8B6-33C9-41A6-A05B-3B48695E2B16}" srcOrd="4" destOrd="0" presId="urn:microsoft.com/office/officeart/2005/8/layout/chevron2"/>
    <dgm:cxn modelId="{444C8A26-4FF3-4B57-B479-03CA06E58598}" type="presParOf" srcId="{326FB8B6-33C9-41A6-A05B-3B48695E2B16}" destId="{3504F099-F5F8-469F-92D7-A092F5CD2ADE}" srcOrd="0" destOrd="0" presId="urn:microsoft.com/office/officeart/2005/8/layout/chevron2"/>
    <dgm:cxn modelId="{D7E2DB50-B3B9-4B87-BD01-0E2F7D690AAF}" type="presParOf" srcId="{326FB8B6-33C9-41A6-A05B-3B48695E2B16}" destId="{573A136B-0BA5-45E4-A325-10CDD45E3421}" srcOrd="1" destOrd="0" presId="urn:microsoft.com/office/officeart/2005/8/layout/chevron2"/>
    <dgm:cxn modelId="{0F5B759A-AA4C-40F3-8921-C2AABA5AF7C8}" type="presParOf" srcId="{991B9FB1-3CA2-4944-8C77-EB73C04893DA}" destId="{F9E0D84C-E4CD-4D78-83B5-E89F40DE5FFF}" srcOrd="5" destOrd="0" presId="urn:microsoft.com/office/officeart/2005/8/layout/chevron2"/>
    <dgm:cxn modelId="{71DDD9B1-2DE9-44D8-8448-7602DCAF7B2D}" type="presParOf" srcId="{991B9FB1-3CA2-4944-8C77-EB73C04893DA}" destId="{8C2DF1B0-EA55-45C4-A86B-30FCC7684F8A}" srcOrd="6" destOrd="0" presId="urn:microsoft.com/office/officeart/2005/8/layout/chevron2"/>
    <dgm:cxn modelId="{2E3537FA-A76D-4C90-9465-F10F0EAA155D}" type="presParOf" srcId="{8C2DF1B0-EA55-45C4-A86B-30FCC7684F8A}" destId="{2ACBB2DE-6A59-4EA9-9041-18EFF571E1BC}" srcOrd="0" destOrd="0" presId="urn:microsoft.com/office/officeart/2005/8/layout/chevron2"/>
    <dgm:cxn modelId="{C82961B1-AADA-4075-A0FF-5AF2DC3736A0}" type="presParOf" srcId="{8C2DF1B0-EA55-45C4-A86B-30FCC7684F8A}" destId="{A0E06541-218E-4440-ADAF-AC953D985A6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AD6FD5-1396-4E1B-91DA-D61D5D66FE20}" type="doc">
      <dgm:prSet loTypeId="urn:microsoft.com/office/officeart/2005/8/layout/hProcess3" loCatId="process" qsTypeId="urn:microsoft.com/office/officeart/2005/8/quickstyle/3d1" qsCatId="3D" csTypeId="urn:microsoft.com/office/officeart/2005/8/colors/accent6_5" csCatId="accent6" phldr="1"/>
      <dgm:spPr/>
      <dgm:t>
        <a:bodyPr/>
        <a:lstStyle/>
        <a:p>
          <a:endParaRPr lang="en-US"/>
        </a:p>
      </dgm:t>
    </dgm:pt>
    <dgm:pt modelId="{DA4B3AD2-387F-4F95-B12A-DC710FF53D36}">
      <dgm:prSet custT="1"/>
      <dgm:spPr/>
      <dgm:t>
        <a:bodyPr/>
        <a:lstStyle/>
        <a:p>
          <a:pPr algn="l"/>
          <a:r>
            <a:rPr lang="en-US" sz="2000" dirty="0">
              <a:effectLst/>
              <a:latin typeface="Calibri" panose="020F0502020204030204" pitchFamily="34" charset="0"/>
              <a:cs typeface="Calibri" panose="020F0502020204030204" pitchFamily="34" charset="0"/>
            </a:rPr>
            <a:t>Looking ahead to FY24-25, consider carefully reviewing your LEA staffing plan in the spring and summer as you develop your budgets and LEA plans to ensure you will be able to demonstrate compliance to RIDE for this requirement.</a:t>
          </a:r>
          <a:endParaRPr lang="en-US" sz="2000" dirty="0">
            <a:latin typeface="Calibri" panose="020F0502020204030204" pitchFamily="34" charset="0"/>
            <a:cs typeface="Calibri" panose="020F0502020204030204" pitchFamily="34" charset="0"/>
          </a:endParaRPr>
        </a:p>
      </dgm:t>
    </dgm:pt>
    <dgm:pt modelId="{C3A9ABC1-D40B-4B60-A274-6E54D964B9D3}" type="parTrans" cxnId="{DCFB3CB7-DB73-49DA-B1AE-A22DC0593545}">
      <dgm:prSet/>
      <dgm:spPr/>
      <dgm:t>
        <a:bodyPr/>
        <a:lstStyle/>
        <a:p>
          <a:endParaRPr lang="en-US"/>
        </a:p>
      </dgm:t>
    </dgm:pt>
    <dgm:pt modelId="{60A4F986-C219-4D7F-8A03-DEEBBF90A942}" type="sibTrans" cxnId="{DCFB3CB7-DB73-49DA-B1AE-A22DC0593545}">
      <dgm:prSet/>
      <dgm:spPr/>
      <dgm:t>
        <a:bodyPr/>
        <a:lstStyle/>
        <a:p>
          <a:endParaRPr lang="en-US"/>
        </a:p>
      </dgm:t>
    </dgm:pt>
    <dgm:pt modelId="{D544F18B-D93D-4ED9-AB86-968C00383E6F}" type="pres">
      <dgm:prSet presAssocID="{2CAD6FD5-1396-4E1B-91DA-D61D5D66FE20}" presName="Name0" presStyleCnt="0">
        <dgm:presLayoutVars>
          <dgm:dir/>
          <dgm:animLvl val="lvl"/>
          <dgm:resizeHandles val="exact"/>
        </dgm:presLayoutVars>
      </dgm:prSet>
      <dgm:spPr/>
    </dgm:pt>
    <dgm:pt modelId="{0686E616-64F4-4982-B41D-04976CE59315}" type="pres">
      <dgm:prSet presAssocID="{2CAD6FD5-1396-4E1B-91DA-D61D5D66FE20}" presName="dummy" presStyleCnt="0"/>
      <dgm:spPr/>
    </dgm:pt>
    <dgm:pt modelId="{8D74BC4A-CF1A-4DE4-91D5-249F6E066352}" type="pres">
      <dgm:prSet presAssocID="{2CAD6FD5-1396-4E1B-91DA-D61D5D66FE20}" presName="linH" presStyleCnt="0"/>
      <dgm:spPr/>
    </dgm:pt>
    <dgm:pt modelId="{E5102CCF-7771-438A-A9C3-B9812F2F1605}" type="pres">
      <dgm:prSet presAssocID="{2CAD6FD5-1396-4E1B-91DA-D61D5D66FE20}" presName="padding1" presStyleCnt="0"/>
      <dgm:spPr/>
    </dgm:pt>
    <dgm:pt modelId="{65FA78DE-E2C6-42C4-8D9D-F60128A38E09}" type="pres">
      <dgm:prSet presAssocID="{DA4B3AD2-387F-4F95-B12A-DC710FF53D36}" presName="linV" presStyleCnt="0"/>
      <dgm:spPr/>
    </dgm:pt>
    <dgm:pt modelId="{CC3842F1-5973-4E7D-9CFA-9FE73C47DDCC}" type="pres">
      <dgm:prSet presAssocID="{DA4B3AD2-387F-4F95-B12A-DC710FF53D36}" presName="spVertical1" presStyleCnt="0"/>
      <dgm:spPr/>
    </dgm:pt>
    <dgm:pt modelId="{F31B2966-3998-462D-AF2C-A4AC5F9FAC1A}" type="pres">
      <dgm:prSet presAssocID="{DA4B3AD2-387F-4F95-B12A-DC710FF53D36}" presName="parTx" presStyleLbl="revTx" presStyleIdx="0" presStyleCnt="1" custScaleX="462858" custScaleY="156144" custLinFactY="817" custLinFactNeighborX="-40762" custLinFactNeighborY="100000">
        <dgm:presLayoutVars>
          <dgm:chMax val="0"/>
          <dgm:chPref val="0"/>
          <dgm:bulletEnabled val="1"/>
        </dgm:presLayoutVars>
      </dgm:prSet>
      <dgm:spPr/>
    </dgm:pt>
    <dgm:pt modelId="{1AC0D693-6EA7-4C23-AB2E-E69AE7F1C283}" type="pres">
      <dgm:prSet presAssocID="{DA4B3AD2-387F-4F95-B12A-DC710FF53D36}" presName="spVertical2" presStyleCnt="0"/>
      <dgm:spPr/>
    </dgm:pt>
    <dgm:pt modelId="{D20E31C5-7E6C-4BB2-87C8-F4B1020E81FE}" type="pres">
      <dgm:prSet presAssocID="{DA4B3AD2-387F-4F95-B12A-DC710FF53D36}" presName="spVertical3" presStyleCnt="0"/>
      <dgm:spPr/>
    </dgm:pt>
    <dgm:pt modelId="{8CE9E069-C8E8-47A5-A25D-86A41DF00A45}" type="pres">
      <dgm:prSet presAssocID="{2CAD6FD5-1396-4E1B-91DA-D61D5D66FE20}" presName="padding2" presStyleCnt="0"/>
      <dgm:spPr/>
    </dgm:pt>
    <dgm:pt modelId="{625ED7D3-00F0-475C-B1AC-DA52B629EF49}" type="pres">
      <dgm:prSet presAssocID="{2CAD6FD5-1396-4E1B-91DA-D61D5D66FE20}" presName="negArrow" presStyleCnt="0"/>
      <dgm:spPr/>
    </dgm:pt>
    <dgm:pt modelId="{AB892B3B-53AC-4E2F-ABCF-327CF82C57B0}" type="pres">
      <dgm:prSet presAssocID="{2CAD6FD5-1396-4E1B-91DA-D61D5D66FE20}" presName="backgroundArrow" presStyleLbl="node1" presStyleIdx="0" presStyleCnt="1" custScaleY="184313" custLinFactNeighborX="-168" custLinFactNeighborY="-17650"/>
      <dgm:spPr/>
    </dgm:pt>
  </dgm:ptLst>
  <dgm:cxnLst>
    <dgm:cxn modelId="{C8D3CC2E-2432-485E-A100-03A37318A699}" type="presOf" srcId="{DA4B3AD2-387F-4F95-B12A-DC710FF53D36}" destId="{F31B2966-3998-462D-AF2C-A4AC5F9FAC1A}" srcOrd="0" destOrd="0" presId="urn:microsoft.com/office/officeart/2005/8/layout/hProcess3"/>
    <dgm:cxn modelId="{A0E54483-57B6-44EA-8E66-EEA71F9E4E9C}" type="presOf" srcId="{2CAD6FD5-1396-4E1B-91DA-D61D5D66FE20}" destId="{D544F18B-D93D-4ED9-AB86-968C00383E6F}" srcOrd="0" destOrd="0" presId="urn:microsoft.com/office/officeart/2005/8/layout/hProcess3"/>
    <dgm:cxn modelId="{DCFB3CB7-DB73-49DA-B1AE-A22DC0593545}" srcId="{2CAD6FD5-1396-4E1B-91DA-D61D5D66FE20}" destId="{DA4B3AD2-387F-4F95-B12A-DC710FF53D36}" srcOrd="0" destOrd="0" parTransId="{C3A9ABC1-D40B-4B60-A274-6E54D964B9D3}" sibTransId="{60A4F986-C219-4D7F-8A03-DEEBBF90A942}"/>
    <dgm:cxn modelId="{FB35CFB7-2CDA-4146-BE14-F40894728191}" type="presParOf" srcId="{D544F18B-D93D-4ED9-AB86-968C00383E6F}" destId="{0686E616-64F4-4982-B41D-04976CE59315}" srcOrd="0" destOrd="0" presId="urn:microsoft.com/office/officeart/2005/8/layout/hProcess3"/>
    <dgm:cxn modelId="{884F0B54-E21D-4297-99F2-CB26FE0CCE20}" type="presParOf" srcId="{D544F18B-D93D-4ED9-AB86-968C00383E6F}" destId="{8D74BC4A-CF1A-4DE4-91D5-249F6E066352}" srcOrd="1" destOrd="0" presId="urn:microsoft.com/office/officeart/2005/8/layout/hProcess3"/>
    <dgm:cxn modelId="{FCE92C62-5D39-437A-BF12-8EBAD900DDB6}" type="presParOf" srcId="{8D74BC4A-CF1A-4DE4-91D5-249F6E066352}" destId="{E5102CCF-7771-438A-A9C3-B9812F2F1605}" srcOrd="0" destOrd="0" presId="urn:microsoft.com/office/officeart/2005/8/layout/hProcess3"/>
    <dgm:cxn modelId="{EDF7AD2B-A376-46C7-A2A1-BFFD72C8582E}" type="presParOf" srcId="{8D74BC4A-CF1A-4DE4-91D5-249F6E066352}" destId="{65FA78DE-E2C6-42C4-8D9D-F60128A38E09}" srcOrd="1" destOrd="0" presId="urn:microsoft.com/office/officeart/2005/8/layout/hProcess3"/>
    <dgm:cxn modelId="{5862F79D-78E4-489C-99EA-76AC61A7AFEF}" type="presParOf" srcId="{65FA78DE-E2C6-42C4-8D9D-F60128A38E09}" destId="{CC3842F1-5973-4E7D-9CFA-9FE73C47DDCC}" srcOrd="0" destOrd="0" presId="urn:microsoft.com/office/officeart/2005/8/layout/hProcess3"/>
    <dgm:cxn modelId="{7AFD3749-E12E-4233-A0BF-D0F9BFF7AF2B}" type="presParOf" srcId="{65FA78DE-E2C6-42C4-8D9D-F60128A38E09}" destId="{F31B2966-3998-462D-AF2C-A4AC5F9FAC1A}" srcOrd="1" destOrd="0" presId="urn:microsoft.com/office/officeart/2005/8/layout/hProcess3"/>
    <dgm:cxn modelId="{EC9F88CB-2104-420F-8F39-2CDE10358F5B}" type="presParOf" srcId="{65FA78DE-E2C6-42C4-8D9D-F60128A38E09}" destId="{1AC0D693-6EA7-4C23-AB2E-E69AE7F1C283}" srcOrd="2" destOrd="0" presId="urn:microsoft.com/office/officeart/2005/8/layout/hProcess3"/>
    <dgm:cxn modelId="{D0F40266-C359-4330-A494-F6A73EC5AE48}" type="presParOf" srcId="{65FA78DE-E2C6-42C4-8D9D-F60128A38E09}" destId="{D20E31C5-7E6C-4BB2-87C8-F4B1020E81FE}" srcOrd="3" destOrd="0" presId="urn:microsoft.com/office/officeart/2005/8/layout/hProcess3"/>
    <dgm:cxn modelId="{648DD30E-6FF6-4C35-8F13-FAF33CFE4B7F}" type="presParOf" srcId="{8D74BC4A-CF1A-4DE4-91D5-249F6E066352}" destId="{8CE9E069-C8E8-47A5-A25D-86A41DF00A45}" srcOrd="2" destOrd="0" presId="urn:microsoft.com/office/officeart/2005/8/layout/hProcess3"/>
    <dgm:cxn modelId="{060A2514-59F1-4F88-835A-92F56C83D3D2}" type="presParOf" srcId="{8D74BC4A-CF1A-4DE4-91D5-249F6E066352}" destId="{625ED7D3-00F0-475C-B1AC-DA52B629EF49}" srcOrd="3" destOrd="0" presId="urn:microsoft.com/office/officeart/2005/8/layout/hProcess3"/>
    <dgm:cxn modelId="{78BB9183-974E-4F5C-A415-7C4C835026D0}" type="presParOf" srcId="{8D74BC4A-CF1A-4DE4-91D5-249F6E066352}" destId="{AB892B3B-53AC-4E2F-ABCF-327CF82C57B0}"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FF52-435E-4082-9661-084345B6829E}">
      <dsp:nvSpPr>
        <dsp:cNvPr id="0" name=""/>
        <dsp:cNvSpPr/>
      </dsp:nvSpPr>
      <dsp:spPr>
        <a:xfrm>
          <a:off x="83443" y="89211"/>
          <a:ext cx="7653244" cy="1213469"/>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943" numCol="1" spcCol="1270" anchor="ctr" anchorCtr="0">
          <a:noAutofit/>
        </a:bodyPr>
        <a:lstStyle/>
        <a:p>
          <a:pPr marL="0" lvl="0" indent="0" algn="l" defTabSz="933450">
            <a:lnSpc>
              <a:spcPct val="90000"/>
            </a:lnSpc>
            <a:spcBef>
              <a:spcPct val="0"/>
            </a:spcBef>
            <a:spcAft>
              <a:spcPct val="35000"/>
            </a:spcAft>
            <a:buNone/>
          </a:pPr>
          <a:r>
            <a:rPr lang="en-US" sz="2100" kern="1200" dirty="0"/>
            <a:t>1.</a:t>
          </a:r>
        </a:p>
      </dsp:txBody>
      <dsp:txXfrm>
        <a:off x="83443" y="392578"/>
        <a:ext cx="7349877" cy="606735"/>
      </dsp:txXfrm>
    </dsp:sp>
    <dsp:sp modelId="{5D633235-A1F6-4E81-A4C0-07D1BC3580E6}">
      <dsp:nvSpPr>
        <dsp:cNvPr id="0" name=""/>
        <dsp:cNvSpPr/>
      </dsp:nvSpPr>
      <dsp:spPr>
        <a:xfrm>
          <a:off x="73188" y="934319"/>
          <a:ext cx="2357199" cy="2147137"/>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a:cs typeface="Arial" panose="020B0604020202020204" pitchFamily="34" charset="0"/>
            </a:rPr>
            <a:t>A district-wide salary schedule</a:t>
          </a:r>
          <a:endParaRPr lang="en-US" sz="1800" kern="1200" dirty="0"/>
        </a:p>
      </dsp:txBody>
      <dsp:txXfrm>
        <a:off x="73188" y="934319"/>
        <a:ext cx="2357199" cy="2147137"/>
      </dsp:txXfrm>
    </dsp:sp>
    <dsp:sp modelId="{1BFD979A-C32C-4389-B118-AEC4367992AC}">
      <dsp:nvSpPr>
        <dsp:cNvPr id="0" name=""/>
        <dsp:cNvSpPr/>
      </dsp:nvSpPr>
      <dsp:spPr>
        <a:xfrm>
          <a:off x="2430387" y="446333"/>
          <a:ext cx="5296045" cy="1114604"/>
        </a:xfrm>
        <a:prstGeom prst="rightArrow">
          <a:avLst>
            <a:gd name="adj1" fmla="val 50000"/>
            <a:gd name="adj2" fmla="val 5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943" numCol="1" spcCol="1270" anchor="ctr" anchorCtr="0">
          <a:noAutofit/>
        </a:bodyPr>
        <a:lstStyle/>
        <a:p>
          <a:pPr marL="0" lvl="0" indent="0" algn="l" defTabSz="933450">
            <a:lnSpc>
              <a:spcPct val="90000"/>
            </a:lnSpc>
            <a:spcBef>
              <a:spcPct val="0"/>
            </a:spcBef>
            <a:spcAft>
              <a:spcPct val="35000"/>
            </a:spcAft>
            <a:buNone/>
          </a:pPr>
          <a:r>
            <a:rPr lang="en-US" sz="2100" kern="1200" dirty="0"/>
            <a:t>2.</a:t>
          </a:r>
        </a:p>
      </dsp:txBody>
      <dsp:txXfrm>
        <a:off x="2430387" y="724984"/>
        <a:ext cx="5017394" cy="557302"/>
      </dsp:txXfrm>
    </dsp:sp>
    <dsp:sp modelId="{3C8F4439-3D0D-4F38-824D-A2EE942DB121}">
      <dsp:nvSpPr>
        <dsp:cNvPr id="0" name=""/>
        <dsp:cNvSpPr/>
      </dsp:nvSpPr>
      <dsp:spPr>
        <a:xfrm>
          <a:off x="2430387" y="1305854"/>
          <a:ext cx="2357199" cy="2147137"/>
        </a:xfrm>
        <a:prstGeom prst="rect">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a:cs typeface="Arial" panose="020B0604020202020204" pitchFamily="34" charset="0"/>
            </a:rPr>
            <a:t>A policy to ensure equivalence among schools in teachers, administrators, and other staff</a:t>
          </a:r>
          <a:endParaRPr lang="en-US" sz="1800" kern="1200" dirty="0"/>
        </a:p>
      </dsp:txBody>
      <dsp:txXfrm>
        <a:off x="2430387" y="1305854"/>
        <a:ext cx="2357199" cy="2147137"/>
      </dsp:txXfrm>
    </dsp:sp>
    <dsp:sp modelId="{ACA010AD-789A-4D41-8804-C29CA967E797}">
      <dsp:nvSpPr>
        <dsp:cNvPr id="0" name=""/>
        <dsp:cNvSpPr/>
      </dsp:nvSpPr>
      <dsp:spPr>
        <a:xfrm>
          <a:off x="4787586" y="817868"/>
          <a:ext cx="2938845" cy="1114604"/>
        </a:xfrm>
        <a:prstGeom prst="rightArrow">
          <a:avLst>
            <a:gd name="adj1" fmla="val 50000"/>
            <a:gd name="adj2"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6943" numCol="1" spcCol="1270" anchor="ctr" anchorCtr="0">
          <a:noAutofit/>
        </a:bodyPr>
        <a:lstStyle/>
        <a:p>
          <a:pPr marL="0" lvl="0" indent="0" algn="l" defTabSz="933450">
            <a:lnSpc>
              <a:spcPct val="90000"/>
            </a:lnSpc>
            <a:spcBef>
              <a:spcPct val="0"/>
            </a:spcBef>
            <a:spcAft>
              <a:spcPct val="35000"/>
            </a:spcAft>
            <a:buNone/>
          </a:pPr>
          <a:r>
            <a:rPr lang="en-US" sz="2100" kern="1200" dirty="0"/>
            <a:t>3.</a:t>
          </a:r>
        </a:p>
      </dsp:txBody>
      <dsp:txXfrm>
        <a:off x="4787586" y="1096519"/>
        <a:ext cx="2660194" cy="557302"/>
      </dsp:txXfrm>
    </dsp:sp>
    <dsp:sp modelId="{E4A97972-20BC-4021-B7BC-2332896CF586}">
      <dsp:nvSpPr>
        <dsp:cNvPr id="0" name=""/>
        <dsp:cNvSpPr/>
      </dsp:nvSpPr>
      <dsp:spPr>
        <a:xfrm>
          <a:off x="4787586" y="1762758"/>
          <a:ext cx="2357199" cy="1944976"/>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a:cs typeface="Arial" panose="020B0604020202020204" pitchFamily="34" charset="0"/>
            </a:rPr>
            <a:t>A policy to ensure equivalence among schools in the provision of curriculum materials and instructional supplies</a:t>
          </a:r>
          <a:endParaRPr lang="en-US" sz="1800" kern="1200" dirty="0"/>
        </a:p>
      </dsp:txBody>
      <dsp:txXfrm>
        <a:off x="4787586" y="1762758"/>
        <a:ext cx="2357199" cy="194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84480-50A4-426B-8235-7111B61A30A8}">
      <dsp:nvSpPr>
        <dsp:cNvPr id="0" name=""/>
        <dsp:cNvSpPr/>
      </dsp:nvSpPr>
      <dsp:spPr>
        <a:xfrm>
          <a:off x="0" y="38518"/>
          <a:ext cx="7105557" cy="120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elementary school, grades K-5 </a:t>
          </a:r>
        </a:p>
        <a:p>
          <a:pPr marL="0" lvl="0" indent="0" algn="l" defTabSz="1066800">
            <a:lnSpc>
              <a:spcPct val="90000"/>
            </a:lnSpc>
            <a:spcBef>
              <a:spcPct val="0"/>
            </a:spcBef>
            <a:spcAft>
              <a:spcPct val="35000"/>
            </a:spcAft>
            <a:buNone/>
          </a:pPr>
          <a:r>
            <a:rPr lang="en-US" sz="2400" kern="1200" dirty="0">
              <a:solidFill>
                <a:schemeClr val="tx1"/>
              </a:solidFill>
            </a:rPr>
            <a:t>(Title I-A schoolwide)</a:t>
          </a:r>
        </a:p>
      </dsp:txBody>
      <dsp:txXfrm>
        <a:off x="1541143" y="38518"/>
        <a:ext cx="5564413" cy="1200320"/>
      </dsp:txXfrm>
    </dsp:sp>
    <dsp:sp modelId="{4276D0A3-A625-4BEF-ADC1-7F316A92AE86}">
      <dsp:nvSpPr>
        <dsp:cNvPr id="0" name=""/>
        <dsp:cNvSpPr/>
      </dsp:nvSpPr>
      <dsp:spPr>
        <a:xfrm>
          <a:off x="120032" y="129836"/>
          <a:ext cx="1421111" cy="96025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2BFA2-7291-41D1-9C71-D9CF167E260E}">
      <dsp:nvSpPr>
        <dsp:cNvPr id="0" name=""/>
        <dsp:cNvSpPr/>
      </dsp:nvSpPr>
      <dsp:spPr>
        <a:xfrm>
          <a:off x="0" y="1286792"/>
          <a:ext cx="7105557" cy="120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middle school, grades 6-8 </a:t>
          </a:r>
        </a:p>
        <a:p>
          <a:pPr marL="0" lvl="0" indent="0" algn="l" defTabSz="1066800">
            <a:lnSpc>
              <a:spcPct val="90000"/>
            </a:lnSpc>
            <a:spcBef>
              <a:spcPct val="0"/>
            </a:spcBef>
            <a:spcAft>
              <a:spcPct val="35000"/>
            </a:spcAft>
            <a:buNone/>
          </a:pPr>
          <a:r>
            <a:rPr lang="en-US" sz="2400" kern="1200" dirty="0">
              <a:solidFill>
                <a:schemeClr val="tx1"/>
              </a:solidFill>
            </a:rPr>
            <a:t>(Title I-A targeted assistance)</a:t>
          </a:r>
        </a:p>
      </dsp:txBody>
      <dsp:txXfrm>
        <a:off x="1541143" y="1286792"/>
        <a:ext cx="5564413" cy="1200320"/>
      </dsp:txXfrm>
    </dsp:sp>
    <dsp:sp modelId="{168854A9-BAC4-44AA-B3C2-486A67599D04}">
      <dsp:nvSpPr>
        <dsp:cNvPr id="0" name=""/>
        <dsp:cNvSpPr/>
      </dsp:nvSpPr>
      <dsp:spPr>
        <a:xfrm>
          <a:off x="120032" y="1440385"/>
          <a:ext cx="1421111" cy="96025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4176D-BE48-4867-A006-65C89BA8451F}">
      <dsp:nvSpPr>
        <dsp:cNvPr id="0" name=""/>
        <dsp:cNvSpPr/>
      </dsp:nvSpPr>
      <dsp:spPr>
        <a:xfrm>
          <a:off x="0" y="2640706"/>
          <a:ext cx="7105557" cy="1200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high school, grades 9-12 </a:t>
          </a:r>
        </a:p>
        <a:p>
          <a:pPr marL="0" lvl="0" indent="0" algn="l" defTabSz="1066800">
            <a:lnSpc>
              <a:spcPct val="90000"/>
            </a:lnSpc>
            <a:spcBef>
              <a:spcPct val="0"/>
            </a:spcBef>
            <a:spcAft>
              <a:spcPct val="35000"/>
            </a:spcAft>
            <a:buNone/>
          </a:pPr>
          <a:r>
            <a:rPr lang="en-US" sz="2400" kern="1200" dirty="0">
              <a:solidFill>
                <a:schemeClr val="tx1"/>
              </a:solidFill>
            </a:rPr>
            <a:t>(non-Title I-A)</a:t>
          </a:r>
        </a:p>
      </dsp:txBody>
      <dsp:txXfrm>
        <a:off x="1541143" y="2640706"/>
        <a:ext cx="5564413" cy="1200320"/>
      </dsp:txXfrm>
    </dsp:sp>
    <dsp:sp modelId="{49181600-BF46-4DD0-90A1-B4EC777F3E4C}">
      <dsp:nvSpPr>
        <dsp:cNvPr id="0" name=""/>
        <dsp:cNvSpPr/>
      </dsp:nvSpPr>
      <dsp:spPr>
        <a:xfrm>
          <a:off x="120032" y="2760738"/>
          <a:ext cx="1421111" cy="96025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9353A-AA99-40E8-AEB0-E0572C9C65A0}">
      <dsp:nvSpPr>
        <dsp:cNvPr id="0" name=""/>
        <dsp:cNvSpPr/>
      </dsp:nvSpPr>
      <dsp:spPr>
        <a:xfrm>
          <a:off x="0" y="0"/>
          <a:ext cx="6861830" cy="1219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Three elementary schools, grades K-5 </a:t>
          </a:r>
        </a:p>
        <a:p>
          <a:pPr marL="0" lvl="0" indent="0" algn="l" defTabSz="1066800">
            <a:lnSpc>
              <a:spcPct val="90000"/>
            </a:lnSpc>
            <a:spcBef>
              <a:spcPct val="0"/>
            </a:spcBef>
            <a:spcAft>
              <a:spcPct val="35000"/>
            </a:spcAft>
            <a:buNone/>
          </a:pPr>
          <a:r>
            <a:rPr lang="en-US" sz="2400" kern="1200" dirty="0">
              <a:solidFill>
                <a:schemeClr val="tx1"/>
              </a:solidFill>
            </a:rPr>
            <a:t>(all Title I-A schoolwide) </a:t>
          </a:r>
        </a:p>
      </dsp:txBody>
      <dsp:txXfrm>
        <a:off x="1494361" y="0"/>
        <a:ext cx="5367468" cy="1219959"/>
      </dsp:txXfrm>
    </dsp:sp>
    <dsp:sp modelId="{83266825-63AD-4844-8080-9A18623768B1}">
      <dsp:nvSpPr>
        <dsp:cNvPr id="0" name=""/>
        <dsp:cNvSpPr/>
      </dsp:nvSpPr>
      <dsp:spPr>
        <a:xfrm>
          <a:off x="121995" y="121995"/>
          <a:ext cx="1372366" cy="9759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4E989B-3B2E-4C9F-8DCD-E816024E035A}">
      <dsp:nvSpPr>
        <dsp:cNvPr id="0" name=""/>
        <dsp:cNvSpPr/>
      </dsp:nvSpPr>
      <dsp:spPr>
        <a:xfrm>
          <a:off x="0" y="1344139"/>
          <a:ext cx="6861830" cy="1219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middle school, grades 6-8 </a:t>
          </a:r>
        </a:p>
        <a:p>
          <a:pPr marL="0" lvl="0" indent="0" algn="l" defTabSz="1066800">
            <a:lnSpc>
              <a:spcPct val="90000"/>
            </a:lnSpc>
            <a:spcBef>
              <a:spcPct val="0"/>
            </a:spcBef>
            <a:spcAft>
              <a:spcPct val="35000"/>
            </a:spcAft>
            <a:buNone/>
          </a:pPr>
          <a:r>
            <a:rPr lang="en-US" sz="2400" kern="1200" dirty="0">
              <a:solidFill>
                <a:schemeClr val="tx1"/>
              </a:solidFill>
            </a:rPr>
            <a:t>(Title I-A targeted assistance) </a:t>
          </a:r>
        </a:p>
      </dsp:txBody>
      <dsp:txXfrm>
        <a:off x="1494361" y="1344139"/>
        <a:ext cx="5367468" cy="1219959"/>
      </dsp:txXfrm>
    </dsp:sp>
    <dsp:sp modelId="{5701DE18-46E4-4329-8069-D524EE2B62BD}">
      <dsp:nvSpPr>
        <dsp:cNvPr id="0" name=""/>
        <dsp:cNvSpPr/>
      </dsp:nvSpPr>
      <dsp:spPr>
        <a:xfrm>
          <a:off x="121995" y="1463951"/>
          <a:ext cx="1372366" cy="9759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601BB-20E8-4DAA-A68E-563BFA0A0FC5}">
      <dsp:nvSpPr>
        <dsp:cNvPr id="0" name=""/>
        <dsp:cNvSpPr/>
      </dsp:nvSpPr>
      <dsp:spPr>
        <a:xfrm>
          <a:off x="0" y="2683910"/>
          <a:ext cx="6861830" cy="1219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high school, grades 9-12 </a:t>
          </a:r>
        </a:p>
        <a:p>
          <a:pPr marL="0" lvl="0" indent="0" algn="l" defTabSz="1066800">
            <a:lnSpc>
              <a:spcPct val="90000"/>
            </a:lnSpc>
            <a:spcBef>
              <a:spcPct val="0"/>
            </a:spcBef>
            <a:spcAft>
              <a:spcPct val="35000"/>
            </a:spcAft>
            <a:buNone/>
          </a:pPr>
          <a:r>
            <a:rPr lang="en-US" sz="2400" kern="1200" dirty="0">
              <a:solidFill>
                <a:schemeClr val="tx1"/>
              </a:solidFill>
            </a:rPr>
            <a:t>(Title I-A targeted assistance)</a:t>
          </a:r>
        </a:p>
      </dsp:txBody>
      <dsp:txXfrm>
        <a:off x="1494361" y="2683910"/>
        <a:ext cx="5367468" cy="1219959"/>
      </dsp:txXfrm>
    </dsp:sp>
    <dsp:sp modelId="{A9F8ECE8-C25A-440C-B3FA-BA366F379829}">
      <dsp:nvSpPr>
        <dsp:cNvPr id="0" name=""/>
        <dsp:cNvSpPr/>
      </dsp:nvSpPr>
      <dsp:spPr>
        <a:xfrm>
          <a:off x="121995" y="2805906"/>
          <a:ext cx="1372366" cy="9759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0AF8-31C5-4573-8D72-16D803C1DD4C}">
      <dsp:nvSpPr>
        <dsp:cNvPr id="0" name=""/>
        <dsp:cNvSpPr/>
      </dsp:nvSpPr>
      <dsp:spPr>
        <a:xfrm>
          <a:off x="0" y="0"/>
          <a:ext cx="6599068" cy="89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elementary school, grades PK–5 </a:t>
          </a:r>
          <a:r>
            <a:rPr lang="en-US" sz="2400" kern="1200" dirty="0">
              <a:solidFill>
                <a:schemeClr val="tx1"/>
              </a:solidFill>
            </a:rPr>
            <a:t>(Title I-A schoolwide) </a:t>
          </a:r>
        </a:p>
      </dsp:txBody>
      <dsp:txXfrm>
        <a:off x="1409591" y="0"/>
        <a:ext cx="5189476" cy="897781"/>
      </dsp:txXfrm>
    </dsp:sp>
    <dsp:sp modelId="{93E45D3B-1941-4AF2-A406-D09A23CF61D0}">
      <dsp:nvSpPr>
        <dsp:cNvPr id="0" name=""/>
        <dsp:cNvSpPr/>
      </dsp:nvSpPr>
      <dsp:spPr>
        <a:xfrm>
          <a:off x="89778" y="89778"/>
          <a:ext cx="1319813" cy="71822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511C2-25C4-433E-AED4-B0388EFBFECE}">
      <dsp:nvSpPr>
        <dsp:cNvPr id="0" name=""/>
        <dsp:cNvSpPr/>
      </dsp:nvSpPr>
      <dsp:spPr>
        <a:xfrm>
          <a:off x="0" y="987560"/>
          <a:ext cx="6599068" cy="89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middle school, grades 6–8 </a:t>
          </a:r>
        </a:p>
        <a:p>
          <a:pPr marL="0" lvl="0" indent="0" algn="l" defTabSz="1066800">
            <a:lnSpc>
              <a:spcPct val="90000"/>
            </a:lnSpc>
            <a:spcBef>
              <a:spcPct val="0"/>
            </a:spcBef>
            <a:spcAft>
              <a:spcPct val="35000"/>
            </a:spcAft>
            <a:buNone/>
          </a:pPr>
          <a:r>
            <a:rPr lang="en-US" sz="2400" kern="1200" dirty="0">
              <a:solidFill>
                <a:schemeClr val="tx1"/>
              </a:solidFill>
            </a:rPr>
            <a:t>(Title I-A schoolwide) </a:t>
          </a:r>
        </a:p>
      </dsp:txBody>
      <dsp:txXfrm>
        <a:off x="1409591" y="987560"/>
        <a:ext cx="5189476" cy="897781"/>
      </dsp:txXfrm>
    </dsp:sp>
    <dsp:sp modelId="{D2450D4A-15A0-45E3-9B33-68DBF936EBEE}">
      <dsp:nvSpPr>
        <dsp:cNvPr id="0" name=""/>
        <dsp:cNvSpPr/>
      </dsp:nvSpPr>
      <dsp:spPr>
        <a:xfrm>
          <a:off x="89778" y="1077338"/>
          <a:ext cx="1319813" cy="71822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5B45CF-8FCA-4FF4-9719-F9D21007662B}">
      <dsp:nvSpPr>
        <dsp:cNvPr id="0" name=""/>
        <dsp:cNvSpPr/>
      </dsp:nvSpPr>
      <dsp:spPr>
        <a:xfrm>
          <a:off x="0" y="1975120"/>
          <a:ext cx="6599068" cy="89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high school, grades 9–12</a:t>
          </a:r>
        </a:p>
        <a:p>
          <a:pPr marL="0" lvl="0" indent="0" algn="l" defTabSz="1066800">
            <a:lnSpc>
              <a:spcPct val="90000"/>
            </a:lnSpc>
            <a:spcBef>
              <a:spcPct val="0"/>
            </a:spcBef>
            <a:spcAft>
              <a:spcPct val="35000"/>
            </a:spcAft>
            <a:buNone/>
          </a:pPr>
          <a:r>
            <a:rPr lang="en-US" sz="2400" kern="1200" dirty="0"/>
            <a:t> </a:t>
          </a:r>
          <a:r>
            <a:rPr lang="en-US" sz="2400" kern="1200" dirty="0">
              <a:solidFill>
                <a:schemeClr val="tx1"/>
              </a:solidFill>
            </a:rPr>
            <a:t>(Title I-A targeted assistance) </a:t>
          </a:r>
        </a:p>
      </dsp:txBody>
      <dsp:txXfrm>
        <a:off x="1409591" y="1975120"/>
        <a:ext cx="5189476" cy="897781"/>
      </dsp:txXfrm>
    </dsp:sp>
    <dsp:sp modelId="{2F694840-BC0F-4980-8A73-DA1666E98AD9}">
      <dsp:nvSpPr>
        <dsp:cNvPr id="0" name=""/>
        <dsp:cNvSpPr/>
      </dsp:nvSpPr>
      <dsp:spPr>
        <a:xfrm>
          <a:off x="89778" y="2064898"/>
          <a:ext cx="1319813" cy="71822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0" b="-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C009D-0208-47DA-A44E-7D4CB2D84065}">
      <dsp:nvSpPr>
        <dsp:cNvPr id="0" name=""/>
        <dsp:cNvSpPr/>
      </dsp:nvSpPr>
      <dsp:spPr>
        <a:xfrm>
          <a:off x="0" y="2962680"/>
          <a:ext cx="6599068" cy="1213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alternative high school, grades     9–12 </a:t>
          </a:r>
        </a:p>
        <a:p>
          <a:pPr marL="0" lvl="0" indent="0" algn="l" defTabSz="1066800">
            <a:lnSpc>
              <a:spcPct val="90000"/>
            </a:lnSpc>
            <a:spcBef>
              <a:spcPct val="0"/>
            </a:spcBef>
            <a:spcAft>
              <a:spcPct val="35000"/>
            </a:spcAft>
            <a:buNone/>
          </a:pPr>
          <a:r>
            <a:rPr lang="en-US" sz="2400" kern="1200" dirty="0">
              <a:solidFill>
                <a:schemeClr val="tx1"/>
              </a:solidFill>
            </a:rPr>
            <a:t>(non-Title I-A) </a:t>
          </a:r>
        </a:p>
      </dsp:txBody>
      <dsp:txXfrm>
        <a:off x="1409591" y="2962680"/>
        <a:ext cx="5189476" cy="1213208"/>
      </dsp:txXfrm>
    </dsp:sp>
    <dsp:sp modelId="{6DC0D78A-23D3-4971-B5ED-D22EB4CCA3C8}">
      <dsp:nvSpPr>
        <dsp:cNvPr id="0" name=""/>
        <dsp:cNvSpPr/>
      </dsp:nvSpPr>
      <dsp:spPr>
        <a:xfrm>
          <a:off x="89778" y="3210172"/>
          <a:ext cx="1319813" cy="71822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0" b="-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A4615-86A0-42FB-AC3A-060F6ACDE161}">
      <dsp:nvSpPr>
        <dsp:cNvPr id="0" name=""/>
        <dsp:cNvSpPr/>
      </dsp:nvSpPr>
      <dsp:spPr>
        <a:xfrm>
          <a:off x="0" y="0"/>
          <a:ext cx="6845516"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Two elementary schools, grades PK–2 and 3–5 </a:t>
          </a:r>
          <a:r>
            <a:rPr lang="en-US" sz="2400" kern="1200" dirty="0">
              <a:solidFill>
                <a:schemeClr val="tx1"/>
              </a:solidFill>
            </a:rPr>
            <a:t>(both receive Title I-A Funds and are the only two elementary schools)* </a:t>
          </a:r>
        </a:p>
      </dsp:txBody>
      <dsp:txXfrm>
        <a:off x="1496103" y="0"/>
        <a:ext cx="5349412" cy="1269999"/>
      </dsp:txXfrm>
    </dsp:sp>
    <dsp:sp modelId="{6D21CC84-5682-4EFB-8F72-3914916074CE}">
      <dsp:nvSpPr>
        <dsp:cNvPr id="0" name=""/>
        <dsp:cNvSpPr/>
      </dsp:nvSpPr>
      <dsp:spPr>
        <a:xfrm>
          <a:off x="155956" y="114218"/>
          <a:ext cx="1369103" cy="10159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A5F8B-3B8D-4BD9-8317-7BF94D3A2173}">
      <dsp:nvSpPr>
        <dsp:cNvPr id="0" name=""/>
        <dsp:cNvSpPr/>
      </dsp:nvSpPr>
      <dsp:spPr>
        <a:xfrm>
          <a:off x="0" y="1376679"/>
          <a:ext cx="6845516"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One middle school, grades 6–8 </a:t>
          </a:r>
        </a:p>
        <a:p>
          <a:pPr marL="0" lvl="0" indent="0" algn="l" defTabSz="1111250">
            <a:lnSpc>
              <a:spcPct val="90000"/>
            </a:lnSpc>
            <a:spcBef>
              <a:spcPct val="0"/>
            </a:spcBef>
            <a:spcAft>
              <a:spcPct val="35000"/>
            </a:spcAft>
            <a:buNone/>
          </a:pPr>
          <a:r>
            <a:rPr lang="en-US" sz="2000" kern="1200" dirty="0">
              <a:solidFill>
                <a:schemeClr val="tx1"/>
              </a:solidFill>
            </a:rPr>
            <a:t>(may or may not be Title I )</a:t>
          </a:r>
        </a:p>
      </dsp:txBody>
      <dsp:txXfrm>
        <a:off x="1496103" y="1376679"/>
        <a:ext cx="5349412" cy="1269999"/>
      </dsp:txXfrm>
    </dsp:sp>
    <dsp:sp modelId="{6739FC08-EC41-4796-BFE6-7644CA963BA9}">
      <dsp:nvSpPr>
        <dsp:cNvPr id="0" name=""/>
        <dsp:cNvSpPr/>
      </dsp:nvSpPr>
      <dsp:spPr>
        <a:xfrm>
          <a:off x="126999" y="1523999"/>
          <a:ext cx="1369103" cy="10159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001F7-9720-4938-A8CE-5E04338588EC}">
      <dsp:nvSpPr>
        <dsp:cNvPr id="0" name=""/>
        <dsp:cNvSpPr/>
      </dsp:nvSpPr>
      <dsp:spPr>
        <a:xfrm>
          <a:off x="0" y="2793999"/>
          <a:ext cx="6845516"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One high school, grades 9–12</a:t>
          </a:r>
        </a:p>
        <a:p>
          <a:pPr marL="0" lvl="0" indent="0" algn="l" defTabSz="1111250">
            <a:lnSpc>
              <a:spcPct val="90000"/>
            </a:lnSpc>
            <a:spcBef>
              <a:spcPct val="0"/>
            </a:spcBef>
            <a:spcAft>
              <a:spcPct val="35000"/>
            </a:spcAft>
            <a:buNone/>
          </a:pPr>
          <a:r>
            <a:rPr lang="en-US" sz="2000" kern="1200" dirty="0">
              <a:solidFill>
                <a:schemeClr val="tx1"/>
              </a:solidFill>
            </a:rPr>
            <a:t>(may or may not be Title I )</a:t>
          </a:r>
          <a:r>
            <a:rPr lang="en-US" sz="2000" kern="1200" dirty="0"/>
            <a:t>  </a:t>
          </a:r>
        </a:p>
      </dsp:txBody>
      <dsp:txXfrm>
        <a:off x="1496103" y="2793999"/>
        <a:ext cx="5349412" cy="1269999"/>
      </dsp:txXfrm>
    </dsp:sp>
    <dsp:sp modelId="{867C8CBD-CBD1-46FE-BD2F-8966B65FFB55}">
      <dsp:nvSpPr>
        <dsp:cNvPr id="0" name=""/>
        <dsp:cNvSpPr/>
      </dsp:nvSpPr>
      <dsp:spPr>
        <a:xfrm>
          <a:off x="126999" y="2920999"/>
          <a:ext cx="1369103" cy="10159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5A4D1-465C-45E4-B629-2C43E4490187}">
      <dsp:nvSpPr>
        <dsp:cNvPr id="0" name=""/>
        <dsp:cNvSpPr/>
      </dsp:nvSpPr>
      <dsp:spPr>
        <a:xfrm>
          <a:off x="0" y="0"/>
          <a:ext cx="6465287" cy="14153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 order to meet the annual target date of </a:t>
          </a:r>
          <a:r>
            <a:rPr lang="en-US" sz="2100" b="1" kern="1200" dirty="0"/>
            <a:t>December 1st</a:t>
          </a:r>
          <a:r>
            <a:rPr lang="en-US" sz="2100" kern="1200" dirty="0"/>
            <a:t>, an LEA should collect the Comparability Report information by </a:t>
          </a:r>
          <a:r>
            <a:rPr lang="en-US" sz="2100" b="1" u="sng" kern="1200" dirty="0"/>
            <a:t>October 1</a:t>
          </a:r>
          <a:r>
            <a:rPr lang="en-US" sz="2100" b="1" u="sng" kern="1200" baseline="30000" dirty="0"/>
            <a:t>st</a:t>
          </a:r>
          <a:r>
            <a:rPr lang="en-US" sz="2100" b="1" kern="1200" dirty="0"/>
            <a:t> </a:t>
          </a:r>
          <a:r>
            <a:rPr lang="en-US" sz="2100" kern="1200" dirty="0"/>
            <a:t>of each school year</a:t>
          </a:r>
        </a:p>
      </dsp:txBody>
      <dsp:txXfrm>
        <a:off x="41454" y="41454"/>
        <a:ext cx="4938019" cy="1332436"/>
      </dsp:txXfrm>
    </dsp:sp>
    <dsp:sp modelId="{797308EF-4D75-4BCA-975E-36C821AB3886}">
      <dsp:nvSpPr>
        <dsp:cNvPr id="0" name=""/>
        <dsp:cNvSpPr/>
      </dsp:nvSpPr>
      <dsp:spPr>
        <a:xfrm>
          <a:off x="570466" y="1651235"/>
          <a:ext cx="6465287" cy="141534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information on the Comparability Report needs to match the information on the grade spans in the Title I-A Program Matrix in AcceleGrants</a:t>
          </a:r>
        </a:p>
      </dsp:txBody>
      <dsp:txXfrm>
        <a:off x="611920" y="1692689"/>
        <a:ext cx="4891938" cy="1332436"/>
      </dsp:txXfrm>
    </dsp:sp>
    <dsp:sp modelId="{293900EA-67C9-4CD1-BE0B-AA5CA4504D54}">
      <dsp:nvSpPr>
        <dsp:cNvPr id="0" name=""/>
        <dsp:cNvSpPr/>
      </dsp:nvSpPr>
      <dsp:spPr>
        <a:xfrm>
          <a:off x="1140932" y="3302470"/>
          <a:ext cx="6465287" cy="141534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Once completed, the district’s Comparability Report is accompanied by an Assurance document, signed by the LEA’s Superintendent</a:t>
          </a:r>
        </a:p>
      </dsp:txBody>
      <dsp:txXfrm>
        <a:off x="1182386" y="3343924"/>
        <a:ext cx="4891938" cy="1332436"/>
      </dsp:txXfrm>
    </dsp:sp>
    <dsp:sp modelId="{13974EAC-54B9-4FED-BF43-837DEFB7AA8A}">
      <dsp:nvSpPr>
        <dsp:cNvPr id="0" name=""/>
        <dsp:cNvSpPr/>
      </dsp:nvSpPr>
      <dsp:spPr>
        <a:xfrm>
          <a:off x="5545313" y="1073302"/>
          <a:ext cx="919973" cy="91997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752307" y="1073302"/>
        <a:ext cx="505985" cy="692280"/>
      </dsp:txXfrm>
    </dsp:sp>
    <dsp:sp modelId="{44745A64-BBB0-43A2-A59A-229007276085}">
      <dsp:nvSpPr>
        <dsp:cNvPr id="0" name=""/>
        <dsp:cNvSpPr/>
      </dsp:nvSpPr>
      <dsp:spPr>
        <a:xfrm>
          <a:off x="6115779" y="2715102"/>
          <a:ext cx="919973" cy="919973"/>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322773" y="2715102"/>
        <a:ext cx="505985" cy="692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B4C7-477F-40B0-AE1A-516FF6BA9F0D}">
      <dsp:nvSpPr>
        <dsp:cNvPr id="0" name=""/>
        <dsp:cNvSpPr/>
      </dsp:nvSpPr>
      <dsp:spPr>
        <a:xfrm rot="5400000">
          <a:off x="-168903" y="171488"/>
          <a:ext cx="1126024" cy="78821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96694"/>
        <a:ext cx="788217" cy="337807"/>
      </dsp:txXfrm>
    </dsp:sp>
    <dsp:sp modelId="{F7DF1BD0-933C-45F5-80FD-1FC57C0AD0BA}">
      <dsp:nvSpPr>
        <dsp:cNvPr id="0" name=""/>
        <dsp:cNvSpPr/>
      </dsp:nvSpPr>
      <dsp:spPr>
        <a:xfrm rot="5400000">
          <a:off x="3346903" y="-2544024"/>
          <a:ext cx="731915" cy="584928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solidFill>
              <a:latin typeface="Calibri"/>
              <a:cs typeface="Arial" panose="020B0604020202020204" pitchFamily="34" charset="0"/>
            </a:rPr>
            <a:t>Review each list of school-based staff.</a:t>
          </a:r>
          <a:endParaRPr lang="en-US" sz="1600" kern="1200" dirty="0"/>
        </a:p>
      </dsp:txBody>
      <dsp:txXfrm rot="-5400000">
        <a:off x="788218" y="50390"/>
        <a:ext cx="5813558" cy="660457"/>
      </dsp:txXfrm>
    </dsp:sp>
    <dsp:sp modelId="{9A857A0E-046D-4AF1-B2C5-BBAAA66BDE7B}">
      <dsp:nvSpPr>
        <dsp:cNvPr id="0" name=""/>
        <dsp:cNvSpPr/>
      </dsp:nvSpPr>
      <dsp:spPr>
        <a:xfrm rot="5400000">
          <a:off x="-168903" y="1149090"/>
          <a:ext cx="1126024" cy="788217"/>
        </a:xfrm>
        <a:prstGeom prst="chevron">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374296"/>
        <a:ext cx="788217" cy="337807"/>
      </dsp:txXfrm>
    </dsp:sp>
    <dsp:sp modelId="{E33BF029-08EC-40E7-922B-A0D209C2847A}">
      <dsp:nvSpPr>
        <dsp:cNvPr id="0" name=""/>
        <dsp:cNvSpPr/>
      </dsp:nvSpPr>
      <dsp:spPr>
        <a:xfrm rot="5400000">
          <a:off x="3346903" y="-1578499"/>
          <a:ext cx="731915" cy="5849287"/>
        </a:xfrm>
        <a:prstGeom prst="round2Same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solidFill>
                <a:prstClr val="black"/>
              </a:solidFill>
              <a:latin typeface="Calibri"/>
              <a:cs typeface="Arial" panose="020B0604020202020204" pitchFamily="34" charset="0"/>
            </a:rPr>
            <a:t>Cross off </a:t>
          </a:r>
          <a:r>
            <a:rPr lang="en-US" sz="1600" b="1" kern="1200" dirty="0">
              <a:solidFill>
                <a:srgbClr val="0070C0"/>
              </a:solidFill>
              <a:latin typeface="Calibri"/>
              <a:cs typeface="Arial" panose="020B0604020202020204" pitchFamily="34" charset="0"/>
            </a:rPr>
            <a:t>ALL</a:t>
          </a:r>
          <a:r>
            <a:rPr lang="en-US" sz="1600" kern="1200" dirty="0">
              <a:solidFill>
                <a:prstClr val="black"/>
              </a:solidFill>
              <a:latin typeface="Calibri"/>
              <a:cs typeface="Arial" panose="020B0604020202020204" pitchFamily="34" charset="0"/>
            </a:rPr>
            <a:t> federally funded FTEs (</a:t>
          </a:r>
          <a:r>
            <a:rPr lang="en-US" sz="1600" b="1" i="1" kern="1200" dirty="0">
              <a:solidFill>
                <a:srgbClr val="0070C0"/>
              </a:solidFill>
              <a:latin typeface="Calibri"/>
              <a:cs typeface="Arial" panose="020B0604020202020204" pitchFamily="34" charset="0"/>
            </a:rPr>
            <a:t>not just Title I</a:t>
          </a:r>
          <a:r>
            <a:rPr lang="en-US" sz="1600" kern="1200" dirty="0">
              <a:solidFill>
                <a:prstClr val="black"/>
              </a:solidFill>
              <a:latin typeface="Calibri"/>
              <a:cs typeface="Arial" panose="020B0604020202020204" pitchFamily="34" charset="0"/>
            </a:rPr>
            <a:t>).</a:t>
          </a:r>
          <a:endParaRPr lang="en-US" sz="1600" kern="1200" dirty="0"/>
        </a:p>
        <a:p>
          <a:pPr marL="342900" lvl="2" indent="-171450" algn="l" defTabSz="711200">
            <a:lnSpc>
              <a:spcPct val="90000"/>
            </a:lnSpc>
            <a:spcBef>
              <a:spcPct val="0"/>
            </a:spcBef>
            <a:spcAft>
              <a:spcPct val="15000"/>
            </a:spcAft>
            <a:buClr>
              <a:prstClr val="black"/>
            </a:buClr>
            <a:buNone/>
          </a:pPr>
          <a:r>
            <a:rPr lang="en-US" sz="1600" b="1" kern="1200" dirty="0">
              <a:solidFill>
                <a:srgbClr val="FF0000"/>
              </a:solidFill>
              <a:latin typeface="Calibri"/>
              <a:cs typeface="Arial" panose="020B0604020202020204" pitchFamily="34" charset="0"/>
            </a:rPr>
            <a:t>TIP </a:t>
          </a:r>
          <a:r>
            <a:rPr lang="en-US" sz="1600" kern="1200" dirty="0">
              <a:solidFill>
                <a:prstClr val="black"/>
              </a:solidFill>
              <a:latin typeface="Calibri"/>
              <a:cs typeface="Arial" panose="020B0604020202020204" pitchFamily="34" charset="0"/>
            </a:rPr>
            <a:t>- If the position is split-funded, exclude only the federally funded portion of the FTE.</a:t>
          </a:r>
          <a:endParaRPr lang="en-US" sz="1600" kern="1200" dirty="0"/>
        </a:p>
        <a:p>
          <a:pPr marL="114300" lvl="2" indent="-57150" algn="l" defTabSz="488950">
            <a:lnSpc>
              <a:spcPct val="90000"/>
            </a:lnSpc>
            <a:spcBef>
              <a:spcPct val="0"/>
            </a:spcBef>
            <a:spcAft>
              <a:spcPct val="15000"/>
            </a:spcAft>
            <a:buChar char="•"/>
          </a:pPr>
          <a:endParaRPr lang="en-US" sz="1100" kern="1200" dirty="0">
            <a:solidFill>
              <a:prstClr val="black"/>
            </a:solidFill>
            <a:latin typeface="Calibri"/>
            <a:cs typeface="Arial" panose="020B0604020202020204" pitchFamily="34" charset="0"/>
          </a:endParaRPr>
        </a:p>
      </dsp:txBody>
      <dsp:txXfrm rot="-5400000">
        <a:off x="788218" y="1015915"/>
        <a:ext cx="5813558" cy="660457"/>
      </dsp:txXfrm>
    </dsp:sp>
    <dsp:sp modelId="{E65428E7-D6FB-41F1-93A2-1338A74863AD}">
      <dsp:nvSpPr>
        <dsp:cNvPr id="0" name=""/>
        <dsp:cNvSpPr/>
      </dsp:nvSpPr>
      <dsp:spPr>
        <a:xfrm rot="5400000">
          <a:off x="-168903" y="2126692"/>
          <a:ext cx="1126024" cy="788217"/>
        </a:xfrm>
        <a:prstGeom prst="chevron">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2351898"/>
        <a:ext cx="788217" cy="337807"/>
      </dsp:txXfrm>
    </dsp:sp>
    <dsp:sp modelId="{7638630C-BBC4-4E87-9820-4DEA389AC64F}">
      <dsp:nvSpPr>
        <dsp:cNvPr id="0" name=""/>
        <dsp:cNvSpPr/>
      </dsp:nvSpPr>
      <dsp:spPr>
        <a:xfrm rot="5400000">
          <a:off x="3346903" y="-600897"/>
          <a:ext cx="731915" cy="5849287"/>
        </a:xfrm>
        <a:prstGeom prst="round2Same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lr>
              <a:prstClr val="black"/>
            </a:buClr>
            <a:buFont typeface="Arial" panose="020B0604020202020204" pitchFamily="34" charset="0"/>
            <a:buChar char="•"/>
          </a:pPr>
          <a:r>
            <a:rPr lang="en-US" sz="1600" kern="1200" dirty="0">
              <a:solidFill>
                <a:prstClr val="black"/>
              </a:solidFill>
              <a:latin typeface="Calibri"/>
              <a:cs typeface="Arial" panose="020B0604020202020204" pitchFamily="34" charset="0"/>
            </a:rPr>
            <a:t>Calculate the FTEs for State/local funded instructional staff in each building. </a:t>
          </a:r>
          <a:r>
            <a:rPr lang="en-US" sz="1600" i="1" kern="1200" dirty="0">
              <a:solidFill>
                <a:prstClr val="black"/>
              </a:solidFill>
              <a:latin typeface="Calibri"/>
              <a:cs typeface="Arial" panose="020B0604020202020204" pitchFamily="34" charset="0"/>
            </a:rPr>
            <a:t>(Some examples include teachers, librarians, school counselors, and school social workers)</a:t>
          </a:r>
          <a:endParaRPr lang="en-US" sz="1600" i="1" kern="1200" dirty="0"/>
        </a:p>
      </dsp:txBody>
      <dsp:txXfrm rot="-5400000">
        <a:off x="788218" y="1993517"/>
        <a:ext cx="5813558" cy="660457"/>
      </dsp:txXfrm>
    </dsp:sp>
    <dsp:sp modelId="{ADFD4538-69F7-4308-B828-CA328B0E8345}">
      <dsp:nvSpPr>
        <dsp:cNvPr id="0" name=""/>
        <dsp:cNvSpPr/>
      </dsp:nvSpPr>
      <dsp:spPr>
        <a:xfrm rot="5400000">
          <a:off x="-168903" y="3104294"/>
          <a:ext cx="1126024" cy="788217"/>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Calibri"/>
              <a:cs typeface="Arial" panose="020B0604020202020204" pitchFamily="34" charset="0"/>
            </a:rPr>
            <a:t>4.</a:t>
          </a:r>
        </a:p>
      </dsp:txBody>
      <dsp:txXfrm rot="-5400000">
        <a:off x="1" y="3329500"/>
        <a:ext cx="788217" cy="337807"/>
      </dsp:txXfrm>
    </dsp:sp>
    <dsp:sp modelId="{C7FDD731-FA0A-44DB-87BE-67B5CB73E655}">
      <dsp:nvSpPr>
        <dsp:cNvPr id="0" name=""/>
        <dsp:cNvSpPr/>
      </dsp:nvSpPr>
      <dsp:spPr>
        <a:xfrm rot="5400000">
          <a:off x="3346903" y="376704"/>
          <a:ext cx="731915" cy="5849287"/>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lr>
              <a:prstClr val="black"/>
            </a:buClr>
            <a:buFont typeface="Arial" panose="020B0604020202020204" pitchFamily="34" charset="0"/>
            <a:buChar char="•"/>
          </a:pPr>
          <a:r>
            <a:rPr lang="en-US" sz="1600" kern="1200" dirty="0">
              <a:solidFill>
                <a:prstClr val="black"/>
              </a:solidFill>
              <a:latin typeface="Calibri"/>
              <a:cs typeface="Arial" panose="020B0604020202020204" pitchFamily="34" charset="0"/>
            </a:rPr>
            <a:t>On the RIDE Comparability Report, enter the school name, enrollment, and State/local funded instructional staff FTE for each school within the grade span.</a:t>
          </a:r>
          <a:endParaRPr lang="en-US" sz="1600" kern="1200" dirty="0"/>
        </a:p>
      </dsp:txBody>
      <dsp:txXfrm rot="-5400000">
        <a:off x="788218" y="2971119"/>
        <a:ext cx="5813558" cy="660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6305F-9203-4B2E-A7F4-940E08264772}">
      <dsp:nvSpPr>
        <dsp:cNvPr id="0" name=""/>
        <dsp:cNvSpPr/>
      </dsp:nvSpPr>
      <dsp:spPr>
        <a:xfrm rot="5400000">
          <a:off x="-168903" y="171488"/>
          <a:ext cx="1126024" cy="78821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5.</a:t>
          </a:r>
        </a:p>
      </dsp:txBody>
      <dsp:txXfrm rot="-5400000">
        <a:off x="1" y="396694"/>
        <a:ext cx="788217" cy="337807"/>
      </dsp:txXfrm>
    </dsp:sp>
    <dsp:sp modelId="{F4484769-683F-4E4B-902E-9AE77588EC53}">
      <dsp:nvSpPr>
        <dsp:cNvPr id="0" name=""/>
        <dsp:cNvSpPr/>
      </dsp:nvSpPr>
      <dsp:spPr>
        <a:xfrm rot="5400000">
          <a:off x="3458771" y="-2631439"/>
          <a:ext cx="731915" cy="607302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solidFill>
              <a:latin typeface="Calibri"/>
              <a:cs typeface="Arial" panose="020B0604020202020204" pitchFamily="34" charset="0"/>
            </a:rPr>
            <a:t>The form will calculate the student/instructional staff ratio for each school and the allowable tolerance range.</a:t>
          </a:r>
          <a:endParaRPr lang="en-US" sz="1800" kern="1200" dirty="0"/>
        </a:p>
      </dsp:txBody>
      <dsp:txXfrm rot="-5400000">
        <a:off x="788218" y="74843"/>
        <a:ext cx="6037294" cy="660457"/>
      </dsp:txXfrm>
    </dsp:sp>
    <dsp:sp modelId="{A86B1008-3FD6-4581-BD73-C676FD4EE6FF}">
      <dsp:nvSpPr>
        <dsp:cNvPr id="0" name=""/>
        <dsp:cNvSpPr/>
      </dsp:nvSpPr>
      <dsp:spPr>
        <a:xfrm rot="5400000">
          <a:off x="-168903" y="1149090"/>
          <a:ext cx="1126024" cy="788217"/>
        </a:xfrm>
        <a:prstGeom prst="chevron">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6.</a:t>
          </a:r>
        </a:p>
      </dsp:txBody>
      <dsp:txXfrm rot="-5400000">
        <a:off x="1" y="1374296"/>
        <a:ext cx="788217" cy="337807"/>
      </dsp:txXfrm>
    </dsp:sp>
    <dsp:sp modelId="{BBB5B60E-BCD6-4D17-954E-9A0150FD104C}">
      <dsp:nvSpPr>
        <dsp:cNvPr id="0" name=""/>
        <dsp:cNvSpPr/>
      </dsp:nvSpPr>
      <dsp:spPr>
        <a:xfrm rot="5400000">
          <a:off x="3458771" y="-1690367"/>
          <a:ext cx="731915" cy="6073023"/>
        </a:xfrm>
        <a:prstGeom prst="round2Same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solidFill>
              <a:latin typeface="Calibri"/>
              <a:cs typeface="Arial" panose="020B0604020202020204" pitchFamily="34" charset="0"/>
            </a:rPr>
            <a:t>The form will indicate whether each school is comparable or not comparable.</a:t>
          </a:r>
          <a:endParaRPr lang="en-US" sz="1800" kern="1200" dirty="0"/>
        </a:p>
      </dsp:txBody>
      <dsp:txXfrm rot="-5400000">
        <a:off x="788218" y="1015915"/>
        <a:ext cx="6037294" cy="660457"/>
      </dsp:txXfrm>
    </dsp:sp>
    <dsp:sp modelId="{3504F099-F5F8-469F-92D7-A092F5CD2ADE}">
      <dsp:nvSpPr>
        <dsp:cNvPr id="0" name=""/>
        <dsp:cNvSpPr/>
      </dsp:nvSpPr>
      <dsp:spPr>
        <a:xfrm rot="5400000">
          <a:off x="-168903" y="2126692"/>
          <a:ext cx="1126024" cy="788217"/>
        </a:xfrm>
        <a:prstGeom prst="chevron">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7.</a:t>
          </a:r>
        </a:p>
      </dsp:txBody>
      <dsp:txXfrm rot="-5400000">
        <a:off x="1" y="2351898"/>
        <a:ext cx="788217" cy="337807"/>
      </dsp:txXfrm>
    </dsp:sp>
    <dsp:sp modelId="{573A136B-0BA5-45E4-A325-10CDD45E3421}">
      <dsp:nvSpPr>
        <dsp:cNvPr id="0" name=""/>
        <dsp:cNvSpPr/>
      </dsp:nvSpPr>
      <dsp:spPr>
        <a:xfrm rot="5400000">
          <a:off x="3458771" y="-712765"/>
          <a:ext cx="731915" cy="6073023"/>
        </a:xfrm>
        <a:prstGeom prst="round2Same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solidFill>
              <a:latin typeface="Calibri"/>
              <a:cs typeface="Arial" panose="020B0604020202020204" pitchFamily="34" charset="0"/>
            </a:rPr>
            <a:t>If all schools are comparable, then the report is complete.</a:t>
          </a:r>
          <a:endParaRPr lang="en-US" sz="1800" kern="1200" dirty="0"/>
        </a:p>
      </dsp:txBody>
      <dsp:txXfrm rot="-5400000">
        <a:off x="788218" y="1993517"/>
        <a:ext cx="6037294" cy="660457"/>
      </dsp:txXfrm>
    </dsp:sp>
    <dsp:sp modelId="{2ACBB2DE-6A59-4EA9-9041-18EFF571E1BC}">
      <dsp:nvSpPr>
        <dsp:cNvPr id="0" name=""/>
        <dsp:cNvSpPr/>
      </dsp:nvSpPr>
      <dsp:spPr>
        <a:xfrm rot="5400000">
          <a:off x="-168903" y="3104294"/>
          <a:ext cx="1126024" cy="788217"/>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8.</a:t>
          </a:r>
        </a:p>
      </dsp:txBody>
      <dsp:txXfrm rot="-5400000">
        <a:off x="1" y="3329500"/>
        <a:ext cx="788217" cy="337807"/>
      </dsp:txXfrm>
    </dsp:sp>
    <dsp:sp modelId="{A0E06541-218E-4440-ADAF-AC953D985A67}">
      <dsp:nvSpPr>
        <dsp:cNvPr id="0" name=""/>
        <dsp:cNvSpPr/>
      </dsp:nvSpPr>
      <dsp:spPr>
        <a:xfrm rot="5400000">
          <a:off x="3458771" y="264836"/>
          <a:ext cx="731915" cy="6073023"/>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rgbClr val="9BBB59"/>
            </a:buClr>
            <a:buFont typeface="Arial" panose="020B0604020202020204" pitchFamily="34" charset="0"/>
            <a:buNone/>
          </a:pPr>
          <a:endParaRPr lang="en-US" sz="1800" kern="1200" dirty="0">
            <a:latin typeface="+mn-lt"/>
          </a:endParaRPr>
        </a:p>
        <a:p>
          <a:pPr marL="171450" lvl="1" indent="-171450" algn="l" defTabSz="800100">
            <a:lnSpc>
              <a:spcPct val="90000"/>
            </a:lnSpc>
            <a:spcBef>
              <a:spcPct val="0"/>
            </a:spcBef>
            <a:spcAft>
              <a:spcPct val="15000"/>
            </a:spcAft>
            <a:buClr>
              <a:srgbClr val="9BBB59"/>
            </a:buClr>
            <a:buFont typeface="Arial" panose="020B0604020202020204" pitchFamily="34" charset="0"/>
            <a:buNone/>
          </a:pPr>
          <a:r>
            <a:rPr lang="en-US" sz="1800" kern="1200" dirty="0">
              <a:solidFill>
                <a:prstClr val="black"/>
              </a:solidFill>
              <a:latin typeface="+mn-lt"/>
              <a:cs typeface="Arial" panose="020B0604020202020204" pitchFamily="34" charset="0"/>
            </a:rPr>
            <a:t>If some schools are not comparable, explore taking allowable exclusions before making staffing adjustments</a:t>
          </a:r>
          <a:r>
            <a:rPr lang="en-US" sz="2000" kern="1200" dirty="0">
              <a:solidFill>
                <a:prstClr val="black"/>
              </a:solidFill>
              <a:latin typeface="+mn-lt"/>
              <a:cs typeface="Arial" panose="020B0604020202020204" pitchFamily="34" charset="0"/>
            </a:rPr>
            <a:t>.</a:t>
          </a:r>
          <a:endParaRPr lang="en-US" sz="2000" kern="1200" dirty="0">
            <a:latin typeface="+mn-lt"/>
          </a:endParaRPr>
        </a:p>
      </dsp:txBody>
      <dsp:txXfrm rot="-5400000">
        <a:off x="788218" y="2971119"/>
        <a:ext cx="6037294" cy="6604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92B3B-53AC-4E2F-ABCF-327CF82C57B0}">
      <dsp:nvSpPr>
        <dsp:cNvPr id="0" name=""/>
        <dsp:cNvSpPr/>
      </dsp:nvSpPr>
      <dsp:spPr>
        <a:xfrm>
          <a:off x="0" y="0"/>
          <a:ext cx="6657279" cy="4910098"/>
        </a:xfrm>
        <a:prstGeom prst="rightArrow">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31B2966-3998-462D-AF2C-A4AC5F9FAC1A}">
      <dsp:nvSpPr>
        <dsp:cNvPr id="0" name=""/>
        <dsp:cNvSpPr/>
      </dsp:nvSpPr>
      <dsp:spPr>
        <a:xfrm>
          <a:off x="57137" y="1395664"/>
          <a:ext cx="5454093" cy="207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Calibri" panose="020F0502020204030204" pitchFamily="34" charset="0"/>
              <a:cs typeface="Calibri" panose="020F0502020204030204" pitchFamily="34" charset="0"/>
            </a:rPr>
            <a:t>Looking ahead to FY24-25, consider carefully reviewing your LEA staffing plan in the spring and summer as you develop your budgets and LEA plans to ensure you will be able to demonstrate compliance to RIDE for this requirement.</a:t>
          </a:r>
          <a:endParaRPr lang="en-US" sz="2000" kern="1200" dirty="0">
            <a:latin typeface="Calibri" panose="020F0502020204030204" pitchFamily="34" charset="0"/>
            <a:cs typeface="Calibri" panose="020F0502020204030204" pitchFamily="34" charset="0"/>
          </a:endParaRPr>
        </a:p>
      </dsp:txBody>
      <dsp:txXfrm>
        <a:off x="57137" y="1395664"/>
        <a:ext cx="5454093" cy="207983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C62929-EF40-46C3-9F7C-0DBED395DC80}" type="datetimeFigureOut">
              <a:rPr lang="en-US" smtClean="0"/>
              <a:t>4/3/2024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FE869-CB52-4C83-899A-5F945D145A53}" type="slidenum">
              <a:rPr lang="en-US" smtClean="0"/>
              <a:t>‹#›</a:t>
            </a:fld>
            <a:endParaRPr lang="en-US" dirty="0"/>
          </a:p>
        </p:txBody>
      </p:sp>
    </p:spTree>
    <p:extLst>
      <p:ext uri="{BB962C8B-B14F-4D97-AF65-F5344CB8AC3E}">
        <p14:creationId xmlns:p14="http://schemas.microsoft.com/office/powerpoint/2010/main" val="389450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1</a:t>
            </a:fld>
            <a:endParaRPr lang="en-US" dirty="0"/>
          </a:p>
        </p:txBody>
      </p:sp>
    </p:spTree>
    <p:extLst>
      <p:ext uri="{BB962C8B-B14F-4D97-AF65-F5344CB8AC3E}">
        <p14:creationId xmlns:p14="http://schemas.microsoft.com/office/powerpoint/2010/main" val="300718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10</a:t>
            </a:fld>
            <a:endParaRPr lang="en-US" dirty="0"/>
          </a:p>
        </p:txBody>
      </p:sp>
    </p:spTree>
    <p:extLst>
      <p:ext uri="{BB962C8B-B14F-4D97-AF65-F5344CB8AC3E}">
        <p14:creationId xmlns:p14="http://schemas.microsoft.com/office/powerpoint/2010/main" val="269031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The LEA is also required to develop written procedures for Comparability.  This is a statutory requirement under</a:t>
            </a:r>
            <a:r>
              <a:rPr lang="en-US" altLang="en-US" sz="1200" baseline="0" dirty="0">
                <a:latin typeface="Arial" panose="020B0604020202020204" pitchFamily="34" charset="0"/>
              </a:rPr>
              <a:t> the Elementary and Secondary Education Act.</a:t>
            </a:r>
            <a:endParaRPr lang="en-US" altLang="en-US" sz="1200" dirty="0">
              <a:latin typeface="Arial" panose="020B0604020202020204" pitchFamily="34" charset="0"/>
            </a:endParaRP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These procedures should be in writing, and include:</a:t>
            </a:r>
          </a:p>
          <a:p>
            <a:pPr eaLnBrk="1" hangingPunct="1"/>
            <a:endParaRPr lang="en-US" altLang="en-US" sz="1200" dirty="0">
              <a:latin typeface="Arial" panose="020B0604020202020204" pitchFamily="34" charset="0"/>
            </a:endParaRPr>
          </a:p>
          <a:p>
            <a:pPr eaLnBrk="1" hangingPunct="1">
              <a:buFont typeface="Wingdings" panose="05000000000000000000" pitchFamily="2" charset="2"/>
              <a:buChar char="Ø"/>
            </a:pPr>
            <a:r>
              <a:rPr lang="en-US" altLang="en-US" sz="1200" dirty="0">
                <a:latin typeface="Arial" panose="020B0604020202020204" pitchFamily="34" charset="0"/>
              </a:rPr>
              <a:t> A Timeline for demonstrating comparability; (when you start collecting information, key dates, when you finish).</a:t>
            </a:r>
          </a:p>
          <a:p>
            <a:pPr eaLnBrk="1" hangingPunct="1">
              <a:buFont typeface="Wingdings 2" panose="05020102010507070707" pitchFamily="18" charset="2"/>
              <a:buNone/>
            </a:pPr>
            <a:endParaRPr lang="en-US" altLang="en-US" sz="1200" dirty="0">
              <a:latin typeface="Arial" panose="020B0604020202020204" pitchFamily="34" charset="0"/>
            </a:endParaRPr>
          </a:p>
          <a:p>
            <a:pPr eaLnBrk="1" hangingPunct="1">
              <a:buFont typeface="Wingdings" panose="05000000000000000000" pitchFamily="2" charset="2"/>
              <a:buChar char="Ø"/>
            </a:pPr>
            <a:r>
              <a:rPr lang="en-US" altLang="en-US" sz="1200" dirty="0">
                <a:latin typeface="Arial" panose="020B0604020202020204" pitchFamily="34" charset="0"/>
              </a:rPr>
              <a:t>The Identification of responsible parties for demonstrating comparability; (not by name but by position)</a:t>
            </a:r>
          </a:p>
          <a:p>
            <a:pPr eaLnBrk="1" hangingPunct="1">
              <a:buFont typeface="Wingdings 2" panose="05020102010507070707" pitchFamily="18" charset="2"/>
              <a:buNone/>
            </a:pPr>
            <a:endParaRPr lang="en-US" altLang="en-US" sz="1200" dirty="0">
              <a:latin typeface="Arial" panose="020B0604020202020204" pitchFamily="34" charset="0"/>
            </a:endParaRPr>
          </a:p>
          <a:p>
            <a:pPr eaLnBrk="1" hangingPunct="1">
              <a:buFont typeface="Wingdings" panose="05000000000000000000" pitchFamily="2" charset="2"/>
              <a:buChar char="Ø"/>
            </a:pPr>
            <a:r>
              <a:rPr lang="en-US" altLang="en-US" sz="1200" dirty="0">
                <a:latin typeface="Arial" panose="020B0604020202020204" pitchFamily="34" charset="0"/>
              </a:rPr>
              <a:t>Measures and processes used to determine whether schools are comparable;</a:t>
            </a:r>
          </a:p>
          <a:p>
            <a:pPr eaLnBrk="1" hangingPunct="1">
              <a:buFont typeface="Wingdings 2" panose="05020102010507070707" pitchFamily="18" charset="2"/>
              <a:buNone/>
            </a:pPr>
            <a:endParaRPr lang="en-US" altLang="en-US" sz="1200" dirty="0">
              <a:latin typeface="Arial" panose="020B0604020202020204" pitchFamily="34" charset="0"/>
            </a:endParaRPr>
          </a:p>
          <a:p>
            <a:pPr eaLnBrk="1" hangingPunct="1">
              <a:buFont typeface="Wingdings" panose="05000000000000000000" pitchFamily="2" charset="2"/>
              <a:buChar char="Ø"/>
            </a:pPr>
            <a:r>
              <a:rPr lang="en-US" altLang="en-US" sz="1200" dirty="0">
                <a:latin typeface="Arial" panose="020B0604020202020204" pitchFamily="34" charset="0"/>
              </a:rPr>
              <a:t>How and when adjustments will be made if schools are not comparable.</a:t>
            </a:r>
          </a:p>
          <a:p>
            <a:pPr eaLnBrk="1" hangingPunct="1">
              <a:buFont typeface="Wingdings" panose="05000000000000000000" pitchFamily="2" charset="2"/>
              <a:buChar char="Ø"/>
            </a:pPr>
            <a:endParaRPr lang="en-US" altLang="en-US" sz="1200" dirty="0">
              <a:latin typeface="Arial" panose="020B0604020202020204" pitchFamily="34" charset="0"/>
            </a:endParaRPr>
          </a:p>
          <a:p>
            <a:pPr eaLnBrk="1" hangingPunct="1">
              <a:buFont typeface="Wingdings" panose="05000000000000000000" pitchFamily="2" charset="2"/>
              <a:buNone/>
            </a:pPr>
            <a:r>
              <a:rPr lang="en-US" altLang="en-US" sz="1200" dirty="0">
                <a:latin typeface="Arial" panose="020B0604020202020204" pitchFamily="34" charset="0"/>
              </a:rPr>
              <a:t>The written procedures should be part of your documentation file for Comparability.  Please know that districts not having written comparability procedures has been an area of frequent finding in our Title I monitoring visits.</a:t>
            </a:r>
          </a:p>
          <a:p>
            <a:pPr eaLnBrk="1" hangingPunct="1">
              <a:buFont typeface="Wingdings" panose="05000000000000000000" pitchFamily="2" charset="2"/>
              <a:buNone/>
            </a:pP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200" b="1" dirty="0">
                <a:latin typeface="Arial" panose="020B0604020202020204" pitchFamily="34" charset="0"/>
              </a:rPr>
              <a:t>CHANGE SLIDE </a:t>
            </a:r>
            <a:r>
              <a:rPr lang="en-US" altLang="en-US" sz="1200" dirty="0">
                <a:latin typeface="Arial" panose="020B0604020202020204" pitchFamily="34" charset="0"/>
              </a:rPr>
              <a:t>Before we move on, are there any questions on the basic requirements of Title I Comparability?</a:t>
            </a:r>
          </a:p>
          <a:p>
            <a:pPr eaLnBrk="1" hangingPunct="1">
              <a:buFont typeface="Wingdings" panose="05000000000000000000" pitchFamily="2" charset="2"/>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11</a:t>
            </a:fld>
            <a:endParaRPr lang="en-US" dirty="0"/>
          </a:p>
        </p:txBody>
      </p:sp>
    </p:spTree>
    <p:extLst>
      <p:ext uri="{BB962C8B-B14F-4D97-AF65-F5344CB8AC3E}">
        <p14:creationId xmlns:p14="http://schemas.microsoft.com/office/powerpoint/2010/main" val="239138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Written</a:t>
            </a:r>
            <a:r>
              <a:rPr lang="en-US" altLang="en-US" sz="1200" baseline="0" dirty="0">
                <a:latin typeface="Arial" panose="020B0604020202020204" pitchFamily="34" charset="0"/>
              </a:rPr>
              <a:t> assurances are another part of the Title I Comparability requirement.  RIDE collects signed assurances as part of the annual Comparability report submission.</a:t>
            </a:r>
            <a:endParaRPr lang="en-US" altLang="en-US" sz="1200" dirty="0">
              <a:latin typeface="Arial" panose="020B0604020202020204" pitchFamily="34" charset="0"/>
            </a:endParaRP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 LEA must assure that is has established and implemented a district-wide salary schedule to show that determination of salaries is not different in schools that receive Title I funds.</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 district must have a policy  to ensure equivalency among schools in state and locally funded teachers, administrators, and other staff.  In other words, staffing in Title I schools is not diminished due to assignment of federally funded staff.</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 district must also have a policy to ensure equivalency among schools in providing curriculum materials and instructional supplies.  Again, the intention is to ensure that Title I schools get their fair share of state and locally funded materials and supplies, and materials and supplies purchased with federal dollars are supplementary.</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Remember, the purpose of Comparability is to demonstrate that, absent all federal funds, schools are comparable in staffing and resources.</a:t>
            </a:r>
          </a:p>
          <a:p>
            <a:pPr eaLnBrk="1" hangingPunct="1"/>
            <a:endParaRPr lang="en-US" altLang="en-US" sz="1200" dirty="0">
              <a:latin typeface="Arial" panose="020B0604020202020204" pitchFamily="34" charset="0"/>
            </a:endParaRPr>
          </a:p>
          <a:p>
            <a:endParaRPr lang="en-US" dirty="0"/>
          </a:p>
          <a:p>
            <a:pPr eaLnBrk="1" hangingPunct="1"/>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12</a:t>
            </a:fld>
            <a:endParaRPr lang="en-US" dirty="0"/>
          </a:p>
        </p:txBody>
      </p:sp>
    </p:spTree>
    <p:extLst>
      <p:ext uri="{BB962C8B-B14F-4D97-AF65-F5344CB8AC3E}">
        <p14:creationId xmlns:p14="http://schemas.microsoft.com/office/powerpoint/2010/main" val="49264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13</a:t>
            </a:fld>
            <a:endParaRPr lang="en-US" dirty="0"/>
          </a:p>
        </p:txBody>
      </p:sp>
    </p:spTree>
    <p:extLst>
      <p:ext uri="{BB962C8B-B14F-4D97-AF65-F5344CB8AC3E}">
        <p14:creationId xmlns:p14="http://schemas.microsoft.com/office/powerpoint/2010/main" val="210219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14</a:t>
            </a:fld>
            <a:endParaRPr lang="en-US" dirty="0"/>
          </a:p>
        </p:txBody>
      </p:sp>
    </p:spTree>
    <p:extLst>
      <p:ext uri="{BB962C8B-B14F-4D97-AF65-F5344CB8AC3E}">
        <p14:creationId xmlns:p14="http://schemas.microsoft.com/office/powerpoint/2010/main" val="287863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t>
            </a:r>
            <a:r>
              <a:rPr lang="en-US" baseline="0" dirty="0"/>
              <a:t> More than one school in the same grade band</a:t>
            </a:r>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15</a:t>
            </a:fld>
            <a:endParaRPr lang="en-US" dirty="0"/>
          </a:p>
        </p:txBody>
      </p:sp>
    </p:spTree>
    <p:extLst>
      <p:ext uri="{BB962C8B-B14F-4D97-AF65-F5344CB8AC3E}">
        <p14:creationId xmlns:p14="http://schemas.microsoft.com/office/powerpoint/2010/main" val="4078390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16</a:t>
            </a:fld>
            <a:endParaRPr lang="en-US" dirty="0"/>
          </a:p>
        </p:txBody>
      </p:sp>
    </p:spTree>
    <p:extLst>
      <p:ext uri="{BB962C8B-B14F-4D97-AF65-F5344CB8AC3E}">
        <p14:creationId xmlns:p14="http://schemas.microsoft.com/office/powerpoint/2010/main" val="393749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17</a:t>
            </a:fld>
            <a:endParaRPr lang="en-US" dirty="0"/>
          </a:p>
        </p:txBody>
      </p:sp>
    </p:spTree>
    <p:extLst>
      <p:ext uri="{BB962C8B-B14F-4D97-AF65-F5344CB8AC3E}">
        <p14:creationId xmlns:p14="http://schemas.microsoft.com/office/powerpoint/2010/main" val="72295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18</a:t>
            </a:fld>
            <a:endParaRPr lang="en-US" dirty="0"/>
          </a:p>
        </p:txBody>
      </p:sp>
    </p:spTree>
    <p:extLst>
      <p:ext uri="{BB962C8B-B14F-4D97-AF65-F5344CB8AC3E}">
        <p14:creationId xmlns:p14="http://schemas.microsoft.com/office/powerpoint/2010/main" val="348202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possible reports</a:t>
            </a:r>
            <a:r>
              <a:rPr lang="en-US" baseline="0" dirty="0"/>
              <a:t> LEAs can use to show comparability.</a:t>
            </a:r>
          </a:p>
          <a:p>
            <a:endParaRPr lang="en-US" baseline="0" dirty="0"/>
          </a:p>
          <a:p>
            <a:r>
              <a:rPr lang="en-US" baseline="0" dirty="0"/>
              <a:t>If a grade span or grade spans contain both Title I and non-Title I schools, the LEA must complete the Participating/Non-Participating report.</a:t>
            </a:r>
          </a:p>
          <a:p>
            <a:endParaRPr lang="en-US" baseline="0" dirty="0"/>
          </a:p>
          <a:p>
            <a:r>
              <a:rPr lang="en-US" baseline="0" dirty="0"/>
              <a:t>If all schools in a grade span or grade spans are Title I schools, the LEA may choose between either the high/low poverty report, which compare schools with poverty levels above 75% with those below 75% OR Grade Span Average, which compare each school to the average of schools in a grade span.</a:t>
            </a:r>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19</a:t>
            </a:fld>
            <a:endParaRPr lang="en-US" dirty="0"/>
          </a:p>
        </p:txBody>
      </p:sp>
    </p:spTree>
    <p:extLst>
      <p:ext uri="{BB962C8B-B14F-4D97-AF65-F5344CB8AC3E}">
        <p14:creationId xmlns:p14="http://schemas.microsoft.com/office/powerpoint/2010/main" val="30880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2</a:t>
            </a:fld>
            <a:endParaRPr lang="en-US" dirty="0"/>
          </a:p>
        </p:txBody>
      </p:sp>
    </p:spTree>
    <p:extLst>
      <p:ext uri="{BB962C8B-B14F-4D97-AF65-F5344CB8AC3E}">
        <p14:creationId xmlns:p14="http://schemas.microsoft.com/office/powerpoint/2010/main" val="154750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There are a few things that you’ll need to have on hand in order to complete the Comparability Report.  Please note that you may need to get some of these items from other district personnel, such as your data manager, H.R. or business manager.</a:t>
            </a:r>
          </a:p>
          <a:p>
            <a:endParaRPr lang="en-US" altLang="en-US" sz="1200" dirty="0">
              <a:latin typeface="Arial" panose="020B0604020202020204" pitchFamily="34" charset="0"/>
            </a:endParaRPr>
          </a:p>
          <a:p>
            <a:r>
              <a:rPr lang="en-US" altLang="en-US" sz="1200" dirty="0">
                <a:latin typeface="Arial" panose="020B0604020202020204" pitchFamily="34" charset="0"/>
              </a:rPr>
              <a:t>First, you’ll need to have a list of all of the schools in the district by grade span.  You’ll want to have this handy to ensure that all schools within the grade span (or grade spans) served by Title I are included within the report.</a:t>
            </a:r>
          </a:p>
          <a:p>
            <a:endParaRPr lang="en-US" altLang="en-US" sz="1200" dirty="0">
              <a:latin typeface="Arial" panose="020B0604020202020204" pitchFamily="34" charset="0"/>
            </a:endParaRPr>
          </a:p>
          <a:p>
            <a:r>
              <a:rPr lang="en-US" altLang="en-US" sz="1200" dirty="0">
                <a:latin typeface="Arial" panose="020B0604020202020204" pitchFamily="34" charset="0"/>
              </a:rPr>
              <a:t>Next, you’ll need enrollment data for each Title I and non-Title I school that is taken from one consistent point in time.  You may pick any date that you like for this, as long as it’s from the current school year.</a:t>
            </a:r>
          </a:p>
          <a:p>
            <a:endParaRPr lang="en-US" altLang="en-US" sz="1200" dirty="0">
              <a:latin typeface="Arial" panose="020B0604020202020204" pitchFamily="34" charset="0"/>
            </a:endParaRPr>
          </a:p>
          <a:p>
            <a:r>
              <a:rPr lang="en-US" altLang="en-US" sz="1200" dirty="0">
                <a:latin typeface="Arial" panose="020B0604020202020204" pitchFamily="34" charset="0"/>
              </a:rPr>
              <a:t>You will also need a school-based list of instructional staff that includes FTE equivalent and funding source.  Remember that the school staffing data that you use for this report must be taken from the same date that you are using for your school enrollment data.  </a:t>
            </a:r>
          </a:p>
          <a:p>
            <a:endParaRPr lang="en-US" altLang="en-US" sz="1200" dirty="0">
              <a:latin typeface="Arial" panose="020B0604020202020204" pitchFamily="34" charset="0"/>
            </a:endParaRPr>
          </a:p>
          <a:p>
            <a:r>
              <a:rPr lang="en-US" altLang="en-US" sz="1200" dirty="0">
                <a:latin typeface="Arial" panose="020B0604020202020204" pitchFamily="34" charset="0"/>
              </a:rPr>
              <a:t>For example, if you chose October 1</a:t>
            </a:r>
            <a:r>
              <a:rPr lang="en-US" altLang="en-US" sz="1200" baseline="30000" dirty="0">
                <a:latin typeface="Arial" panose="020B0604020202020204" pitchFamily="34" charset="0"/>
              </a:rPr>
              <a:t>st</a:t>
            </a:r>
            <a:r>
              <a:rPr lang="en-US" altLang="en-US" sz="1200" dirty="0">
                <a:latin typeface="Arial" panose="020B0604020202020204" pitchFamily="34" charset="0"/>
              </a:rPr>
              <a:t>  for your school enrollment data, then enrollment and staffing data for </a:t>
            </a:r>
            <a:r>
              <a:rPr lang="en-US" altLang="en-US" sz="1200" u="sng" dirty="0">
                <a:latin typeface="Arial" panose="020B0604020202020204" pitchFamily="34" charset="0"/>
              </a:rPr>
              <a:t>all</a:t>
            </a:r>
            <a:r>
              <a:rPr lang="en-US" altLang="en-US" sz="1200" dirty="0">
                <a:latin typeface="Arial" panose="020B0604020202020204" pitchFamily="34" charset="0"/>
              </a:rPr>
              <a:t> schools must come from this date.</a:t>
            </a:r>
          </a:p>
          <a:p>
            <a:endParaRPr lang="en-US" altLang="en-US" sz="1200" dirty="0">
              <a:latin typeface="Arial" panose="020B0604020202020204" pitchFamily="34" charset="0"/>
            </a:endParaRPr>
          </a:p>
          <a:p>
            <a:r>
              <a:rPr lang="en-US" altLang="en-US" sz="1200" dirty="0">
                <a:latin typeface="Arial" panose="020B0604020202020204" pitchFamily="34" charset="0"/>
              </a:rPr>
              <a:t>When pulling for staffing data, please keep in mind that any positions that are vacant on the date that you’ve chosen cannot be included in your FTE counts.</a:t>
            </a:r>
          </a:p>
          <a:p>
            <a:endParaRPr lang="en-US" altLang="en-US" sz="1200" dirty="0">
              <a:latin typeface="Arial" panose="020B0604020202020204" pitchFamily="34" charset="0"/>
            </a:endParaRPr>
          </a:p>
          <a:p>
            <a:r>
              <a:rPr lang="en-US" altLang="en-US" sz="1200" dirty="0">
                <a:latin typeface="Arial" panose="020B0604020202020204" pitchFamily="34" charset="0"/>
              </a:rPr>
              <a:t>Finally, you’ll need is a copy of the reporting form.</a:t>
            </a:r>
          </a:p>
          <a:p>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20</a:t>
            </a:fld>
            <a:endParaRPr lang="en-US" dirty="0"/>
          </a:p>
        </p:txBody>
      </p:sp>
    </p:spTree>
    <p:extLst>
      <p:ext uri="{BB962C8B-B14F-4D97-AF65-F5344CB8AC3E}">
        <p14:creationId xmlns:p14="http://schemas.microsoft.com/office/powerpoint/2010/main" val="1217613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Once you have</a:t>
            </a:r>
            <a:r>
              <a:rPr lang="en-US" altLang="en-US" sz="1200" baseline="0" dirty="0">
                <a:latin typeface="Arial" panose="020B0604020202020204" pitchFamily="34" charset="0"/>
              </a:rPr>
              <a:t> </a:t>
            </a:r>
            <a:r>
              <a:rPr lang="en-US" altLang="en-US" sz="1200" dirty="0">
                <a:latin typeface="Arial" panose="020B0604020202020204" pitchFamily="34" charset="0"/>
              </a:rPr>
              <a:t>gathered all of the necessary information, you can then begin the process</a:t>
            </a:r>
            <a:r>
              <a:rPr lang="en-US" altLang="en-US" sz="1200" baseline="0" dirty="0">
                <a:latin typeface="Arial" panose="020B0604020202020204" pitchFamily="34" charset="0"/>
              </a:rPr>
              <a:t> for calculation comparability</a:t>
            </a:r>
            <a:r>
              <a:rPr lang="en-US" altLang="en-US" sz="1200" dirty="0">
                <a:latin typeface="Arial" panose="020B0604020202020204" pitchFamily="34" charset="0"/>
              </a:rPr>
              <a:t>.</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Begin by reviewing each list of school-based instructional staff, removing all FTEs that are federally funded.  Please note that this applies to </a:t>
            </a:r>
            <a:r>
              <a:rPr lang="en-US" altLang="en-US" sz="1200" b="1" u="sng" dirty="0">
                <a:latin typeface="Arial" panose="020B0604020202020204" pitchFamily="34" charset="0"/>
              </a:rPr>
              <a:t>all</a:t>
            </a:r>
            <a:r>
              <a:rPr lang="en-US" altLang="en-US" sz="1200" b="1" dirty="0">
                <a:latin typeface="Arial" panose="020B0604020202020204" pitchFamily="34" charset="0"/>
              </a:rPr>
              <a:t> of your federally funded </a:t>
            </a:r>
            <a:r>
              <a:rPr lang="en-US" altLang="en-US" sz="1200" dirty="0">
                <a:latin typeface="Arial" panose="020B0604020202020204" pitchFamily="34" charset="0"/>
              </a:rPr>
              <a:t>positions, not just Title I.  You should only be counting State and locally funded staff in determining comparability.  If the position is split-funded,</a:t>
            </a:r>
            <a:r>
              <a:rPr lang="en-US" altLang="en-US" sz="1200" baseline="0" dirty="0">
                <a:latin typeface="Arial" panose="020B0604020202020204" pitchFamily="34" charset="0"/>
              </a:rPr>
              <a:t> that is, part federal and part State/local, then you will exclude the federally funded portion of the FTE, and count only the State/locally funded portion.</a:t>
            </a:r>
            <a:endParaRPr lang="en-US" altLang="en-US" sz="1200" dirty="0">
              <a:latin typeface="Arial" panose="020B0604020202020204" pitchFamily="34" charset="0"/>
            </a:endParaRP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Once you’ve removed all of the federally-funded staff FTEs, you can calculate the instructional staff FTEs for each building.  </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21</a:t>
            </a:fld>
            <a:endParaRPr lang="en-US" dirty="0"/>
          </a:p>
        </p:txBody>
      </p:sp>
    </p:spTree>
    <p:extLst>
      <p:ext uri="{BB962C8B-B14F-4D97-AF65-F5344CB8AC3E}">
        <p14:creationId xmlns:p14="http://schemas.microsoft.com/office/powerpoint/2010/main" val="2547995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The reporting form will automatically calculate the student/instructional staff ratios for each school, as well as the tolerance average.  “Tolerance average” here means that</a:t>
            </a:r>
            <a:r>
              <a:rPr lang="en-US" altLang="en-US" sz="1200" baseline="0" dirty="0">
                <a:latin typeface="Arial" panose="020B0604020202020204" pitchFamily="34" charset="0"/>
              </a:rPr>
              <a:t> you are allowed a 10%</a:t>
            </a:r>
            <a:r>
              <a:rPr lang="en-US" altLang="en-US" sz="1200" dirty="0">
                <a:latin typeface="Arial" panose="020B0604020202020204" pitchFamily="34" charset="0"/>
              </a:rPr>
              <a:t> variance when comparing</a:t>
            </a:r>
            <a:r>
              <a:rPr lang="en-US" altLang="en-US" sz="1200" baseline="0" dirty="0">
                <a:latin typeface="Arial" panose="020B0604020202020204" pitchFamily="34" charset="0"/>
              </a:rPr>
              <a:t> the </a:t>
            </a:r>
            <a:r>
              <a:rPr lang="en-US" altLang="en-US" sz="1200" dirty="0">
                <a:latin typeface="Arial" panose="020B0604020202020204" pitchFamily="34" charset="0"/>
              </a:rPr>
              <a:t>school’s student/instructional</a:t>
            </a:r>
            <a:r>
              <a:rPr lang="en-US" altLang="en-US" sz="1200" baseline="0" dirty="0">
                <a:latin typeface="Arial" panose="020B0604020202020204" pitchFamily="34" charset="0"/>
              </a:rPr>
              <a:t> </a:t>
            </a:r>
            <a:r>
              <a:rPr lang="en-US" altLang="en-US" sz="1200" dirty="0">
                <a:latin typeface="Arial" panose="020B0604020202020204" pitchFamily="34" charset="0"/>
              </a:rPr>
              <a:t>staff ratio to the grade span’s average ratio.  For this report, Title I schools must be at or below 110% of the grade span’s average student/instructional staff ratio for non-Title I schools in order to meet Comparability requirements.</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 cells in this final column of the report are will display a message of “not comparable” if a school’s staff ratio is outside the allowable tolerance range.</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If all your Title I schools are “comparable,” then your comparability report is complete and ready to be submitted.</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However, if any of your schools are showing as “not comparable,” you will need to take some additional steps.  We’ll begin by taking a look at optional exclusions.</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22</a:t>
            </a:fld>
            <a:endParaRPr lang="en-US" dirty="0"/>
          </a:p>
        </p:txBody>
      </p:sp>
    </p:spTree>
    <p:extLst>
      <p:ext uri="{BB962C8B-B14F-4D97-AF65-F5344CB8AC3E}">
        <p14:creationId xmlns:p14="http://schemas.microsoft.com/office/powerpoint/2010/main" val="2634074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The LEA is allowed to take exclusions in certain instances in order to help</a:t>
            </a:r>
            <a:r>
              <a:rPr lang="en-US" sz="1200" baseline="0" dirty="0"/>
              <a:t> </a:t>
            </a:r>
            <a:r>
              <a:rPr lang="en-US" sz="1200" dirty="0"/>
              <a:t>them meet Title I comparability requirements.  </a:t>
            </a:r>
          </a:p>
          <a:p>
            <a:pPr>
              <a:defRPr/>
            </a:pPr>
            <a:endParaRPr lang="en-US" sz="1200" dirty="0"/>
          </a:p>
          <a:p>
            <a:pPr>
              <a:defRPr/>
            </a:pPr>
            <a:r>
              <a:rPr lang="en-US" sz="1200" dirty="0"/>
              <a:t>There are three categories where you’re allowed to exclude State or locally funded staff from comparability calculations.</a:t>
            </a:r>
            <a:br>
              <a:rPr lang="en-US" sz="1200" dirty="0"/>
            </a:br>
            <a:endParaRPr lang="en-US" sz="1200" dirty="0"/>
          </a:p>
          <a:p>
            <a:pPr>
              <a:defRPr/>
            </a:pPr>
            <a:r>
              <a:rPr lang="en-US" sz="1200" dirty="0"/>
              <a:t>You may exclude staff for:</a:t>
            </a:r>
          </a:p>
          <a:p>
            <a:pPr>
              <a:defRPr/>
            </a:pPr>
            <a:endParaRPr lang="en-US" sz="1200" dirty="0"/>
          </a:p>
          <a:p>
            <a:pPr marL="228600" indent="-228600">
              <a:buFont typeface="Arial" pitchFamily="34" charset="0"/>
              <a:buChar char="•"/>
              <a:defRPr/>
            </a:pPr>
            <a:r>
              <a:rPr lang="en-US" sz="1200" dirty="0"/>
              <a:t>State or local supplemental programs that meet the intent and purposes of Title I, Part A; these are also known as “Title I-Like programs;”</a:t>
            </a:r>
          </a:p>
          <a:p>
            <a:pPr marL="228600" indent="-228600">
              <a:buFont typeface="Arial" pitchFamily="34" charset="0"/>
              <a:buNone/>
              <a:defRPr/>
            </a:pPr>
            <a:endParaRPr lang="en-US" sz="1200" dirty="0"/>
          </a:p>
          <a:p>
            <a:pPr marL="228600" indent="-228600">
              <a:buFont typeface="Arial" pitchFamily="34" charset="0"/>
              <a:buChar char="•"/>
              <a:defRPr/>
            </a:pPr>
            <a:r>
              <a:rPr lang="en-US" sz="1200" dirty="0"/>
              <a:t>Language Instruction Programs for English Language Learners; and/or</a:t>
            </a:r>
          </a:p>
          <a:p>
            <a:pPr marL="228600" indent="-228600">
              <a:buFont typeface="Arial" pitchFamily="34" charset="0"/>
              <a:buChar char="•"/>
              <a:defRPr/>
            </a:pPr>
            <a:endParaRPr lang="en-US" sz="1200" dirty="0"/>
          </a:p>
          <a:p>
            <a:pPr marL="228600" indent="-228600">
              <a:buFont typeface="Arial" pitchFamily="34" charset="0"/>
              <a:buChar char="•"/>
              <a:defRPr/>
            </a:pPr>
            <a:r>
              <a:rPr lang="en-US" sz="1200" dirty="0"/>
              <a:t>You’re allowed to exclude excess State or locally funded staff that provide services to students with disabilities.</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23</a:t>
            </a:fld>
            <a:endParaRPr lang="en-US" dirty="0"/>
          </a:p>
        </p:txBody>
      </p:sp>
    </p:spTree>
    <p:extLst>
      <p:ext uri="{BB962C8B-B14F-4D97-AF65-F5344CB8AC3E}">
        <p14:creationId xmlns:p14="http://schemas.microsoft.com/office/powerpoint/2010/main" val="3311365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 I</a:t>
            </a:r>
            <a:r>
              <a:rPr lang="en-US" baseline="0" dirty="0"/>
              <a:t> had talked about how “Title I-like” programs in Comparability exclusion.  If a program meets the criteria on this slide, it is considered to be a “Title I-like program,” and State or locally funded staff associated with that program may be excluded from Comparability calculations. (Common example = Reading interventions)</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24</a:t>
            </a:fld>
            <a:endParaRPr lang="en-US" dirty="0"/>
          </a:p>
        </p:txBody>
      </p:sp>
    </p:spTree>
    <p:extLst>
      <p:ext uri="{BB962C8B-B14F-4D97-AF65-F5344CB8AC3E}">
        <p14:creationId xmlns:p14="http://schemas.microsoft.com/office/powerpoint/2010/main" val="1976452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You may also try taking different combinations of exclusions.  You may need to make multiple attempts at taking exclusions in order to get to a point where all schools are comparable.  Remember that if you’re taking combinations of exclusions, you must apply those combinations consistently across the grade span.</a:t>
            </a:r>
          </a:p>
          <a:p>
            <a:endParaRPr lang="en-US" altLang="en-US" sz="1200" dirty="0">
              <a:latin typeface="Arial" panose="020B0604020202020204" pitchFamily="34" charset="0"/>
            </a:endParaRPr>
          </a:p>
          <a:p>
            <a:r>
              <a:rPr lang="en-US" altLang="en-US" sz="1200" dirty="0">
                <a:latin typeface="Arial" panose="020B0604020202020204" pitchFamily="34" charset="0"/>
              </a:rPr>
              <a:t>If you’ve tried taking every exclusion and are still not able to get all schools comparable, then please contact your LEA’s Title I liaison.  The Title I team will work with you to see if there</a:t>
            </a:r>
            <a:r>
              <a:rPr lang="en-US" altLang="en-US" sz="1200" baseline="0" dirty="0">
                <a:latin typeface="Arial" panose="020B0604020202020204" pitchFamily="34" charset="0"/>
              </a:rPr>
              <a:t> is</a:t>
            </a:r>
            <a:r>
              <a:rPr lang="en-US" altLang="en-US" sz="1200" dirty="0">
                <a:latin typeface="Arial" panose="020B0604020202020204" pitchFamily="34" charset="0"/>
              </a:rPr>
              <a:t> any way we can help get you to comparable before taking further action.   </a:t>
            </a:r>
          </a:p>
          <a:p>
            <a:endParaRPr lang="en-US" altLang="en-US" sz="1200" dirty="0">
              <a:latin typeface="Arial" panose="020B0604020202020204" pitchFamily="34" charset="0"/>
            </a:endParaRPr>
          </a:p>
          <a:p>
            <a:r>
              <a:rPr lang="en-US" altLang="en-US" sz="1200" dirty="0">
                <a:latin typeface="Arial" panose="020B0604020202020204" pitchFamily="34" charset="0"/>
              </a:rPr>
              <a:t>However, please know that if you are unable to demonstrate comparability in all schools, then the LEA is required to make </a:t>
            </a:r>
            <a:r>
              <a:rPr lang="en-US" altLang="en-US" sz="1200" b="1" dirty="0">
                <a:latin typeface="Arial" panose="020B0604020202020204" pitchFamily="34" charset="0"/>
              </a:rPr>
              <a:t>immediate</a:t>
            </a:r>
            <a:r>
              <a:rPr lang="en-US" altLang="en-US" sz="1200" dirty="0">
                <a:latin typeface="Arial" panose="020B0604020202020204" pitchFamily="34" charset="0"/>
              </a:rPr>
              <a:t> staffing adjustments to bring all schools into compliance with Title I comparability requirements.  Your Title I liaison is available to discuss next steps and support you in moving through that process, should it become necessary.</a:t>
            </a:r>
          </a:p>
          <a:p>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25</a:t>
            </a:fld>
            <a:endParaRPr lang="en-US" dirty="0"/>
          </a:p>
        </p:txBody>
      </p:sp>
    </p:spTree>
    <p:extLst>
      <p:ext uri="{BB962C8B-B14F-4D97-AF65-F5344CB8AC3E}">
        <p14:creationId xmlns:p14="http://schemas.microsoft.com/office/powerpoint/2010/main" val="884404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26</a:t>
            </a:fld>
            <a:endParaRPr lang="en-US" dirty="0"/>
          </a:p>
        </p:txBody>
      </p:sp>
    </p:spTree>
    <p:extLst>
      <p:ext uri="{BB962C8B-B14F-4D97-AF65-F5344CB8AC3E}">
        <p14:creationId xmlns:p14="http://schemas.microsoft.com/office/powerpoint/2010/main" val="3799385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27</a:t>
            </a:fld>
            <a:endParaRPr lang="en-US" dirty="0"/>
          </a:p>
        </p:txBody>
      </p:sp>
    </p:spTree>
    <p:extLst>
      <p:ext uri="{BB962C8B-B14F-4D97-AF65-F5344CB8AC3E}">
        <p14:creationId xmlns:p14="http://schemas.microsoft.com/office/powerpoint/2010/main" val="301941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all reports the Instruction Tab will look identical.  It provides an overview of each sheet, along with the reports due date.</a:t>
            </a:r>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28</a:t>
            </a:fld>
            <a:endParaRPr lang="en-US" dirty="0"/>
          </a:p>
        </p:txBody>
      </p:sp>
    </p:spTree>
    <p:extLst>
      <p:ext uri="{BB962C8B-B14F-4D97-AF65-F5344CB8AC3E}">
        <p14:creationId xmlns:p14="http://schemas.microsoft.com/office/powerpoint/2010/main" val="32710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tab is the Cover Tab.</a:t>
            </a:r>
            <a:r>
              <a:rPr lang="en-US" baseline="0" dirty="0"/>
              <a:t>  </a:t>
            </a:r>
          </a:p>
          <a:p>
            <a:endParaRPr lang="en-US" baseline="0" dirty="0"/>
          </a:p>
          <a:p>
            <a:r>
              <a:rPr lang="en-US" baseline="0" dirty="0"/>
              <a:t>Enter the districts name and the date at the top.  The District Name will autofill across the Grade Span sheets.</a:t>
            </a:r>
          </a:p>
          <a:p>
            <a:endParaRPr lang="en-US" baseline="0" dirty="0"/>
          </a:p>
          <a:p>
            <a:r>
              <a:rPr lang="en-US" baseline="0" dirty="0"/>
              <a:t>Be sure to indicate the name and contact information for the Responsible Official.  Remember that your written policy must indicate who the responsible person will be by position.</a:t>
            </a:r>
          </a:p>
          <a:p>
            <a:endParaRPr lang="en-US" baseline="0" dirty="0"/>
          </a:p>
          <a:p>
            <a:r>
              <a:rPr lang="en-US" baseline="0" dirty="0"/>
              <a:t>Next enter the Grade Spans.  This will auto fill at the top of the corresponding page.  Then indicate the number of Title I/non-Title I schools.</a:t>
            </a:r>
          </a:p>
          <a:p>
            <a:endParaRPr lang="en-US" baseline="0" dirty="0"/>
          </a:p>
          <a:p>
            <a:r>
              <a:rPr lang="en-US" baseline="0" dirty="0"/>
              <a:t>After completing the report, be sure to return to the Cover tab and check the “Yes” box if all schools are “Comparable” or the “No” box is they are not.  Remember, you should NOT submit a report that has schools that are “Not Comparable”.  If you have “Not Comparable” schools, it is important to reach out to your LEA’s Title I Liaison for guidance.</a:t>
            </a:r>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29</a:t>
            </a:fld>
            <a:endParaRPr lang="en-US" dirty="0"/>
          </a:p>
        </p:txBody>
      </p:sp>
    </p:spTree>
    <p:extLst>
      <p:ext uri="{BB962C8B-B14F-4D97-AF65-F5344CB8AC3E}">
        <p14:creationId xmlns:p14="http://schemas.microsoft.com/office/powerpoint/2010/main" val="150735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95280"/>
          </a:xfrm>
        </p:spPr>
        <p:txBody>
          <a:bodyPr/>
          <a:lstStyle/>
          <a:p>
            <a:r>
              <a:rPr lang="en-US" dirty="0"/>
              <a:t>There are three fiscal tests for Title I-A:</a:t>
            </a:r>
          </a:p>
          <a:p>
            <a:endParaRPr lang="en-US" dirty="0"/>
          </a:p>
          <a:p>
            <a:pPr marL="232943" indent="-232943">
              <a:buAutoNum type="arabicPeriod"/>
            </a:pPr>
            <a:r>
              <a:rPr lang="en-US" dirty="0"/>
              <a:t>Maintenance of Effort (MOE) – LEAs must maintain a consistent floor of state and local funding for free public education from year-to-year. </a:t>
            </a:r>
          </a:p>
          <a:p>
            <a:pPr marL="232943" indent="-232943">
              <a:buAutoNum type="arabicPeriod"/>
            </a:pPr>
            <a:r>
              <a:rPr lang="en-US" dirty="0"/>
              <a:t>Supplement Not Supplant (SNS) – LEAs must distribute state and local funds to schools without taking into account a school’s participation in the Title I program. </a:t>
            </a:r>
          </a:p>
          <a:p>
            <a:pPr marL="232943" indent="-232943">
              <a:buAutoNum type="arabicPeriod"/>
            </a:pPr>
            <a:r>
              <a:rPr lang="en-US" dirty="0"/>
              <a:t>Comparability – state and local funds are used to provide services that, taken as a whole, are comparable between Title I and non-Title schools.</a:t>
            </a:r>
          </a:p>
          <a:p>
            <a:endParaRPr lang="en-US" dirty="0"/>
          </a:p>
          <a:p>
            <a:pPr defTabSz="931774">
              <a:defRPr/>
            </a:pPr>
            <a:r>
              <a:rPr lang="en-US" dirty="0"/>
              <a:t>Title I-A funds are required to supplement, and not supplant existing state and local funding. In plain language, this means that federal funds should add to, and not replace, state and local funds. Before ESSA, Title I-A’s ‘supplement, not supplant’ requirement was tested through three presumptions that looked at each activity supported with Title I-A funds to determine if it was something an LEA or school would have paid for with state and/or local funds if Title I-A funds were not available.</a:t>
            </a:r>
          </a:p>
          <a:p>
            <a:pPr defTabSz="931774">
              <a:defRPr/>
            </a:pPr>
            <a:endParaRPr lang="en-US" dirty="0"/>
          </a:p>
          <a:p>
            <a:pPr defTabSz="931774">
              <a:defRPr/>
            </a:pPr>
            <a:r>
              <a:rPr lang="en-US" dirty="0"/>
              <a:t>The reauthorization of ESEA under the Every Student Succeeds Act (ESSA) changed the way supplement, not supplant (SNS) compliance is tested for districts and schools that receive Title I-A funds.  ESSA’s revised SNS test does not look at how districts and schools spend Title I-A funds as a specific cost test, but instead looks at how districts distribute State and local funds to Title I-A schools. </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a:t>
            </a:fld>
            <a:endParaRPr lang="en-US" dirty="0"/>
          </a:p>
        </p:txBody>
      </p:sp>
    </p:spTree>
    <p:extLst>
      <p:ext uri="{BB962C8B-B14F-4D97-AF65-F5344CB8AC3E}">
        <p14:creationId xmlns:p14="http://schemas.microsoft.com/office/powerpoint/2010/main" val="3582180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a:t>
            </a:r>
            <a:r>
              <a:rPr lang="en-US" baseline="0" dirty="0"/>
              <a:t> tab is the Assurances Page.  </a:t>
            </a:r>
          </a:p>
          <a:p>
            <a:endParaRPr lang="en-US" baseline="0" dirty="0"/>
          </a:p>
          <a:p>
            <a:r>
              <a:rPr lang="en-US" baseline="0" dirty="0"/>
              <a:t>Here you will need to fill in the three yellow boxes.</a:t>
            </a:r>
          </a:p>
          <a:p>
            <a:endParaRPr lang="en-US" baseline="0" dirty="0"/>
          </a:p>
          <a:p>
            <a:endParaRPr lang="en-US" baseline="0" dirty="0"/>
          </a:p>
          <a:p>
            <a:r>
              <a:rPr lang="en-US" baseline="0" dirty="0"/>
              <a:t>The report must include the Superintendent’s signature to be considered complete.  Any reports submitted without the signature will be returned.</a:t>
            </a:r>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30</a:t>
            </a:fld>
            <a:endParaRPr lang="en-US" dirty="0"/>
          </a:p>
        </p:txBody>
      </p:sp>
    </p:spTree>
    <p:extLst>
      <p:ext uri="{BB962C8B-B14F-4D97-AF65-F5344CB8AC3E}">
        <p14:creationId xmlns:p14="http://schemas.microsoft.com/office/powerpoint/2010/main" val="2018737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three tabs are</a:t>
            </a:r>
            <a:r>
              <a:rPr lang="en-US" baseline="0" dirty="0"/>
              <a:t> the Grade Span Tabs.</a:t>
            </a:r>
          </a:p>
          <a:p>
            <a:endParaRPr lang="en-US" baseline="0" dirty="0"/>
          </a:p>
          <a:p>
            <a:r>
              <a:rPr lang="en-US" baseline="0" dirty="0"/>
              <a:t>As you can see, the LEA and Grade span have been auto filled based on the information on the Cover Sheet.</a:t>
            </a:r>
          </a:p>
          <a:p>
            <a:endParaRPr lang="en-US" baseline="0" dirty="0"/>
          </a:p>
          <a:p>
            <a:r>
              <a:rPr lang="en-US" baseline="0" dirty="0"/>
              <a:t>Now you can enter the Title I schools, Actual Grade Span, Pupils, and FTE Instructional Staff.  As you can see the sheet will calculate the ratio for you.  When you are entering information, the School Comparability column will show “Not Comparable”.  Don’t worry about that until you have entered all of the information. </a:t>
            </a:r>
          </a:p>
          <a:p>
            <a:endParaRPr lang="en-US" baseline="0" dirty="0"/>
          </a:p>
          <a:p>
            <a:r>
              <a:rPr lang="en-US" b="1" baseline="0" dirty="0"/>
              <a:t>(Click through slide to enter information on the slide) </a:t>
            </a:r>
            <a:r>
              <a:rPr lang="en-US" baseline="0" dirty="0"/>
              <a:t>Enter all information for the Participating and Non-Participating schools.  The sheet will do all calculations, and if the Participating School ratios fall within 110% of the average ratio of Non-Participating you are good to go.  </a:t>
            </a:r>
          </a:p>
          <a:p>
            <a:endParaRPr lang="en-US" baseline="0" dirty="0"/>
          </a:p>
          <a:p>
            <a:r>
              <a:rPr lang="en-US" baseline="0" dirty="0"/>
              <a:t>If not, you will need to use the exclusions as discussed earlier in the presentation.  </a:t>
            </a:r>
            <a:r>
              <a:rPr lang="en-US" b="1" baseline="0" dirty="0"/>
              <a:t>(Click to bring up arrow and exclusions blurb)</a:t>
            </a:r>
          </a:p>
          <a:p>
            <a:endParaRPr lang="en-US" b="1" baseline="0" dirty="0"/>
          </a:p>
          <a:p>
            <a:r>
              <a:rPr lang="en-US" b="0" baseline="0" dirty="0"/>
              <a:t>If you have more than one grade span, follow the same steps to complete the Grade Span 2 and 3 reports.</a:t>
            </a:r>
          </a:p>
          <a:p>
            <a:endParaRPr lang="en-US" b="0" baseline="0" dirty="0"/>
          </a:p>
          <a:p>
            <a:r>
              <a:rPr lang="en-US" b="0" baseline="0" dirty="0"/>
              <a:t>Let’s take a look at the Grade Span Average sheet next.  </a:t>
            </a:r>
            <a:r>
              <a:rPr lang="en-US" b="1" baseline="0" dirty="0"/>
              <a:t>(Have sheet downloaded and maximize on the screen. Click through the tabs)</a:t>
            </a:r>
          </a:p>
          <a:p>
            <a:endParaRPr lang="en-US" b="0" baseline="0" dirty="0"/>
          </a:p>
          <a:p>
            <a:r>
              <a:rPr lang="en-US" b="0" baseline="0" dirty="0"/>
              <a:t>As you can see, the Instructions, Cover and Assurances Tabs are all the same as in the Participating/Non-Participating report.</a:t>
            </a:r>
          </a:p>
          <a:p>
            <a:r>
              <a:rPr lang="en-US" b="0" baseline="0" dirty="0"/>
              <a:t>The only difference is in the Grade Span Tabs.  Since all schools are Title I Participating in this report, enter all schools and their information.  For Comparability in this report, all schools must fall between 90 and 110 percent to be considered comparable. If all schools are comparable in grade spans, you are all set and your report is ready to submit.  If not, use exclusions to get to comparability.  Finally, make sure to indicate Yes/No to any exclusions you did or did not take.</a:t>
            </a:r>
          </a:p>
          <a:p>
            <a:endParaRPr lang="en-US" b="0" baseline="0" dirty="0"/>
          </a:p>
          <a:p>
            <a:r>
              <a:rPr lang="en-US" b="0" baseline="0" dirty="0"/>
              <a:t>Finally, let’s look at the High/Low Poverty Report. </a:t>
            </a:r>
            <a:r>
              <a:rPr lang="en-US" b="1" baseline="0" dirty="0"/>
              <a:t>(Again have sheet downloaded and maximize on the screen.  Go directly to Grade Span 1 Tab)</a:t>
            </a:r>
            <a:endParaRPr lang="en-US" b="0" baseline="0" dirty="0"/>
          </a:p>
          <a:p>
            <a:r>
              <a:rPr lang="en-US" b="0" baseline="0" dirty="0"/>
              <a:t>Since the Instructions, Cover and Assurances are essentially the same, I am going to skip right to the Grade Span 1 Tab.</a:t>
            </a:r>
          </a:p>
          <a:p>
            <a:r>
              <a:rPr lang="en-US" b="0" baseline="0" dirty="0"/>
              <a:t>For this report, you will need the Poverty Rate for each school in the Grade Span.  For this report, High Poverty is considered 75% or above.  Enter the school information in each section.  In the High Low Poverty report, like in the Participating/Non-Participating report, if the High Poverty schools are within 110% of the Low Poverty Schools Average Ratio, then you will show comparability and your report is ready to submit. If not, use exclusions to get to comparability and indicate Yes/No to any you did or did not take.</a:t>
            </a:r>
            <a:endParaRPr lang="en-US" b="1"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31</a:t>
            </a:fld>
            <a:endParaRPr lang="en-US" dirty="0"/>
          </a:p>
        </p:txBody>
      </p:sp>
    </p:spTree>
    <p:extLst>
      <p:ext uri="{BB962C8B-B14F-4D97-AF65-F5344CB8AC3E}">
        <p14:creationId xmlns:p14="http://schemas.microsoft.com/office/powerpoint/2010/main" val="3451732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school-level source documentation.</a:t>
            </a:r>
          </a:p>
          <a:p>
            <a:endParaRPr lang="en-US" dirty="0"/>
          </a:p>
          <a:p>
            <a:r>
              <a:rPr lang="en-US" dirty="0"/>
              <a:t>As you can see it lists the</a:t>
            </a:r>
            <a:r>
              <a:rPr lang="en-US" baseline="0" dirty="0"/>
              <a:t> school, grade span, enrollment and date of the data snapshot used for your comparability report.  It also lists all instructional staff at the school, their positions, FTE and funding sources.  All staff that are funded by federal dollars have been removed, as indicated by the red font, from the FTE calculations and staff who are partially funded by federal dollars, like Mr. Grant, the .5 FTE of Title I funding has been removed.  Once this initial set of exclusions has been made, you are ready to calculate comparability.</a:t>
            </a:r>
          </a:p>
          <a:p>
            <a:endParaRPr lang="en-US" baseline="0" dirty="0"/>
          </a:p>
          <a:p>
            <a:r>
              <a:rPr lang="en-US" baseline="0" dirty="0"/>
              <a:t>Before we move to the next section, are their any questions on reporting comparability?</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32</a:t>
            </a:fld>
            <a:endParaRPr lang="en-US" dirty="0"/>
          </a:p>
        </p:txBody>
      </p:sp>
    </p:spTree>
    <p:extLst>
      <p:ext uri="{BB962C8B-B14F-4D97-AF65-F5344CB8AC3E}">
        <p14:creationId xmlns:p14="http://schemas.microsoft.com/office/powerpoint/2010/main" val="2624421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On screen is a checklist of the types of documentation that you should keep in your annual comparability file.</a:t>
            </a:r>
          </a:p>
          <a:p>
            <a:endParaRPr lang="en-US" altLang="en-US" sz="1200" dirty="0">
              <a:latin typeface="Arial" panose="020B0604020202020204" pitchFamily="34" charset="0"/>
            </a:endParaRPr>
          </a:p>
          <a:p>
            <a:r>
              <a:rPr lang="en-US" altLang="en-US" sz="1200" dirty="0">
                <a:latin typeface="Arial" panose="020B0604020202020204" pitchFamily="34" charset="0"/>
              </a:rPr>
              <a:t>This includes:</a:t>
            </a:r>
          </a:p>
          <a:p>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The school-based staff lists and enrollment data that you used to complete the comparability report; </a:t>
            </a:r>
          </a:p>
          <a:p>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Fiscal and program documentation for any exclusions taken.  This documentation should clearly show that exclusions were taken consistently across the grade span.</a:t>
            </a:r>
          </a:p>
          <a:p>
            <a:pPr>
              <a:buFontTx/>
              <a:buChar char="•"/>
            </a:pPr>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If your Title I schools were not comparable, your file should include documentation of the staffing adjustments you made to reach comparability.</a:t>
            </a:r>
          </a:p>
          <a:p>
            <a:pPr>
              <a:buFontTx/>
              <a:buChar char="•"/>
            </a:pPr>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And your documentation file should also include a copy of your district’s comparability procedures, as well as a copy of the report and signed assurances that were submitted to RIDE.</a:t>
            </a:r>
          </a:p>
          <a:p>
            <a:endParaRPr lang="en-US" dirty="0"/>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33</a:t>
            </a:fld>
            <a:endParaRPr lang="en-US" dirty="0"/>
          </a:p>
        </p:txBody>
      </p:sp>
    </p:spTree>
    <p:extLst>
      <p:ext uri="{BB962C8B-B14F-4D97-AF65-F5344CB8AC3E}">
        <p14:creationId xmlns:p14="http://schemas.microsoft.com/office/powerpoint/2010/main" val="830595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Once you’ve completed the report, and have shown all schools are comparable, then</a:t>
            </a:r>
            <a:r>
              <a:rPr lang="en-US" altLang="en-US" sz="1200" baseline="0" dirty="0">
                <a:latin typeface="Arial" panose="020B0604020202020204" pitchFamily="34" charset="0"/>
              </a:rPr>
              <a:t> you are just about ready to submit</a:t>
            </a:r>
            <a:r>
              <a:rPr lang="en-US" altLang="en-US" sz="1200" dirty="0">
                <a:latin typeface="Arial" panose="020B0604020202020204" pitchFamily="34" charset="0"/>
              </a:rPr>
              <a:t>.</a:t>
            </a:r>
          </a:p>
          <a:p>
            <a:endParaRPr lang="en-US" altLang="en-US" sz="1200" dirty="0">
              <a:latin typeface="Arial" panose="020B0604020202020204" pitchFamily="34" charset="0"/>
            </a:endParaRPr>
          </a:p>
          <a:p>
            <a:r>
              <a:rPr lang="en-US" altLang="en-US" sz="1200" dirty="0">
                <a:latin typeface="Arial" panose="020B0604020202020204" pitchFamily="34" charset="0"/>
              </a:rPr>
              <a:t>Before submitting, we strongly recommend that you review your calculations for accuracy before submitting the report.  Title I comparability is annually audited.  If an auditor catches a mistake, you could potentially have to make staffing adjustments late into the school year.  Please double-check your work, particularly when a school’s staff ratio is close to the grade span’s tolerance average.</a:t>
            </a:r>
          </a:p>
          <a:p>
            <a:endParaRPr lang="en-US" altLang="en-US" sz="1200" dirty="0">
              <a:latin typeface="Arial" panose="020B0604020202020204" pitchFamily="34" charset="0"/>
            </a:endParaRPr>
          </a:p>
          <a:p>
            <a:r>
              <a:rPr lang="en-US" altLang="en-US" sz="1200" dirty="0">
                <a:latin typeface="Arial" panose="020B0604020202020204" pitchFamily="34" charset="0"/>
              </a:rPr>
              <a:t>Once you’ve double-checked your report for accuracy, have your Superintendent sign the Comparability Assurances.</a:t>
            </a:r>
          </a:p>
          <a:p>
            <a:endParaRPr lang="en-US" altLang="en-US" sz="1200" dirty="0">
              <a:latin typeface="Arial" panose="020B0604020202020204" pitchFamily="34" charset="0"/>
            </a:endParaRPr>
          </a:p>
          <a:p>
            <a:r>
              <a:rPr lang="en-US" altLang="en-US" sz="1200" dirty="0">
                <a:latin typeface="Arial" panose="020B0604020202020204" pitchFamily="34" charset="0"/>
              </a:rPr>
              <a:t>Your completed reports should be submitted electronically to my e-mail address as shown on screen.  A copy of the signed assurances page must be scanned and e-mailed to me.  Original signature pages are not required but must be maintained on file.</a:t>
            </a:r>
          </a:p>
          <a:p>
            <a:endParaRPr lang="en-US" altLang="en-US" sz="1200" dirty="0">
              <a:latin typeface="Arial" panose="020B0604020202020204" pitchFamily="34" charset="0"/>
            </a:endParaRPr>
          </a:p>
          <a:p>
            <a:r>
              <a:rPr lang="en-US" altLang="en-US" sz="1200" dirty="0">
                <a:latin typeface="Arial" panose="020B0604020202020204" pitchFamily="34" charset="0"/>
              </a:rPr>
              <a:t>Reports are due by Friday, November 17, 2023.</a:t>
            </a:r>
          </a:p>
          <a:p>
            <a:endParaRPr lang="en-US" altLang="en-US" sz="1200" dirty="0">
              <a:latin typeface="Arial" panose="020B0604020202020204" pitchFamily="34" charset="0"/>
            </a:endParaRPr>
          </a:p>
          <a:p>
            <a:r>
              <a:rPr lang="en-US" altLang="en-US" sz="1200" dirty="0">
                <a:latin typeface="Arial" panose="020B0604020202020204" pitchFamily="34" charset="0"/>
              </a:rPr>
              <a:t>One final note about submission:</a:t>
            </a:r>
            <a:r>
              <a:rPr lang="en-US" altLang="en-US" sz="1200" baseline="0" dirty="0">
                <a:latin typeface="Arial" panose="020B0604020202020204" pitchFamily="34" charset="0"/>
              </a:rPr>
              <a:t> please do not submit reports that show schools are “Not Comparable.”</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34</a:t>
            </a:fld>
            <a:endParaRPr lang="en-US" dirty="0"/>
          </a:p>
        </p:txBody>
      </p:sp>
    </p:spTree>
    <p:extLst>
      <p:ext uri="{BB962C8B-B14F-4D97-AF65-F5344CB8AC3E}">
        <p14:creationId xmlns:p14="http://schemas.microsoft.com/office/powerpoint/2010/main" val="310511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35</a:t>
            </a:fld>
            <a:endParaRPr lang="en-US" dirty="0"/>
          </a:p>
        </p:txBody>
      </p:sp>
    </p:spTree>
    <p:extLst>
      <p:ext uri="{BB962C8B-B14F-4D97-AF65-F5344CB8AC3E}">
        <p14:creationId xmlns:p14="http://schemas.microsoft.com/office/powerpoint/2010/main" val="799506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36</a:t>
            </a:fld>
            <a:endParaRPr lang="en-US" dirty="0"/>
          </a:p>
        </p:txBody>
      </p:sp>
    </p:spTree>
    <p:extLst>
      <p:ext uri="{BB962C8B-B14F-4D97-AF65-F5344CB8AC3E}">
        <p14:creationId xmlns:p14="http://schemas.microsoft.com/office/powerpoint/2010/main" val="337449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37</a:t>
            </a:fld>
            <a:endParaRPr lang="en-US" dirty="0"/>
          </a:p>
        </p:txBody>
      </p:sp>
    </p:spTree>
    <p:extLst>
      <p:ext uri="{BB962C8B-B14F-4D97-AF65-F5344CB8AC3E}">
        <p14:creationId xmlns:p14="http://schemas.microsoft.com/office/powerpoint/2010/main" val="4279454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dirty="0"/>
              <a:t>In summary, </a:t>
            </a:r>
          </a:p>
          <a:p>
            <a:pPr>
              <a:defRPr/>
            </a:pPr>
            <a:endParaRPr lang="en-US" altLang="en-US" sz="1200" dirty="0"/>
          </a:p>
          <a:p>
            <a:pPr marL="285750" indent="-285750">
              <a:buFont typeface="Wingdings" panose="05000000000000000000" pitchFamily="2" charset="2"/>
              <a:buChar char="§"/>
              <a:defRPr/>
            </a:pPr>
            <a:r>
              <a:rPr lang="en-US" altLang="en-US" sz="1200" dirty="0"/>
              <a:t>Comparability is a key fiscal requirement for Title I.</a:t>
            </a:r>
          </a:p>
          <a:p>
            <a:pPr>
              <a:buFont typeface="Wingdings" panose="05000000000000000000" pitchFamily="2" charset="2"/>
              <a:buNone/>
              <a:defRPr/>
            </a:pPr>
            <a:endParaRPr lang="en-US" altLang="en-US" sz="1200" dirty="0"/>
          </a:p>
          <a:p>
            <a:pPr marL="285750" indent="-285750">
              <a:buFont typeface="Wingdings" panose="05000000000000000000" pitchFamily="2" charset="2"/>
              <a:buChar char="§"/>
              <a:defRPr/>
            </a:pPr>
            <a:r>
              <a:rPr lang="en-US" altLang="en-US" sz="1200" dirty="0"/>
              <a:t>The purpose of this requirement is to show that absent ALL federal funding, schools are comparable in staffing and resources.</a:t>
            </a:r>
          </a:p>
          <a:p>
            <a:pPr>
              <a:buFont typeface="Wingdings" panose="05000000000000000000" pitchFamily="2" charset="2"/>
              <a:buNone/>
              <a:defRPr/>
            </a:pPr>
            <a:endParaRPr lang="en-US" altLang="en-US" sz="1200" dirty="0"/>
          </a:p>
          <a:p>
            <a:pPr marL="285750" indent="-285750">
              <a:buFont typeface="Wingdings" panose="05000000000000000000" pitchFamily="2" charset="2"/>
              <a:buChar char="§"/>
              <a:defRPr/>
            </a:pPr>
            <a:r>
              <a:rPr lang="en-US" altLang="en-US" sz="1200" dirty="0"/>
              <a:t>Comparability is an audited item.  Therefore, it is important to keep good documentation for both auditing and monitoring purposes.</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38</a:t>
            </a:fld>
            <a:endParaRPr lang="en-US" dirty="0"/>
          </a:p>
        </p:txBody>
      </p:sp>
    </p:spTree>
    <p:extLst>
      <p:ext uri="{BB962C8B-B14F-4D97-AF65-F5344CB8AC3E}">
        <p14:creationId xmlns:p14="http://schemas.microsoft.com/office/powerpoint/2010/main" val="363498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would like to thank you for taking the time out of your busy schedule to attend today’s Comparability Refresher Webinar.  </a:t>
            </a:r>
          </a:p>
          <a:p>
            <a:endParaRPr lang="en-US" baseline="0" dirty="0"/>
          </a:p>
          <a:p>
            <a:r>
              <a:rPr lang="en-US" baseline="0" dirty="0"/>
              <a:t>If you have any further questions, please reach out to me at the contact information on the bottom of the slide.</a:t>
            </a:r>
          </a:p>
          <a:p>
            <a:endParaRPr lang="en-US" baseline="0" dirty="0"/>
          </a:p>
          <a:p>
            <a:r>
              <a:rPr lang="en-US" baseline="0" dirty="0"/>
              <a:t>Please watch your inbox for the reporting form templates, this presentation slide deck and a tip sheet.</a:t>
            </a:r>
          </a:p>
          <a:p>
            <a:endParaRPr lang="en-US" baseline="0" dirty="0"/>
          </a:p>
          <a:p>
            <a:r>
              <a:rPr lang="en-US" baseline="0" dirty="0"/>
              <a:t>Thank you for all your hard work supporting Title I programs and students.</a:t>
            </a:r>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39</a:t>
            </a:fld>
            <a:endParaRPr lang="en-US" dirty="0"/>
          </a:p>
        </p:txBody>
      </p:sp>
    </p:spTree>
    <p:extLst>
      <p:ext uri="{BB962C8B-B14F-4D97-AF65-F5344CB8AC3E}">
        <p14:creationId xmlns:p14="http://schemas.microsoft.com/office/powerpoint/2010/main" val="116443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95280"/>
          </a:xfrm>
        </p:spPr>
        <p:txBody>
          <a:bodyPr/>
          <a:lstStyle/>
          <a:p>
            <a:r>
              <a:rPr lang="en-US" dirty="0"/>
              <a:t>There are three fiscal tests for Title I-A:</a:t>
            </a:r>
          </a:p>
          <a:p>
            <a:endParaRPr lang="en-US" dirty="0"/>
          </a:p>
          <a:p>
            <a:pPr marL="232943" indent="-232943">
              <a:buAutoNum type="arabicPeriod"/>
            </a:pPr>
            <a:r>
              <a:rPr lang="en-US" dirty="0"/>
              <a:t>Maintenance of Effort (MOE) – LEAs must maintain a consistent floor of state and local funding for free public education from year-to-year. </a:t>
            </a:r>
          </a:p>
          <a:p>
            <a:pPr marL="232943" indent="-232943">
              <a:buAutoNum type="arabicPeriod"/>
            </a:pPr>
            <a:r>
              <a:rPr lang="en-US" dirty="0"/>
              <a:t>Supplement Not Supplant (SNS) – LEAs must distribute state and local funds to schools without taking into account a school’s participation in the Title I program. </a:t>
            </a:r>
          </a:p>
          <a:p>
            <a:pPr marL="232943" indent="-232943">
              <a:buAutoNum type="arabicPeriod"/>
            </a:pPr>
            <a:r>
              <a:rPr lang="en-US" dirty="0"/>
              <a:t>Comparability – state and local funds are used to provide services that, taken as a whole, are comparable between Title I and non-Title schools.</a:t>
            </a:r>
          </a:p>
          <a:p>
            <a:endParaRPr lang="en-US" dirty="0"/>
          </a:p>
          <a:p>
            <a:pPr defTabSz="931774">
              <a:defRPr/>
            </a:pPr>
            <a:r>
              <a:rPr lang="en-US" dirty="0"/>
              <a:t>Title I-A funds are required to supplement, and not supplant existing state and local funding. In plain language, this means that federal funds should add to, and not replace, state and local funds. Before ESSA, Title I-A’s ‘supplement, not supplant’ requirement was tested through three presumptions that looked at each activity supported with Title I-A funds to determine if it was something an LEA or school would have paid for with state and/or local funds if Title I-A funds were not available.</a:t>
            </a:r>
          </a:p>
          <a:p>
            <a:pPr defTabSz="931774">
              <a:defRPr/>
            </a:pPr>
            <a:endParaRPr lang="en-US" dirty="0"/>
          </a:p>
          <a:p>
            <a:pPr defTabSz="931774">
              <a:defRPr/>
            </a:pPr>
            <a:r>
              <a:rPr lang="en-US" dirty="0"/>
              <a:t>The reauthorization of ESEA under the Every Student Succeeds Act (ESSA) changed the way supplement, not supplant (SNS) compliance is tested for districts and schools that receive Title I-A funds.  ESSA’s revised SNS test does not look at how districts and schools spend Title I-A funds as a specific cost test, but instead looks at how districts distribute State and local funds to Title I-A schools. </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4</a:t>
            </a:fld>
            <a:endParaRPr lang="en-US" dirty="0"/>
          </a:p>
        </p:txBody>
      </p:sp>
    </p:spTree>
    <p:extLst>
      <p:ext uri="{BB962C8B-B14F-4D97-AF65-F5344CB8AC3E}">
        <p14:creationId xmlns:p14="http://schemas.microsoft.com/office/powerpoint/2010/main" val="339976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a:t>In order to receive Title I funds, an LEA must show that its Title I schools are “Comparable” to non-Title I schools within similar grade spans. This means that if we compare Title I schools to non-Title I schools within the same grade span, and look at only State or local funds available for instructional staffing and resources, then the Title I schools would be comparable to non-Title I schools.</a:t>
            </a:r>
          </a:p>
          <a:p>
            <a:pPr eaLnBrk="1" hangingPunct="1">
              <a:defRPr/>
            </a:pPr>
            <a:endParaRPr lang="en-US" altLang="en-US" sz="1200" dirty="0"/>
          </a:p>
          <a:p>
            <a:pPr eaLnBrk="1" hangingPunct="1">
              <a:defRPr/>
            </a:pPr>
            <a:r>
              <a:rPr lang="en-US" altLang="en-US" sz="1200" dirty="0"/>
              <a:t>Now, if all of the schools are Title I participating, and there are no non-Title I schools, then the way that you demonstrate comparability changes slightly.  When all of the schools in a grade span, or in the LEA, are Title I participating schools, the LEA must show that it uses State and local funds to provide services that, taken as a whole, are substantially comparable in each school.</a:t>
            </a:r>
          </a:p>
          <a:p>
            <a:pPr eaLnBrk="1" hangingPunct="1">
              <a:defRPr/>
            </a:pPr>
            <a:endParaRPr lang="en-US" altLang="en-US" sz="1200" dirty="0"/>
          </a:p>
          <a:p>
            <a:pPr eaLnBrk="1" hangingPunct="1">
              <a:defRPr/>
            </a:pPr>
            <a:r>
              <a:rPr lang="en-US" altLang="en-US" sz="1200" dirty="0"/>
              <a:t>In other words, the intent of this requirement is to ensure that Title I schools do not receive less than their fair share of State and local resources simply because they are receiving Title I funds.  </a:t>
            </a:r>
            <a:r>
              <a:rPr lang="en-US" sz="1200" dirty="0"/>
              <a:t>Because Title I, Part A allocations are made annually, Comparability is an </a:t>
            </a:r>
            <a:r>
              <a:rPr lang="en-US" sz="1200" b="1" dirty="0"/>
              <a:t>annual</a:t>
            </a:r>
            <a:r>
              <a:rPr lang="en-US" sz="1200" dirty="0"/>
              <a:t> requirement.</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5</a:t>
            </a:fld>
            <a:endParaRPr lang="en-US" dirty="0"/>
          </a:p>
        </p:txBody>
      </p:sp>
    </p:spTree>
    <p:extLst>
      <p:ext uri="{BB962C8B-B14F-4D97-AF65-F5344CB8AC3E}">
        <p14:creationId xmlns:p14="http://schemas.microsoft.com/office/powerpoint/2010/main" val="310902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There are few considerations to</a:t>
            </a:r>
            <a:r>
              <a:rPr lang="en-US" altLang="en-US" sz="1200" baseline="0" dirty="0">
                <a:latin typeface="Arial" panose="020B0604020202020204" pitchFamily="34" charset="0"/>
              </a:rPr>
              <a:t> keep in mind when we look </a:t>
            </a:r>
            <a:r>
              <a:rPr lang="en-US" altLang="en-US" sz="1200" dirty="0">
                <a:latin typeface="Arial" panose="020B0604020202020204" pitchFamily="34" charset="0"/>
              </a:rPr>
              <a:t>at applying the Comparability Requirement.</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First, some LEAs are excluded from comparability.  If the LEA has only one school, or has only one school per grade span, it is not required to do Comparability.  Comparability is a school-to-school comparison, so if there is only one school, there is nothing to compare!</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 LEA is also allowed to exclude schools that have fewer than 100 students from its Comparability calculations.  </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When looking at preschool</a:t>
            </a:r>
            <a:r>
              <a:rPr lang="en-US" altLang="en-US" sz="1200" baseline="0" dirty="0">
                <a:latin typeface="Arial" panose="020B0604020202020204" pitchFamily="34" charset="0"/>
              </a:rPr>
              <a:t>s: </a:t>
            </a:r>
            <a:r>
              <a:rPr lang="en-US" altLang="en-US" sz="1200" dirty="0">
                <a:latin typeface="Arial" panose="020B0604020202020204" pitchFamily="34" charset="0"/>
              </a:rPr>
              <a:t>U.S. Department of Education guidance states that, in general, preschool staff and student enrollment should not be included in Comparability calculations, unless the State considers preschool to be part of its elementary and secondary education program.  In</a:t>
            </a:r>
            <a:r>
              <a:rPr lang="en-US" altLang="en-US" sz="1200" baseline="0" dirty="0">
                <a:latin typeface="Arial" panose="020B0604020202020204" pitchFamily="34" charset="0"/>
              </a:rPr>
              <a:t> Rhode Island, we do not consider preschools as part of the State’s elementary and secondary education program, so Pre-K should generally not be counted in your Comparability Reports.</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6</a:t>
            </a:fld>
            <a:endParaRPr lang="en-US" dirty="0"/>
          </a:p>
        </p:txBody>
      </p:sp>
    </p:spTree>
    <p:extLst>
      <p:ext uri="{BB962C8B-B14F-4D97-AF65-F5344CB8AC3E}">
        <p14:creationId xmlns:p14="http://schemas.microsoft.com/office/powerpoint/2010/main" val="37262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7</a:t>
            </a:fld>
            <a:endParaRPr lang="en-US" dirty="0"/>
          </a:p>
        </p:txBody>
      </p:sp>
    </p:spTree>
    <p:extLst>
      <p:ext uri="{BB962C8B-B14F-4D97-AF65-F5344CB8AC3E}">
        <p14:creationId xmlns:p14="http://schemas.microsoft.com/office/powerpoint/2010/main" val="188333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rPr>
              <a:t>The Federal law allows for several methods for calculating Comparability, which we have listed on this slide.</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These methods are based on either staffing ratios or expenditures.</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Federal law also allows the State to determine the method to be used for</a:t>
            </a:r>
            <a:r>
              <a:rPr lang="en-US" altLang="en-US" sz="1200" baseline="0" dirty="0">
                <a:latin typeface="Arial" panose="020B0604020202020204" pitchFamily="34" charset="0"/>
              </a:rPr>
              <a:t> Comparability</a:t>
            </a:r>
            <a:r>
              <a:rPr lang="en-US" altLang="en-US" sz="1200" dirty="0">
                <a:latin typeface="Arial" panose="020B0604020202020204" pitchFamily="34" charset="0"/>
              </a:rPr>
              <a:t>.</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In RI, we use student/instructional staff ratios to determine Comparability.  This is the method that </a:t>
            </a:r>
            <a:r>
              <a:rPr lang="en-US" altLang="en-US" sz="1600" dirty="0">
                <a:latin typeface="Arial" panose="020B0604020202020204" pitchFamily="34" charset="0"/>
              </a:rPr>
              <a:t>is most commonly used in other states.</a:t>
            </a:r>
          </a:p>
          <a:p>
            <a:endParaRPr lang="en-US" dirty="0"/>
          </a:p>
        </p:txBody>
      </p:sp>
      <p:sp>
        <p:nvSpPr>
          <p:cNvPr id="4" name="Slide Number Placeholder 3"/>
          <p:cNvSpPr>
            <a:spLocks noGrp="1"/>
          </p:cNvSpPr>
          <p:nvPr>
            <p:ph type="sldNum" sz="quarter" idx="5"/>
          </p:nvPr>
        </p:nvSpPr>
        <p:spPr/>
        <p:txBody>
          <a:bodyPr/>
          <a:lstStyle/>
          <a:p>
            <a:fld id="{D46FE869-CB52-4C83-899A-5F945D145A53}" type="slidenum">
              <a:rPr lang="en-US" smtClean="0"/>
              <a:t>8</a:t>
            </a:fld>
            <a:endParaRPr lang="en-US" dirty="0"/>
          </a:p>
        </p:txBody>
      </p:sp>
    </p:spTree>
    <p:extLst>
      <p:ext uri="{BB962C8B-B14F-4D97-AF65-F5344CB8AC3E}">
        <p14:creationId xmlns:p14="http://schemas.microsoft.com/office/powerpoint/2010/main" val="345396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FE869-CB52-4C83-899A-5F945D145A53}" type="slidenum">
              <a:rPr lang="en-US" smtClean="0"/>
              <a:t>9</a:t>
            </a:fld>
            <a:endParaRPr lang="en-US" dirty="0"/>
          </a:p>
        </p:txBody>
      </p:sp>
    </p:spTree>
    <p:extLst>
      <p:ext uri="{BB962C8B-B14F-4D97-AF65-F5344CB8AC3E}">
        <p14:creationId xmlns:p14="http://schemas.microsoft.com/office/powerpoint/2010/main" val="3217291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34A1C9-C206-46AA-A1F3-568F65A9103A}"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37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221C6-ECA1-461F-915E-FE7B5438ED53}"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34226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C3254-C1B8-476F-BABE-7239798920A9}"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95960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C5D93-4DC1-4B6D-A873-D6879943B073}"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23105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45E05-7679-428E-A847-78607AA625B4}"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86197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8236-86FD-4E7A-8887-3DE35477C477}"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70550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FA8B09-7F35-4348-B1FC-75363B8DC074}"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94799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C5FDF-1CD2-4C6B-8A5F-C74D3B8D2E94}"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82528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14CC3-4FDA-4042-B0CF-2A4B0B03828D}"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018171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ED65B1-550C-4042-A3DD-3A182334A5D6}"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824483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D9632-BF93-4F2E-9194-F9A66D6CE073}" type="datetime1">
              <a:rPr lang="en-US" smtClean="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55409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04B08B-A2A8-4A56-AB82-EACC12B89D19}"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54320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5ED56A-69BE-4CF2-937B-E1DFAAC4580F}" type="datetime1">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79139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94C7C-9E7B-4630-95EC-B4D27394B879}" type="datetime1">
              <a:rPr lang="en-US" smtClean="0"/>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718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08DDAF-B57C-4858-B086-F8D2B03DF882}"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45513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FE94C-BC09-4824-9CD1-460C898454E6}"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70406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B0B69-E772-48F6-9470-3B6C0BECE091}"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05069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09F9D-1B94-4D34-B55E-D3CAB99AB83C}"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45311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93468-3041-47EC-ABEE-A9CF10593521}"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21330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681F5-ADCE-404D-BBE0-0E1595EEADB7}"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93159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EF2658-C57E-44FC-B715-B3C6192D1AAF}"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42507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98B64-A3C1-4486-90EA-D5876DF23E90}"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59299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31CEE-BA01-4613-97B6-CFDA42B52AE6}"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9160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D454D-A7A4-4053-A0B5-48E022F891DD}"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65894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E2416-E696-45E7-BFFB-2AC2E2FC52B9}"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0520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5650-6613-46BE-9A89-DF80795F212A}" type="datetime1">
              <a:rPr lang="en-US" smtClean="0"/>
              <a:t>4/3/2024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dirty="0"/>
          </a:p>
        </p:txBody>
      </p:sp>
    </p:spTree>
    <p:extLst>
      <p:ext uri="{BB962C8B-B14F-4D97-AF65-F5344CB8AC3E}">
        <p14:creationId xmlns:p14="http://schemas.microsoft.com/office/powerpoint/2010/main" val="414692302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cat.xula.edu/food/bb-tip-177-beginning-of-semester-tasks/"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pixabay.com/es/vectors/ingeniero-arquitecto-persona-planes-296438/"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hyperlink" Target="https://www.publicdomainpictures.net/en/view-image.php?image=240296&amp;picture=report"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ixabay.com/en/pencil-marks-notes-agenda-list-308509/" TargetMode="Externa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ixabay.com/en/cabinet-filing-furniture-office-41038/"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humb_up_icon.svg"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owl.excelsior.edu/writing-process/prewriting-strategies/prewriting-strategies-asking-defining-ques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pixabay.com/en/stop-process-business-solution-1829082/"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Exclamation_mark"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hyperlink" Target="https://www.publicdomainpictures.net/en/view-image.php?image=261698&amp;picture=businessaudit-data-report" TargetMode="Externa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pixabay.com/en/horizontal-pan-weigh-kitchen-scale-2071314/" TargetMode="Externa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creativecommons.org/licenses/by-nc/3.0/"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pngall.com/sample-png/download/65772"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pixabay.com/en/folder-explorer-files-documents-3d-150112/" TargetMode="Externa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pelandintecno.blogspot.com/p/blog-page.html?m=0" TargetMode="External"/><Relationship Id="rId5" Type="http://schemas.openxmlformats.org/officeDocument/2006/relationships/image" Target="../media/image43.png"/><Relationship Id="rId4" Type="http://schemas.openxmlformats.org/officeDocument/2006/relationships/hyperlink" Target="mailto:kim.Chouinard@ride.ri.gov"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6.jpeg"/><Relationship Id="rId7" Type="http://schemas.openxmlformats.org/officeDocument/2006/relationships/diagramColors" Target="../diagrams/colors9.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publicdomainpictures.net/view-image.php?image=4000&amp;picture=ready-for-gam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svgsilh.com/3f51b5/image/3409194.html" TargetMode="External"/><Relationship Id="rId4" Type="http://schemas.openxmlformats.org/officeDocument/2006/relationships/image" Target="../media/image46.sv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infusc16.wordpress.com/" TargetMode="Externa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6.jpeg"/><Relationship Id="rId7" Type="http://schemas.openxmlformats.org/officeDocument/2006/relationships/hyperlink" Target="https://www.evidentlycochrane.net/subfertility/"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hyperlink" Target="mailto:kim.Chouinard@ride.ri.gov" TargetMode="External"/><Relationship Id="rId4" Type="http://schemas.openxmlformats.org/officeDocument/2006/relationships/hyperlink" Target="mailto:Kim.Chouinard@ride.ri.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oese.ed.gov/offices/office-of-formula-grants/school-support-and-accountability/essa-legislation-table-contents/title-i-part-a/#sec111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oese.ed.gov/offices/office-of-formula-grants/school-support-and-accountability/essa-legislation-table-contents/title-i-part-a/#sec11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lufop.net/la-mise-a-jours-des-fichiers-csv-et-asc-pour-le-mois-daout-2011-est-deja-en-ligne/"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openclipart.org/detail/267907/pencil-notes"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1400"/>
            <a:ext cx="7772400" cy="2387600"/>
          </a:xfrm>
        </p:spPr>
        <p:txBody>
          <a:bodyPr>
            <a:normAutofit/>
          </a:bodyPr>
          <a:lstStyle/>
          <a:p>
            <a:r>
              <a:rPr lang="en-US" altLang="en-US" sz="3200" b="1" dirty="0">
                <a:solidFill>
                  <a:schemeClr val="accent1">
                    <a:lumMod val="50000"/>
                  </a:schemeClr>
                </a:solidFill>
                <a:latin typeface="+mn-lt"/>
                <a:cs typeface="Calibri" panose="020F0502020204030204" pitchFamily="34" charset="0"/>
              </a:rPr>
              <a:t>Title I-A Comparability Refresher Training  </a:t>
            </a:r>
            <a:endParaRPr lang="en-US" sz="3200" b="1" dirty="0">
              <a:solidFill>
                <a:schemeClr val="accent1">
                  <a:lumMod val="50000"/>
                </a:schemeClr>
              </a:solidFill>
              <a:latin typeface="+mn-lt"/>
              <a:cs typeface="Calibri" panose="020F0502020204030204" pitchFamily="34" charset="0"/>
            </a:endParaRPr>
          </a:p>
        </p:txBody>
      </p:sp>
      <p:sp>
        <p:nvSpPr>
          <p:cNvPr id="3" name="Subtitle 2"/>
          <p:cNvSpPr>
            <a:spLocks noGrp="1"/>
          </p:cNvSpPr>
          <p:nvPr>
            <p:ph type="subTitle" idx="1"/>
          </p:nvPr>
        </p:nvSpPr>
        <p:spPr>
          <a:xfrm>
            <a:off x="1010478" y="3191220"/>
            <a:ext cx="6858000" cy="1655762"/>
          </a:xfrm>
        </p:spPr>
        <p:txBody>
          <a:bodyPr/>
          <a:lstStyle/>
          <a:p>
            <a:endParaRPr lang="en-US" dirty="0"/>
          </a:p>
          <a:p>
            <a:r>
              <a:rPr lang="en-US" dirty="0"/>
              <a:t>Rhode Island Department of Education</a:t>
            </a:r>
          </a:p>
          <a:p>
            <a:r>
              <a:rPr lang="en-US" dirty="0"/>
              <a:t>October 26, 2023</a:t>
            </a:r>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783" y="2351351"/>
            <a:ext cx="7886700" cy="1325563"/>
          </a:xfrm>
        </p:spPr>
        <p:txBody>
          <a:bodyPr>
            <a:normAutofit/>
          </a:bodyPr>
          <a:lstStyle/>
          <a:p>
            <a:r>
              <a:rPr lang="en-US" sz="3600" b="1" dirty="0">
                <a:solidFill>
                  <a:schemeClr val="accent1">
                    <a:lumMod val="50000"/>
                  </a:schemeClr>
                </a:solidFill>
                <a:latin typeface="+mn-lt"/>
              </a:rPr>
              <a:t>LEA Procedures and Sample Scenarios</a:t>
            </a:r>
          </a:p>
        </p:txBody>
      </p:sp>
      <p:sp>
        <p:nvSpPr>
          <p:cNvPr id="4" name="Slide Number Placeholder 3">
            <a:extLst>
              <a:ext uri="{FF2B5EF4-FFF2-40B4-BE49-F238E27FC236}">
                <a16:creationId xmlns:a16="http://schemas.microsoft.com/office/drawing/2014/main" id="{47305B7E-2B87-055C-BCB2-837B433E56B7}"/>
              </a:ext>
            </a:extLst>
          </p:cNvPr>
          <p:cNvSpPr>
            <a:spLocks noGrp="1"/>
          </p:cNvSpPr>
          <p:nvPr>
            <p:ph type="sldNum" sz="quarter" idx="12"/>
          </p:nvPr>
        </p:nvSpPr>
        <p:spPr/>
        <p:txBody>
          <a:bodyPr/>
          <a:lstStyle/>
          <a:p>
            <a:fld id="{E3A0F8C9-0536-44E3-92CA-2798A712B5A8}" type="slidenum">
              <a:rPr lang="en-US" smtClean="0"/>
              <a:t>10</a:t>
            </a:fld>
            <a:endParaRPr lang="en-US" dirty="0"/>
          </a:p>
        </p:txBody>
      </p:sp>
      <p:pic>
        <p:nvPicPr>
          <p:cNvPr id="12" name="Picture 11" descr="A clipboard with check marks and a pen&#10;&#10;Description automatically generated">
            <a:extLst>
              <a:ext uri="{FF2B5EF4-FFF2-40B4-BE49-F238E27FC236}">
                <a16:creationId xmlns:a16="http://schemas.microsoft.com/office/drawing/2014/main" id="{8EF7F61C-3E4D-196D-E5A4-4E00BEB1DA2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66534" y="3200400"/>
            <a:ext cx="2150533" cy="2150533"/>
          </a:xfrm>
          <a:prstGeom prst="rect">
            <a:avLst/>
          </a:prstGeom>
        </p:spPr>
      </p:pic>
    </p:spTree>
    <p:extLst>
      <p:ext uri="{BB962C8B-B14F-4D97-AF65-F5344CB8AC3E}">
        <p14:creationId xmlns:p14="http://schemas.microsoft.com/office/powerpoint/2010/main" val="4284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259" y="590781"/>
            <a:ext cx="9145013" cy="1325563"/>
          </a:xfrm>
        </p:spPr>
        <p:txBody>
          <a:bodyPr>
            <a:normAutofit/>
          </a:bodyPr>
          <a:lstStyle/>
          <a:p>
            <a:r>
              <a:rPr lang="en-US" sz="3600" b="1" dirty="0">
                <a:solidFill>
                  <a:schemeClr val="accent1">
                    <a:lumMod val="50000"/>
                  </a:schemeClr>
                </a:solidFill>
                <a:latin typeface="+mn-lt"/>
              </a:rPr>
              <a:t>LEA Procedures</a:t>
            </a:r>
          </a:p>
        </p:txBody>
      </p:sp>
      <p:sp>
        <p:nvSpPr>
          <p:cNvPr id="3" name="Content Placeholder 2"/>
          <p:cNvSpPr>
            <a:spLocks noGrp="1"/>
          </p:cNvSpPr>
          <p:nvPr>
            <p:ph sz="half" idx="1"/>
          </p:nvPr>
        </p:nvSpPr>
        <p:spPr>
          <a:xfrm>
            <a:off x="462259" y="1695639"/>
            <a:ext cx="7265759" cy="4351338"/>
          </a:xfrm>
        </p:spPr>
        <p:txBody>
          <a:bodyPr>
            <a:normAutofit fontScale="85000" lnSpcReduction="20000"/>
          </a:bodyPr>
          <a:lstStyle/>
          <a:p>
            <a:pPr marL="0" indent="0">
              <a:buNone/>
            </a:pPr>
            <a:r>
              <a:rPr lang="en-US" sz="2800" dirty="0">
                <a:latin typeface="Calibri" panose="020F0502020204030204" pitchFamily="34" charset="0"/>
              </a:rPr>
              <a:t>The LEA must develop procedures for complying with comparability requirements. </a:t>
            </a:r>
          </a:p>
          <a:p>
            <a:pPr marL="0" indent="0">
              <a:buNone/>
            </a:pPr>
            <a:endParaRPr lang="en-US" sz="2800" dirty="0">
              <a:latin typeface="Calibri" panose="020F0502020204030204" pitchFamily="34" charset="0"/>
            </a:endParaRPr>
          </a:p>
          <a:p>
            <a:pPr marL="0" indent="0">
              <a:buNone/>
            </a:pPr>
            <a:r>
              <a:rPr lang="en-US" sz="2800" dirty="0">
                <a:latin typeface="Calibri" panose="020F0502020204030204" pitchFamily="34" charset="0"/>
              </a:rPr>
              <a:t>Procedures must be in writing and should, at a minimum, include:</a:t>
            </a:r>
          </a:p>
          <a:p>
            <a:pPr marL="0" indent="0">
              <a:spcAft>
                <a:spcPts val="600"/>
              </a:spcAft>
              <a:buNone/>
            </a:pPr>
            <a:r>
              <a:rPr lang="en-US" sz="2800" dirty="0">
                <a:latin typeface="Calibri" panose="020F0502020204030204" pitchFamily="34" charset="0"/>
              </a:rPr>
              <a:t>1. LEA’s timeline for demonstrating comparability</a:t>
            </a:r>
          </a:p>
          <a:p>
            <a:pPr marL="0" indent="0">
              <a:spcAft>
                <a:spcPts val="600"/>
              </a:spcAft>
              <a:buNone/>
            </a:pPr>
            <a:r>
              <a:rPr lang="en-US" sz="2800" dirty="0">
                <a:latin typeface="Calibri" panose="020F0502020204030204" pitchFamily="34" charset="0"/>
              </a:rPr>
              <a:t>2. Identification of responsible parties for making comparability calculations</a:t>
            </a:r>
          </a:p>
          <a:p>
            <a:pPr marL="0" indent="0">
              <a:spcAft>
                <a:spcPts val="600"/>
              </a:spcAft>
              <a:buNone/>
            </a:pPr>
            <a:r>
              <a:rPr lang="en-US" sz="2800" dirty="0">
                <a:latin typeface="Calibri" panose="020F0502020204030204" pitchFamily="34" charset="0"/>
              </a:rPr>
              <a:t>3. Measures and processes used to determine whether schools are comparable; and</a:t>
            </a:r>
          </a:p>
          <a:p>
            <a:pPr marL="0" indent="0">
              <a:spcAft>
                <a:spcPts val="600"/>
              </a:spcAft>
              <a:buNone/>
            </a:pPr>
            <a:r>
              <a:rPr lang="en-US" sz="2800" dirty="0">
                <a:latin typeface="Calibri" panose="020F0502020204030204" pitchFamily="34" charset="0"/>
              </a:rPr>
              <a:t>4. How and when adjustments will be made if schools are not comparable.</a:t>
            </a:r>
          </a:p>
          <a:p>
            <a:pPr marL="0" indent="0">
              <a:lnSpc>
                <a:spcPct val="110000"/>
              </a:lnSpc>
              <a:buNone/>
            </a:pPr>
            <a:endParaRPr lang="en-US" dirty="0"/>
          </a:p>
        </p:txBody>
      </p:sp>
      <p:sp>
        <p:nvSpPr>
          <p:cNvPr id="4" name="Slide Number Placeholder 3">
            <a:extLst>
              <a:ext uri="{FF2B5EF4-FFF2-40B4-BE49-F238E27FC236}">
                <a16:creationId xmlns:a16="http://schemas.microsoft.com/office/drawing/2014/main" id="{42D75674-B948-C8CB-DD01-72FBA11BC006}"/>
              </a:ext>
            </a:extLst>
          </p:cNvPr>
          <p:cNvSpPr>
            <a:spLocks noGrp="1"/>
          </p:cNvSpPr>
          <p:nvPr>
            <p:ph type="sldNum" sz="quarter" idx="12"/>
          </p:nvPr>
        </p:nvSpPr>
        <p:spPr/>
        <p:txBody>
          <a:bodyPr/>
          <a:lstStyle/>
          <a:p>
            <a:fld id="{E3A0F8C9-0536-44E3-92CA-2798A712B5A8}" type="slidenum">
              <a:rPr lang="en-US" smtClean="0"/>
              <a:t>11</a:t>
            </a:fld>
            <a:endParaRPr lang="en-US" dirty="0"/>
          </a:p>
        </p:txBody>
      </p:sp>
      <p:pic>
        <p:nvPicPr>
          <p:cNvPr id="5" name="Picture 4" descr="A cartoon of a person holding a paper&#10;&#10;Description automatically generated">
            <a:extLst>
              <a:ext uri="{FF2B5EF4-FFF2-40B4-BE49-F238E27FC236}">
                <a16:creationId xmlns:a16="http://schemas.microsoft.com/office/drawing/2014/main" id="{53B6BBF4-4F4A-58D9-ECE8-BC2A3AA5BCD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52789" y="4241568"/>
            <a:ext cx="1243444" cy="1645920"/>
          </a:xfrm>
          <a:prstGeom prst="rect">
            <a:avLst/>
          </a:prstGeom>
        </p:spPr>
      </p:pic>
    </p:spTree>
    <p:extLst>
      <p:ext uri="{BB962C8B-B14F-4D97-AF65-F5344CB8AC3E}">
        <p14:creationId xmlns:p14="http://schemas.microsoft.com/office/powerpoint/2010/main" val="145365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774" y="365126"/>
            <a:ext cx="7886700" cy="1325563"/>
          </a:xfrm>
        </p:spPr>
        <p:txBody>
          <a:bodyPr>
            <a:normAutofit/>
          </a:bodyPr>
          <a:lstStyle/>
          <a:p>
            <a:r>
              <a:rPr lang="en-US" sz="3600" b="1" dirty="0">
                <a:solidFill>
                  <a:schemeClr val="accent1">
                    <a:lumMod val="50000"/>
                  </a:schemeClr>
                </a:solidFill>
                <a:latin typeface="+mn-lt"/>
              </a:rPr>
              <a:t>Written Assurances for Comparability</a:t>
            </a:r>
          </a:p>
        </p:txBody>
      </p:sp>
      <p:sp>
        <p:nvSpPr>
          <p:cNvPr id="3" name="Content Placeholder 2"/>
          <p:cNvSpPr>
            <a:spLocks noGrp="1"/>
          </p:cNvSpPr>
          <p:nvPr>
            <p:ph idx="1"/>
          </p:nvPr>
        </p:nvSpPr>
        <p:spPr>
          <a:xfrm>
            <a:off x="772601" y="1507904"/>
            <a:ext cx="8062344" cy="3733102"/>
          </a:xfrm>
        </p:spPr>
        <p:txBody>
          <a:bodyPr>
            <a:normAutofit/>
          </a:bodyPr>
          <a:lstStyle/>
          <a:p>
            <a:pPr marL="0" lvl="0" indent="0">
              <a:spcBef>
                <a:spcPct val="20000"/>
              </a:spcBef>
              <a:buNone/>
              <a:defRPr/>
            </a:pPr>
            <a:r>
              <a:rPr lang="en-US" sz="2800" dirty="0">
                <a:solidFill>
                  <a:prstClr val="black"/>
                </a:solidFill>
                <a:latin typeface="Calibri"/>
                <a:cs typeface="Arial" panose="020B0604020202020204" pitchFamily="34" charset="0"/>
              </a:rPr>
              <a:t>The LEA must assure that it has established and implemented</a:t>
            </a:r>
            <a:r>
              <a:rPr lang="en-US" dirty="0">
                <a:solidFill>
                  <a:prstClr val="black"/>
                </a:solidFill>
                <a:latin typeface="Calibri"/>
                <a:cs typeface="Arial" panose="020B0604020202020204" pitchFamily="34" charset="0"/>
              </a:rPr>
              <a:t> the following:</a:t>
            </a:r>
            <a:endParaRPr lang="en-US" sz="2800" dirty="0">
              <a:solidFill>
                <a:prstClr val="black"/>
              </a:solidFill>
              <a:latin typeface="Calibri"/>
              <a:cs typeface="Arial" panose="020B0604020202020204" pitchFamily="34" charset="0"/>
            </a:endParaRPr>
          </a:p>
          <a:p>
            <a:pPr marL="0" lvl="0" indent="0">
              <a:spcBef>
                <a:spcPct val="20000"/>
              </a:spcBef>
              <a:buNone/>
              <a:defRPr/>
            </a:pPr>
            <a:endParaRPr lang="en-US" sz="2800" dirty="0">
              <a:solidFill>
                <a:prstClr val="black"/>
              </a:solidFill>
              <a:latin typeface="Calibri"/>
              <a:cs typeface="Arial" panose="020B0604020202020204" pitchFamily="34" charset="0"/>
            </a:endParaRPr>
          </a:p>
          <a:p>
            <a:pPr marL="342900" lvl="0" indent="-342900">
              <a:spcBef>
                <a:spcPct val="20000"/>
              </a:spcBef>
              <a:defRPr/>
            </a:pPr>
            <a:endParaRPr lang="en-US" sz="1200" dirty="0">
              <a:solidFill>
                <a:prstClr val="black"/>
              </a:solidFill>
              <a:latin typeface="Calibri"/>
              <a:cs typeface="Arial" panose="020B0604020202020204" pitchFamily="34" charset="0"/>
            </a:endParaRPr>
          </a:p>
          <a:p>
            <a:pPr lvl="0" algn="r"/>
            <a:endParaRPr lang="en-US" sz="2400" dirty="0">
              <a:solidFill>
                <a:srgbClr val="000000"/>
              </a:solidFill>
              <a:latin typeface="Calibri" panose="020F0502020204030204" pitchFamily="34" charset="0"/>
            </a:endParaRPr>
          </a:p>
          <a:p>
            <a:endParaRPr lang="en-US" dirty="0"/>
          </a:p>
        </p:txBody>
      </p:sp>
      <p:graphicFrame>
        <p:nvGraphicFramePr>
          <p:cNvPr id="8" name="Diagram 7">
            <a:extLst>
              <a:ext uri="{FF2B5EF4-FFF2-40B4-BE49-F238E27FC236}">
                <a16:creationId xmlns:a16="http://schemas.microsoft.com/office/drawing/2014/main" id="{3C115261-2218-036F-5AC0-067725058E47}"/>
              </a:ext>
            </a:extLst>
          </p:cNvPr>
          <p:cNvGraphicFramePr/>
          <p:nvPr>
            <p:extLst>
              <p:ext uri="{D42A27DB-BD31-4B8C-83A1-F6EECF244321}">
                <p14:modId xmlns:p14="http://schemas.microsoft.com/office/powerpoint/2010/main" val="4289292640"/>
              </p:ext>
            </p:extLst>
          </p:nvPr>
        </p:nvGraphicFramePr>
        <p:xfrm>
          <a:off x="803551" y="2241571"/>
          <a:ext cx="7799621" cy="3733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D9BF4E1-B828-C869-B52F-5D44C9AA00A6}"/>
              </a:ext>
            </a:extLst>
          </p:cNvPr>
          <p:cNvSpPr>
            <a:spLocks noGrp="1"/>
          </p:cNvSpPr>
          <p:nvPr>
            <p:ph type="sldNum" sz="quarter" idx="12"/>
          </p:nvPr>
        </p:nvSpPr>
        <p:spPr/>
        <p:txBody>
          <a:bodyPr/>
          <a:lstStyle/>
          <a:p>
            <a:fld id="{E3A0F8C9-0536-44E3-92CA-2798A712B5A8}" type="slidenum">
              <a:rPr lang="en-US" smtClean="0"/>
              <a:t>12</a:t>
            </a:fld>
            <a:endParaRPr lang="en-US" dirty="0"/>
          </a:p>
        </p:txBody>
      </p:sp>
    </p:spTree>
    <p:extLst>
      <p:ext uri="{BB962C8B-B14F-4D97-AF65-F5344CB8AC3E}">
        <p14:creationId xmlns:p14="http://schemas.microsoft.com/office/powerpoint/2010/main" val="303325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513" y="510466"/>
            <a:ext cx="7886700" cy="937703"/>
          </a:xfrm>
        </p:spPr>
        <p:txBody>
          <a:bodyPr>
            <a:normAutofit fontScale="90000"/>
          </a:bodyPr>
          <a:lstStyle/>
          <a:p>
            <a:br>
              <a:rPr lang="en-US" sz="4000" b="1" dirty="0"/>
            </a:br>
            <a:br>
              <a:rPr lang="en-US" sz="4000" b="1" dirty="0"/>
            </a:br>
            <a:r>
              <a:rPr lang="en-US" sz="4000" b="1" dirty="0">
                <a:solidFill>
                  <a:schemeClr val="accent1">
                    <a:lumMod val="50000"/>
                  </a:schemeClr>
                </a:solidFill>
                <a:latin typeface="+mn-lt"/>
              </a:rPr>
              <a:t>Let’s look at some scenarios! </a:t>
            </a:r>
            <a:br>
              <a:rPr lang="en-US" sz="4000" dirty="0"/>
            </a:br>
            <a:br>
              <a:rPr lang="en-US" sz="4000" b="1" dirty="0">
                <a:highlight>
                  <a:srgbClr val="FFFF00"/>
                </a:highlight>
              </a:rPr>
            </a:br>
            <a:endParaRPr lang="en-US" sz="4000" b="1" dirty="0">
              <a:highlight>
                <a:srgbClr val="FFFF00"/>
              </a:highlight>
            </a:endParaRPr>
          </a:p>
        </p:txBody>
      </p:sp>
      <p:sp>
        <p:nvSpPr>
          <p:cNvPr id="3" name="Content Placeholder 2"/>
          <p:cNvSpPr>
            <a:spLocks noGrp="1"/>
          </p:cNvSpPr>
          <p:nvPr>
            <p:ph idx="1"/>
          </p:nvPr>
        </p:nvSpPr>
        <p:spPr>
          <a:xfrm>
            <a:off x="326807" y="1250834"/>
            <a:ext cx="7503298" cy="5096700"/>
          </a:xfrm>
        </p:spPr>
        <p:txBody>
          <a:bodyPr>
            <a:normAutofit/>
          </a:bodyPr>
          <a:lstStyle/>
          <a:p>
            <a:pPr marL="0" indent="0">
              <a:buNone/>
            </a:pPr>
            <a:endParaRPr lang="en-US" dirty="0"/>
          </a:p>
          <a:p>
            <a:pPr marL="0" indent="0">
              <a:buNone/>
            </a:pPr>
            <a:endParaRPr lang="en-US" sz="2800" dirty="0">
              <a:solidFill>
                <a:srgbClr val="FF0000"/>
              </a:solidFill>
            </a:endParaRPr>
          </a:p>
          <a:p>
            <a:pPr marL="0" indent="0">
              <a:buNone/>
            </a:pPr>
            <a:endParaRPr lang="en-US" dirty="0">
              <a:solidFill>
                <a:srgbClr val="FF0000"/>
              </a:solidFill>
            </a:endParaRPr>
          </a:p>
          <a:p>
            <a:pPr marL="0" indent="0">
              <a:buNone/>
            </a:pPr>
            <a:endParaRPr lang="en-US" sz="2800" dirty="0">
              <a:solidFill>
                <a:srgbClr val="FF0000"/>
              </a:solidFill>
            </a:endParaRPr>
          </a:p>
          <a:p>
            <a:pPr marL="0" indent="0">
              <a:buNone/>
            </a:pPr>
            <a:endParaRPr lang="en-US" dirty="0">
              <a:solidFill>
                <a:srgbClr val="FF0000"/>
              </a:solidFill>
            </a:endParaRPr>
          </a:p>
          <a:p>
            <a:pPr marL="0" indent="0">
              <a:buNone/>
            </a:pPr>
            <a:endParaRPr lang="en-US" sz="2800" dirty="0">
              <a:solidFill>
                <a:srgbClr val="FF0000"/>
              </a:solidFill>
            </a:endParaRPr>
          </a:p>
          <a:p>
            <a:pPr marL="0" indent="0">
              <a:buNone/>
            </a:pPr>
            <a:endParaRPr lang="en-US" sz="2800" dirty="0">
              <a:solidFill>
                <a:srgbClr val="FF0000"/>
              </a:solidFill>
            </a:endParaRPr>
          </a:p>
          <a:p>
            <a:pPr marL="0" indent="0">
              <a:buNone/>
            </a:pPr>
            <a:endParaRPr lang="en-US" sz="1800" dirty="0">
              <a:solidFill>
                <a:srgbClr val="FF0000"/>
              </a:solidFill>
            </a:endParaRPr>
          </a:p>
          <a:p>
            <a:pPr marL="0" indent="0">
              <a:buNone/>
            </a:pPr>
            <a:endParaRPr lang="en-US" sz="1800" dirty="0">
              <a:solidFill>
                <a:srgbClr val="FF0000"/>
              </a:solidFill>
            </a:endParaRPr>
          </a:p>
          <a:p>
            <a:pPr marL="0" indent="0">
              <a:buNone/>
            </a:pPr>
            <a:r>
              <a:rPr lang="en-US" sz="1800" dirty="0"/>
              <a:t>This district is </a:t>
            </a:r>
            <a:r>
              <a:rPr lang="en-US" sz="1800" b="1" u="sng" dirty="0">
                <a:solidFill>
                  <a:srgbClr val="FF0000"/>
                </a:solidFill>
              </a:rPr>
              <a:t>NOT required </a:t>
            </a:r>
            <a:r>
              <a:rPr lang="en-US" sz="1800" dirty="0"/>
              <a:t>to complete the Comparability Report because there is only one school per grade span.</a:t>
            </a:r>
          </a:p>
          <a:p>
            <a:endParaRPr lang="en-US" dirty="0"/>
          </a:p>
        </p:txBody>
      </p:sp>
      <p:graphicFrame>
        <p:nvGraphicFramePr>
          <p:cNvPr id="4" name="Diagram 3">
            <a:extLst>
              <a:ext uri="{FF2B5EF4-FFF2-40B4-BE49-F238E27FC236}">
                <a16:creationId xmlns:a16="http://schemas.microsoft.com/office/drawing/2014/main" id="{D93F4074-99A1-738D-9B38-EB553EB89FAE}"/>
              </a:ext>
            </a:extLst>
          </p:cNvPr>
          <p:cNvGraphicFramePr/>
          <p:nvPr>
            <p:extLst>
              <p:ext uri="{D42A27DB-BD31-4B8C-83A1-F6EECF244321}">
                <p14:modId xmlns:p14="http://schemas.microsoft.com/office/powerpoint/2010/main" val="2589035987"/>
              </p:ext>
            </p:extLst>
          </p:nvPr>
        </p:nvGraphicFramePr>
        <p:xfrm>
          <a:off x="768935" y="1618740"/>
          <a:ext cx="7105557" cy="3841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1FA7500-7B9C-DDB1-2A70-C1A5684584A3}"/>
              </a:ext>
            </a:extLst>
          </p:cNvPr>
          <p:cNvSpPr>
            <a:spLocks noGrp="1"/>
          </p:cNvSpPr>
          <p:nvPr>
            <p:ph type="sldNum" sz="quarter" idx="12"/>
          </p:nvPr>
        </p:nvSpPr>
        <p:spPr/>
        <p:txBody>
          <a:bodyPr/>
          <a:lstStyle/>
          <a:p>
            <a:fld id="{E3A0F8C9-0536-44E3-92CA-2798A712B5A8}" type="slidenum">
              <a:rPr lang="en-US" smtClean="0"/>
              <a:t>13</a:t>
            </a:fld>
            <a:endParaRPr lang="en-US" dirty="0"/>
          </a:p>
        </p:txBody>
      </p:sp>
    </p:spTree>
    <p:extLst>
      <p:ext uri="{BB962C8B-B14F-4D97-AF65-F5344CB8AC3E}">
        <p14:creationId xmlns:p14="http://schemas.microsoft.com/office/powerpoint/2010/main" val="6082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2000"/>
                                        <p:tgtEl>
                                          <p:spTgt spid="3">
                                            <p:txEl>
                                              <p:pRg st="9" end="9"/>
                                            </p:txEl>
                                          </p:spTgt>
                                        </p:tgtEl>
                                      </p:cBhvr>
                                    </p:animEffect>
                                    <p:anim calcmode="lin" valueType="num">
                                      <p:cBhvr>
                                        <p:cTn id="8"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1194" y="500063"/>
            <a:ext cx="8244509" cy="736807"/>
          </a:xfrm>
        </p:spPr>
        <p:txBody>
          <a:bodyPr>
            <a:normAutofit fontScale="90000"/>
          </a:bodyPr>
          <a:lstStyle/>
          <a:p>
            <a:br>
              <a:rPr lang="en-US" sz="3600" b="1" dirty="0">
                <a:highlight>
                  <a:srgbClr val="FFFF00"/>
                </a:highlight>
              </a:rPr>
            </a:br>
            <a:br>
              <a:rPr lang="en-US" sz="3600" b="1" dirty="0">
                <a:highlight>
                  <a:srgbClr val="FFFF00"/>
                </a:highlight>
              </a:rPr>
            </a:br>
            <a:br>
              <a:rPr lang="en-US" sz="2000" dirty="0"/>
            </a:br>
            <a:br>
              <a:rPr lang="en-US" sz="3600" b="1" dirty="0">
                <a:highlight>
                  <a:srgbClr val="FFFF00"/>
                </a:highlight>
              </a:rPr>
            </a:br>
            <a:endParaRPr lang="en-US" sz="3600" dirty="0">
              <a:highlight>
                <a:srgbClr val="FFFF00"/>
              </a:highlight>
            </a:endParaRPr>
          </a:p>
        </p:txBody>
      </p:sp>
      <p:sp>
        <p:nvSpPr>
          <p:cNvPr id="3" name="Content Placeholder 2"/>
          <p:cNvSpPr>
            <a:spLocks noGrp="1"/>
          </p:cNvSpPr>
          <p:nvPr>
            <p:ph idx="4294967295"/>
          </p:nvPr>
        </p:nvSpPr>
        <p:spPr>
          <a:xfrm>
            <a:off x="0" y="1825625"/>
            <a:ext cx="7886700" cy="4575175"/>
          </a:xfrm>
        </p:spPr>
        <p:txBody>
          <a:bodyPr>
            <a:normAutofit/>
          </a:bodyPr>
          <a:lstStyle/>
          <a:p>
            <a:pPr marL="0" indent="0">
              <a:buNone/>
            </a:pPr>
            <a:endParaRPr lang="en-US" dirty="0"/>
          </a:p>
          <a:p>
            <a:pPr marL="0" indent="0">
              <a:buNone/>
            </a:pPr>
            <a:endParaRPr lang="en-US" sz="2800" dirty="0"/>
          </a:p>
          <a:p>
            <a:pPr marL="0" indent="0">
              <a:buNone/>
            </a:pPr>
            <a:endParaRPr lang="en-US" sz="2800" dirty="0"/>
          </a:p>
          <a:p>
            <a:pPr marL="0" indent="0">
              <a:buNone/>
            </a:pPr>
            <a:endParaRPr lang="en-US" sz="2800" dirty="0"/>
          </a:p>
          <a:p>
            <a:endParaRPr lang="en-US" dirty="0"/>
          </a:p>
        </p:txBody>
      </p:sp>
      <p:graphicFrame>
        <p:nvGraphicFramePr>
          <p:cNvPr id="4" name="Diagram 3">
            <a:extLst>
              <a:ext uri="{FF2B5EF4-FFF2-40B4-BE49-F238E27FC236}">
                <a16:creationId xmlns:a16="http://schemas.microsoft.com/office/drawing/2014/main" id="{6A244158-347E-FD95-D58C-1414A8C189CF}"/>
              </a:ext>
            </a:extLst>
          </p:cNvPr>
          <p:cNvGraphicFramePr/>
          <p:nvPr>
            <p:extLst>
              <p:ext uri="{D42A27DB-BD31-4B8C-83A1-F6EECF244321}">
                <p14:modId xmlns:p14="http://schemas.microsoft.com/office/powerpoint/2010/main" val="625306975"/>
              </p:ext>
            </p:extLst>
          </p:nvPr>
        </p:nvGraphicFramePr>
        <p:xfrm>
          <a:off x="1024870" y="1236870"/>
          <a:ext cx="6861830" cy="390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00172A05-6A48-923D-810F-E28EFCF43641}"/>
              </a:ext>
            </a:extLst>
          </p:cNvPr>
          <p:cNvSpPr txBox="1"/>
          <p:nvPr/>
        </p:nvSpPr>
        <p:spPr>
          <a:xfrm>
            <a:off x="925995" y="5248965"/>
            <a:ext cx="6370155" cy="1477328"/>
          </a:xfrm>
          <a:prstGeom prst="rect">
            <a:avLst/>
          </a:prstGeom>
          <a:noFill/>
        </p:spPr>
        <p:txBody>
          <a:bodyPr wrap="square" rtlCol="0">
            <a:spAutoFit/>
          </a:bodyPr>
          <a:lstStyle/>
          <a:p>
            <a:pPr marL="0" indent="0">
              <a:buNone/>
            </a:pPr>
            <a:r>
              <a:rPr lang="en-US" sz="1800" dirty="0"/>
              <a:t>This district </a:t>
            </a:r>
            <a:r>
              <a:rPr lang="en-US" sz="1800" b="1" u="sng" dirty="0">
                <a:solidFill>
                  <a:srgbClr val="FF0000"/>
                </a:solidFill>
              </a:rPr>
              <a:t>is required </a:t>
            </a:r>
            <a:r>
              <a:rPr lang="en-US" sz="1800" dirty="0"/>
              <a:t>to complete the Comparability Report to demonstrate comparability among the </a:t>
            </a:r>
            <a:r>
              <a:rPr lang="en-US" sz="1800" b="1" dirty="0"/>
              <a:t>elementary schools only</a:t>
            </a:r>
            <a:r>
              <a:rPr lang="en-US" sz="1800" dirty="0"/>
              <a:t>. The district is not required to complete the Comparability Report for the middle and high school because there are no other schools in those grade spans to which they can be compared. </a:t>
            </a:r>
            <a:endParaRPr lang="en-US" sz="1800" dirty="0">
              <a:solidFill>
                <a:srgbClr val="FF0000"/>
              </a:solidFill>
            </a:endParaRPr>
          </a:p>
        </p:txBody>
      </p:sp>
      <p:sp>
        <p:nvSpPr>
          <p:cNvPr id="5" name="Slide Number Placeholder 4">
            <a:extLst>
              <a:ext uri="{FF2B5EF4-FFF2-40B4-BE49-F238E27FC236}">
                <a16:creationId xmlns:a16="http://schemas.microsoft.com/office/drawing/2014/main" id="{E8520D9D-A512-6918-8B86-6B826BF13C94}"/>
              </a:ext>
            </a:extLst>
          </p:cNvPr>
          <p:cNvSpPr>
            <a:spLocks noGrp="1"/>
          </p:cNvSpPr>
          <p:nvPr>
            <p:ph type="sldNum" sz="quarter" idx="12"/>
          </p:nvPr>
        </p:nvSpPr>
        <p:spPr/>
        <p:txBody>
          <a:bodyPr/>
          <a:lstStyle/>
          <a:p>
            <a:fld id="{E3A0F8C9-0536-44E3-92CA-2798A712B5A8}" type="slidenum">
              <a:rPr lang="en-US" smtClean="0"/>
              <a:t>14</a:t>
            </a:fld>
            <a:endParaRPr lang="en-US" dirty="0"/>
          </a:p>
        </p:txBody>
      </p:sp>
    </p:spTree>
    <p:extLst>
      <p:ext uri="{BB962C8B-B14F-4D97-AF65-F5344CB8AC3E}">
        <p14:creationId xmlns:p14="http://schemas.microsoft.com/office/powerpoint/2010/main" val="27133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60" y="1825625"/>
            <a:ext cx="7886700" cy="4351338"/>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sz="2800" dirty="0"/>
          </a:p>
          <a:p>
            <a:pPr marL="0" indent="0">
              <a:buNone/>
            </a:pPr>
            <a:endParaRPr lang="en-US" dirty="0"/>
          </a:p>
          <a:p>
            <a:pPr marL="0" indent="0">
              <a:buNone/>
            </a:pPr>
            <a:endParaRPr lang="en-US" sz="2800"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This district </a:t>
            </a:r>
            <a:r>
              <a:rPr lang="en-US" sz="2000" b="1" u="sng" dirty="0">
                <a:solidFill>
                  <a:srgbClr val="FF0000"/>
                </a:solidFill>
              </a:rPr>
              <a:t>is required </a:t>
            </a:r>
            <a:r>
              <a:rPr lang="en-US" sz="2000" dirty="0"/>
              <a:t>to complete the Comparability Report </a:t>
            </a:r>
            <a:r>
              <a:rPr lang="en-US" sz="2000" b="1" dirty="0"/>
              <a:t>only if the alternative high school has an enrollment greater than 100 students</a:t>
            </a:r>
            <a:r>
              <a:rPr lang="en-US" sz="2000" dirty="0"/>
              <a:t>.</a:t>
            </a:r>
            <a:endParaRPr lang="en-US" sz="2000" dirty="0">
              <a:solidFill>
                <a:srgbClr val="FF0000"/>
              </a:solidFill>
            </a:endParaRPr>
          </a:p>
          <a:p>
            <a:endParaRPr lang="en-US" dirty="0"/>
          </a:p>
        </p:txBody>
      </p:sp>
      <p:graphicFrame>
        <p:nvGraphicFramePr>
          <p:cNvPr id="5" name="Diagram 4">
            <a:extLst>
              <a:ext uri="{FF2B5EF4-FFF2-40B4-BE49-F238E27FC236}">
                <a16:creationId xmlns:a16="http://schemas.microsoft.com/office/drawing/2014/main" id="{191A6198-2C90-AF85-678F-06A9E7742A09}"/>
              </a:ext>
            </a:extLst>
          </p:cNvPr>
          <p:cNvGraphicFramePr/>
          <p:nvPr>
            <p:extLst>
              <p:ext uri="{D42A27DB-BD31-4B8C-83A1-F6EECF244321}">
                <p14:modId xmlns:p14="http://schemas.microsoft.com/office/powerpoint/2010/main" val="1325071792"/>
              </p:ext>
            </p:extLst>
          </p:nvPr>
        </p:nvGraphicFramePr>
        <p:xfrm>
          <a:off x="1115627" y="1265299"/>
          <a:ext cx="6599068" cy="4178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589C2145-6531-2508-5648-7CEB7D3E7CCC}"/>
              </a:ext>
            </a:extLst>
          </p:cNvPr>
          <p:cNvSpPr>
            <a:spLocks noGrp="1"/>
          </p:cNvSpPr>
          <p:nvPr>
            <p:ph type="sldNum" sz="quarter" idx="12"/>
          </p:nvPr>
        </p:nvSpPr>
        <p:spPr/>
        <p:txBody>
          <a:bodyPr/>
          <a:lstStyle/>
          <a:p>
            <a:fld id="{E3A0F8C9-0536-44E3-92CA-2798A712B5A8}" type="slidenum">
              <a:rPr lang="en-US" smtClean="0"/>
              <a:t>15</a:t>
            </a:fld>
            <a:endParaRPr lang="en-US" dirty="0"/>
          </a:p>
        </p:txBody>
      </p:sp>
    </p:spTree>
    <p:extLst>
      <p:ext uri="{BB962C8B-B14F-4D97-AF65-F5344CB8AC3E}">
        <p14:creationId xmlns:p14="http://schemas.microsoft.com/office/powerpoint/2010/main" val="309994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2000"/>
                                        <p:tgtEl>
                                          <p:spTgt spid="3">
                                            <p:txEl>
                                              <p:pRg st="9" end="9"/>
                                            </p:txEl>
                                          </p:spTgt>
                                        </p:tgtEl>
                                      </p:cBhvr>
                                    </p:animEffect>
                                    <p:anim calcmode="lin" valueType="num">
                                      <p:cBhvr>
                                        <p:cTn id="8"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154" y="562015"/>
            <a:ext cx="7886700" cy="691316"/>
          </a:xfrm>
        </p:spPr>
        <p:txBody>
          <a:bodyPr>
            <a:normAutofit fontScale="90000"/>
          </a:bodyPr>
          <a:lstStyle/>
          <a:p>
            <a:br>
              <a:rPr lang="en-US" sz="4400" b="1" dirty="0">
                <a:highlight>
                  <a:srgbClr val="FFFF00"/>
                </a:highlight>
              </a:rPr>
            </a:br>
            <a:br>
              <a:rPr lang="en-US" sz="4400" b="1" dirty="0">
                <a:highlight>
                  <a:srgbClr val="FFFF00"/>
                </a:highlight>
              </a:rPr>
            </a:br>
            <a:endParaRPr lang="en-US" dirty="0">
              <a:highlight>
                <a:srgbClr val="FFFF00"/>
              </a:highlight>
            </a:endParaRPr>
          </a:p>
        </p:txBody>
      </p:sp>
      <p:sp>
        <p:nvSpPr>
          <p:cNvPr id="3" name="Content Placeholder 2"/>
          <p:cNvSpPr>
            <a:spLocks noGrp="1"/>
          </p:cNvSpPr>
          <p:nvPr>
            <p:ph idx="1"/>
          </p:nvPr>
        </p:nvSpPr>
        <p:spPr>
          <a:xfrm>
            <a:off x="628650" y="1253331"/>
            <a:ext cx="7886700" cy="4351338"/>
          </a:xfrm>
        </p:spPr>
        <p:txBody>
          <a:bodyPr>
            <a:normAutofit fontScale="25000" lnSpcReduction="20000"/>
          </a:bodyPr>
          <a:lstStyle/>
          <a:p>
            <a:pPr marL="0" indent="0">
              <a:buNone/>
            </a:pPr>
            <a:endParaRPr lang="en-US" dirty="0"/>
          </a:p>
          <a:p>
            <a:pPr marL="0" indent="0">
              <a:buNone/>
            </a:pPr>
            <a:endParaRPr lang="en-US" sz="2800" dirty="0"/>
          </a:p>
          <a:p>
            <a:pPr marL="0" indent="0">
              <a:buNone/>
            </a:pPr>
            <a:endParaRPr lang="en-US" sz="2800" dirty="0"/>
          </a:p>
          <a:p>
            <a:pPr marL="0" indent="0">
              <a:buNone/>
            </a:pPr>
            <a:endParaRPr lang="en-US"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dirty="0"/>
          </a:p>
          <a:p>
            <a:pPr marL="0" indent="0">
              <a:buNone/>
            </a:pPr>
            <a:endParaRPr lang="en-US" sz="2800" dirty="0"/>
          </a:p>
          <a:p>
            <a:pPr marL="0" indent="0">
              <a:buNone/>
            </a:pPr>
            <a:endParaRPr lang="en-US" dirty="0"/>
          </a:p>
          <a:p>
            <a:pPr marL="0" indent="0">
              <a:buNone/>
            </a:pPr>
            <a:endParaRPr lang="en-US" sz="2800" dirty="0"/>
          </a:p>
          <a:p>
            <a:pPr marL="0" indent="0">
              <a:buNone/>
            </a:pPr>
            <a:endParaRPr lang="en-US" dirty="0"/>
          </a:p>
          <a:p>
            <a:pPr marL="0" indent="0">
              <a:buNone/>
            </a:pPr>
            <a:endParaRPr lang="en-US" sz="1800" b="1" dirty="0">
              <a:highlight>
                <a:srgbClr val="FFFF00"/>
              </a:highlight>
            </a:endParaRPr>
          </a:p>
          <a:p>
            <a:pPr marL="0" indent="0">
              <a:buNone/>
            </a:pPr>
            <a:endParaRPr lang="en-US" sz="1800" b="1" dirty="0">
              <a:solidFill>
                <a:srgbClr val="FF0000"/>
              </a:solidFill>
              <a:highlight>
                <a:srgbClr val="FFFF00"/>
              </a:highlight>
            </a:endParaRPr>
          </a:p>
          <a:p>
            <a:pPr marL="0" indent="0">
              <a:buNone/>
            </a:pPr>
            <a:endParaRPr lang="en-US" sz="8000" b="1" dirty="0">
              <a:solidFill>
                <a:srgbClr val="FF0000"/>
              </a:solidFill>
              <a:highlight>
                <a:srgbClr val="FFFF00"/>
              </a:highlight>
            </a:endParaRPr>
          </a:p>
          <a:p>
            <a:pPr marL="0" indent="0">
              <a:buNone/>
            </a:pPr>
            <a:r>
              <a:rPr lang="en-US" sz="8000" dirty="0"/>
              <a:t>This district is </a:t>
            </a:r>
            <a:r>
              <a:rPr lang="en-US" sz="8000" b="1" u="sng" dirty="0">
                <a:solidFill>
                  <a:srgbClr val="FF0000"/>
                </a:solidFill>
              </a:rPr>
              <a:t>NOT required </a:t>
            </a:r>
            <a:r>
              <a:rPr lang="en-US" sz="8000" dirty="0"/>
              <a:t>to complete the Comparability Report because the grade spans in the elementary schools do not overlap.</a:t>
            </a:r>
          </a:p>
          <a:p>
            <a:pPr marL="0" indent="0">
              <a:buNone/>
            </a:pPr>
            <a:r>
              <a:rPr lang="en-US" sz="8000" b="1" dirty="0"/>
              <a:t>	*This scenario includes four grade spans.</a:t>
            </a:r>
            <a:endParaRPr lang="en-US" sz="8000" dirty="0"/>
          </a:p>
          <a:p>
            <a:endParaRPr lang="en-US" dirty="0"/>
          </a:p>
        </p:txBody>
      </p:sp>
      <p:graphicFrame>
        <p:nvGraphicFramePr>
          <p:cNvPr id="6" name="Diagram 5">
            <a:extLst>
              <a:ext uri="{FF2B5EF4-FFF2-40B4-BE49-F238E27FC236}">
                <a16:creationId xmlns:a16="http://schemas.microsoft.com/office/drawing/2014/main" id="{761D9DD3-ED42-6443-C8A0-C05A11500570}"/>
              </a:ext>
            </a:extLst>
          </p:cNvPr>
          <p:cNvGraphicFramePr/>
          <p:nvPr>
            <p:extLst>
              <p:ext uri="{D42A27DB-BD31-4B8C-83A1-F6EECF244321}">
                <p14:modId xmlns:p14="http://schemas.microsoft.com/office/powerpoint/2010/main" val="1447033940"/>
              </p:ext>
            </p:extLst>
          </p:nvPr>
        </p:nvGraphicFramePr>
        <p:xfrm>
          <a:off x="895812" y="1228917"/>
          <a:ext cx="684551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7AAF626-1B21-2076-C6D2-1038A41CD7C3}"/>
              </a:ext>
            </a:extLst>
          </p:cNvPr>
          <p:cNvSpPr>
            <a:spLocks noGrp="1"/>
          </p:cNvSpPr>
          <p:nvPr>
            <p:ph type="sldNum" sz="quarter" idx="12"/>
          </p:nvPr>
        </p:nvSpPr>
        <p:spPr/>
        <p:txBody>
          <a:bodyPr/>
          <a:lstStyle/>
          <a:p>
            <a:fld id="{E3A0F8C9-0536-44E3-92CA-2798A712B5A8}" type="slidenum">
              <a:rPr lang="en-US" smtClean="0"/>
              <a:t>16</a:t>
            </a:fld>
            <a:endParaRPr lang="en-US" dirty="0"/>
          </a:p>
        </p:txBody>
      </p:sp>
    </p:spTree>
    <p:extLst>
      <p:ext uri="{BB962C8B-B14F-4D97-AF65-F5344CB8AC3E}">
        <p14:creationId xmlns:p14="http://schemas.microsoft.com/office/powerpoint/2010/main" val="11538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1" end="21"/>
                                            </p:txEl>
                                          </p:spTgt>
                                        </p:tgtEl>
                                        <p:attrNameLst>
                                          <p:attrName>style.visibility</p:attrName>
                                        </p:attrNameLst>
                                      </p:cBhvr>
                                      <p:to>
                                        <p:strVal val="visible"/>
                                      </p:to>
                                    </p:set>
                                    <p:animEffect transition="in" filter="fade">
                                      <p:cBhvr>
                                        <p:cTn id="7" dur="2000"/>
                                        <p:tgtEl>
                                          <p:spTgt spid="3">
                                            <p:txEl>
                                              <p:pRg st="21" end="21"/>
                                            </p:txEl>
                                          </p:spTgt>
                                        </p:tgtEl>
                                      </p:cBhvr>
                                    </p:animEffect>
                                    <p:anim calcmode="lin" valueType="num">
                                      <p:cBhvr>
                                        <p:cTn id="8" dur="2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1" end="2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2" end="22"/>
                                            </p:txEl>
                                          </p:spTgt>
                                        </p:tgtEl>
                                        <p:attrNameLst>
                                          <p:attrName>style.visibility</p:attrName>
                                        </p:attrNameLst>
                                      </p:cBhvr>
                                      <p:to>
                                        <p:strVal val="visible"/>
                                      </p:to>
                                    </p:set>
                                    <p:animEffect transition="in" filter="fade">
                                      <p:cBhvr>
                                        <p:cTn id="12" dur="2000"/>
                                        <p:tgtEl>
                                          <p:spTgt spid="3">
                                            <p:txEl>
                                              <p:pRg st="22" end="22"/>
                                            </p:txEl>
                                          </p:spTgt>
                                        </p:tgtEl>
                                      </p:cBhvr>
                                    </p:animEffect>
                                    <p:anim calcmode="lin" valueType="num">
                                      <p:cBhvr>
                                        <p:cTn id="13" dur="2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35D42-CF7F-383E-DC86-2A0F7FAEDF92}"/>
              </a:ext>
            </a:extLst>
          </p:cNvPr>
          <p:cNvSpPr>
            <a:spLocks noGrp="1"/>
          </p:cNvSpPr>
          <p:nvPr>
            <p:ph type="title"/>
          </p:nvPr>
        </p:nvSpPr>
        <p:spPr>
          <a:xfrm>
            <a:off x="628650" y="2488694"/>
            <a:ext cx="7886700" cy="1325563"/>
          </a:xfrm>
        </p:spPr>
        <p:txBody>
          <a:bodyPr>
            <a:normAutofit fontScale="90000"/>
          </a:bodyPr>
          <a:lstStyle/>
          <a:p>
            <a:pPr algn="ctr"/>
            <a:r>
              <a:rPr lang="en-US" sz="4000" b="1" dirty="0">
                <a:solidFill>
                  <a:schemeClr val="accent1">
                    <a:lumMod val="50000"/>
                  </a:schemeClr>
                </a:solidFill>
                <a:latin typeface="Calibri" panose="020F0502020204030204" pitchFamily="34" charset="0"/>
                <a:cs typeface="Calibri" panose="020F0502020204030204" pitchFamily="34" charset="0"/>
              </a:rPr>
              <a:t>Reporting Tips and Instructions </a:t>
            </a:r>
            <a:br>
              <a:rPr lang="en-US" b="1" dirty="0"/>
            </a:br>
            <a:br>
              <a:rPr lang="en-US" b="1" dirty="0"/>
            </a:br>
            <a:endParaRPr lang="en-US" b="1" dirty="0"/>
          </a:p>
        </p:txBody>
      </p:sp>
      <p:pic>
        <p:nvPicPr>
          <p:cNvPr id="3" name="Picture 2" descr="A person holding a piece of paper&#10;&#10;Description automatically generated">
            <a:extLst>
              <a:ext uri="{FF2B5EF4-FFF2-40B4-BE49-F238E27FC236}">
                <a16:creationId xmlns:a16="http://schemas.microsoft.com/office/drawing/2014/main" id="{17829E9C-02EC-862C-6BAB-5DCEBD37659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29000" y="3151476"/>
            <a:ext cx="2286000" cy="2286000"/>
          </a:xfrm>
          <a:prstGeom prst="rect">
            <a:avLst/>
          </a:prstGeom>
        </p:spPr>
      </p:pic>
      <p:sp>
        <p:nvSpPr>
          <p:cNvPr id="2" name="Slide Number Placeholder 1">
            <a:extLst>
              <a:ext uri="{FF2B5EF4-FFF2-40B4-BE49-F238E27FC236}">
                <a16:creationId xmlns:a16="http://schemas.microsoft.com/office/drawing/2014/main" id="{9193973B-C629-2047-0935-37DE7E9B9DE6}"/>
              </a:ext>
            </a:extLst>
          </p:cNvPr>
          <p:cNvSpPr>
            <a:spLocks noGrp="1"/>
          </p:cNvSpPr>
          <p:nvPr>
            <p:ph type="sldNum" sz="quarter" idx="12"/>
          </p:nvPr>
        </p:nvSpPr>
        <p:spPr/>
        <p:txBody>
          <a:bodyPr/>
          <a:lstStyle/>
          <a:p>
            <a:fld id="{E3A0F8C9-0536-44E3-92CA-2798A712B5A8}" type="slidenum">
              <a:rPr lang="en-US" smtClean="0"/>
              <a:t>17</a:t>
            </a:fld>
            <a:endParaRPr lang="en-US" dirty="0"/>
          </a:p>
        </p:txBody>
      </p:sp>
    </p:spTree>
    <p:extLst>
      <p:ext uri="{BB962C8B-B14F-4D97-AF65-F5344CB8AC3E}">
        <p14:creationId xmlns:p14="http://schemas.microsoft.com/office/powerpoint/2010/main" val="65695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478" y="627187"/>
            <a:ext cx="7606221" cy="751836"/>
          </a:xfrm>
        </p:spPr>
        <p:txBody>
          <a:bodyPr>
            <a:normAutofit/>
          </a:bodyPr>
          <a:lstStyle/>
          <a:p>
            <a:r>
              <a:rPr lang="en-US" sz="3600" b="1" dirty="0">
                <a:solidFill>
                  <a:schemeClr val="accent1">
                    <a:lumMod val="50000"/>
                  </a:schemeClr>
                </a:solidFill>
                <a:latin typeface="+mn-lt"/>
              </a:rPr>
              <a:t>Comparability Report Basics</a:t>
            </a:r>
          </a:p>
        </p:txBody>
      </p:sp>
      <p:sp>
        <p:nvSpPr>
          <p:cNvPr id="3" name="Content Placeholder 2"/>
          <p:cNvSpPr>
            <a:spLocks noGrp="1"/>
          </p:cNvSpPr>
          <p:nvPr>
            <p:ph idx="1"/>
          </p:nvPr>
        </p:nvSpPr>
        <p:spPr/>
        <p:txBody>
          <a:bodyPr/>
          <a:lstStyle/>
          <a:p>
            <a:endParaRPr lang="en-US" sz="2400" dirty="0">
              <a:highlight>
                <a:srgbClr val="FFFF00"/>
              </a:highlight>
              <a:latin typeface="+mj-lt"/>
            </a:endParaRPr>
          </a:p>
          <a:p>
            <a:pPr marL="0" indent="0">
              <a:buNone/>
            </a:pPr>
            <a:endParaRPr lang="en-US" sz="2400" dirty="0">
              <a:latin typeface="+mj-lt"/>
            </a:endParaRPr>
          </a:p>
          <a:p>
            <a:endParaRPr lang="en-US" dirty="0"/>
          </a:p>
        </p:txBody>
      </p:sp>
      <p:graphicFrame>
        <p:nvGraphicFramePr>
          <p:cNvPr id="21" name="Diagram 20">
            <a:extLst>
              <a:ext uri="{FF2B5EF4-FFF2-40B4-BE49-F238E27FC236}">
                <a16:creationId xmlns:a16="http://schemas.microsoft.com/office/drawing/2014/main" id="{5BDE648C-9171-5BE0-3964-35A367405CDB}"/>
              </a:ext>
            </a:extLst>
          </p:cNvPr>
          <p:cNvGraphicFramePr/>
          <p:nvPr>
            <p:extLst>
              <p:ext uri="{D42A27DB-BD31-4B8C-83A1-F6EECF244321}">
                <p14:modId xmlns:p14="http://schemas.microsoft.com/office/powerpoint/2010/main" val="1192811786"/>
              </p:ext>
            </p:extLst>
          </p:nvPr>
        </p:nvGraphicFramePr>
        <p:xfrm>
          <a:off x="280479" y="1459148"/>
          <a:ext cx="7606220" cy="4717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5E5FB0AA-5255-591E-2E80-C00A8ED6AD48}"/>
              </a:ext>
            </a:extLst>
          </p:cNvPr>
          <p:cNvSpPr>
            <a:spLocks noGrp="1"/>
          </p:cNvSpPr>
          <p:nvPr>
            <p:ph type="sldNum" sz="quarter" idx="12"/>
          </p:nvPr>
        </p:nvSpPr>
        <p:spPr/>
        <p:txBody>
          <a:bodyPr/>
          <a:lstStyle/>
          <a:p>
            <a:fld id="{E3A0F8C9-0536-44E3-92CA-2798A712B5A8}" type="slidenum">
              <a:rPr lang="en-US" smtClean="0"/>
              <a:t>18</a:t>
            </a:fld>
            <a:endParaRPr lang="en-US" dirty="0"/>
          </a:p>
        </p:txBody>
      </p:sp>
      <p:sp>
        <p:nvSpPr>
          <p:cNvPr id="5" name="Oval 4">
            <a:extLst>
              <a:ext uri="{FF2B5EF4-FFF2-40B4-BE49-F238E27FC236}">
                <a16:creationId xmlns:a16="http://schemas.microsoft.com/office/drawing/2014/main" id="{F562EF6B-B20C-28F5-CD63-ACEBCE2A65E6}"/>
              </a:ext>
            </a:extLst>
          </p:cNvPr>
          <p:cNvSpPr/>
          <p:nvPr/>
        </p:nvSpPr>
        <p:spPr>
          <a:xfrm>
            <a:off x="5571273" y="722954"/>
            <a:ext cx="3165248" cy="200267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b="1" dirty="0">
                <a:solidFill>
                  <a:srgbClr val="FF0000"/>
                </a:solidFill>
              </a:rPr>
              <a:t>NOTE: </a:t>
            </a:r>
            <a:r>
              <a:rPr lang="en-US" sz="1200" b="1" dirty="0">
                <a:solidFill>
                  <a:schemeClr val="tx1"/>
                </a:solidFill>
              </a:rPr>
              <a:t>October 1</a:t>
            </a:r>
            <a:r>
              <a:rPr lang="en-US" sz="1200" b="1" baseline="30000" dirty="0">
                <a:solidFill>
                  <a:schemeClr val="tx1"/>
                </a:solidFill>
              </a:rPr>
              <a:t>st</a:t>
            </a:r>
            <a:r>
              <a:rPr lang="en-US" sz="1200" b="1" dirty="0">
                <a:solidFill>
                  <a:schemeClr val="tx1"/>
                </a:solidFill>
              </a:rPr>
              <a:t> </a:t>
            </a:r>
            <a:r>
              <a:rPr lang="en-US" sz="1200" dirty="0">
                <a:solidFill>
                  <a:schemeClr val="tx1"/>
                </a:solidFill>
              </a:rPr>
              <a:t>is a target date for the data collection to inform the report. We recommend that you work with your data manager during the time period on or after Oct 1</a:t>
            </a:r>
            <a:r>
              <a:rPr lang="en-US" sz="1200" baseline="30000" dirty="0">
                <a:solidFill>
                  <a:schemeClr val="tx1"/>
                </a:solidFill>
              </a:rPr>
              <a:t>st</a:t>
            </a:r>
            <a:r>
              <a:rPr lang="en-US" sz="1200" dirty="0">
                <a:solidFill>
                  <a:schemeClr val="tx1"/>
                </a:solidFill>
              </a:rPr>
              <a:t> to secure the most accurate data possible.</a:t>
            </a:r>
          </a:p>
        </p:txBody>
      </p:sp>
    </p:spTree>
    <p:extLst>
      <p:ext uri="{BB962C8B-B14F-4D97-AF65-F5344CB8AC3E}">
        <p14:creationId xmlns:p14="http://schemas.microsoft.com/office/powerpoint/2010/main" val="374348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4FAB-6919-8F47-6B0C-4EA547166D41}"/>
              </a:ext>
            </a:extLst>
          </p:cNvPr>
          <p:cNvSpPr>
            <a:spLocks noGrp="1"/>
          </p:cNvSpPr>
          <p:nvPr>
            <p:ph type="title"/>
          </p:nvPr>
        </p:nvSpPr>
        <p:spPr>
          <a:xfrm>
            <a:off x="314016" y="500062"/>
            <a:ext cx="8367867" cy="1325563"/>
          </a:xfrm>
        </p:spPr>
        <p:txBody>
          <a:bodyPr>
            <a:normAutofit/>
          </a:bodyPr>
          <a:lstStyle/>
          <a:p>
            <a:r>
              <a:rPr lang="en-US" sz="3600" b="1" dirty="0">
                <a:solidFill>
                  <a:schemeClr val="accent1">
                    <a:lumMod val="50000"/>
                  </a:schemeClr>
                </a:solidFill>
                <a:latin typeface="+mn-lt"/>
              </a:rPr>
              <a:t>Which Reporting Form?</a:t>
            </a:r>
          </a:p>
        </p:txBody>
      </p:sp>
      <p:sp>
        <p:nvSpPr>
          <p:cNvPr id="3" name="Content Placeholder 2">
            <a:extLst>
              <a:ext uri="{FF2B5EF4-FFF2-40B4-BE49-F238E27FC236}">
                <a16:creationId xmlns:a16="http://schemas.microsoft.com/office/drawing/2014/main" id="{FC46C2CA-B8A9-1BAF-C5D1-59BF2972D27F}"/>
              </a:ext>
            </a:extLst>
          </p:cNvPr>
          <p:cNvSpPr>
            <a:spLocks noGrp="1"/>
          </p:cNvSpPr>
          <p:nvPr>
            <p:ph idx="1"/>
          </p:nvPr>
        </p:nvSpPr>
        <p:spPr>
          <a:xfrm>
            <a:off x="314016" y="1566953"/>
            <a:ext cx="7886700" cy="4626943"/>
          </a:xfrm>
        </p:spPr>
        <p:txBody>
          <a:bodyPr>
            <a:normAutofit lnSpcReduction="10000"/>
          </a:bodyPr>
          <a:lstStyle/>
          <a:p>
            <a:pPr>
              <a:spcBef>
                <a:spcPct val="20000"/>
              </a:spcBef>
              <a:spcAft>
                <a:spcPts val="800"/>
              </a:spcAft>
              <a:buClr>
                <a:prstClr val="black"/>
              </a:buClr>
              <a:buSzPct val="75000"/>
              <a:buFont typeface="Wingdings" panose="05000000000000000000" pitchFamily="2" charset="2"/>
              <a:buChar char="q"/>
              <a:defRPr/>
            </a:pPr>
            <a:r>
              <a:rPr lang="en-US" sz="2800" dirty="0">
                <a:solidFill>
                  <a:prstClr val="black"/>
                </a:solidFill>
                <a:latin typeface="Calibri"/>
                <a:cs typeface="Arial" panose="020B0604020202020204" pitchFamily="34" charset="0"/>
              </a:rPr>
              <a:t> If grade span(s) contain both Title I and non-Title I schools, then the LEA </a:t>
            </a:r>
            <a:r>
              <a:rPr lang="en-US" sz="2800" u="sng" dirty="0">
                <a:solidFill>
                  <a:prstClr val="black"/>
                </a:solidFill>
                <a:latin typeface="Calibri"/>
                <a:cs typeface="Arial" panose="020B0604020202020204" pitchFamily="34" charset="0"/>
              </a:rPr>
              <a:t>must</a:t>
            </a:r>
            <a:r>
              <a:rPr lang="en-US" sz="2800" dirty="0">
                <a:solidFill>
                  <a:prstClr val="black"/>
                </a:solidFill>
                <a:latin typeface="Calibri"/>
                <a:cs typeface="Arial" panose="020B0604020202020204" pitchFamily="34" charset="0"/>
              </a:rPr>
              <a:t> complete the </a:t>
            </a:r>
            <a:r>
              <a:rPr lang="en-US" sz="2800" b="1" dirty="0">
                <a:solidFill>
                  <a:srgbClr val="0070C0"/>
                </a:solidFill>
                <a:latin typeface="Calibri"/>
                <a:cs typeface="Arial" panose="020B0604020202020204" pitchFamily="34" charset="0"/>
              </a:rPr>
              <a:t>Participating/Non-Participating</a:t>
            </a:r>
            <a:r>
              <a:rPr lang="en-US" sz="2800" dirty="0">
                <a:solidFill>
                  <a:prstClr val="black"/>
                </a:solidFill>
                <a:latin typeface="Calibri"/>
                <a:cs typeface="Arial" panose="020B0604020202020204" pitchFamily="34" charset="0"/>
              </a:rPr>
              <a:t> report.</a:t>
            </a:r>
          </a:p>
          <a:p>
            <a:pPr marL="0" indent="0">
              <a:spcBef>
                <a:spcPct val="20000"/>
              </a:spcBef>
              <a:spcAft>
                <a:spcPts val="800"/>
              </a:spcAft>
              <a:buClr>
                <a:prstClr val="black"/>
              </a:buClr>
              <a:buSzPct val="75000"/>
              <a:buNone/>
              <a:defRPr/>
            </a:pPr>
            <a:r>
              <a:rPr lang="en-US" sz="2200" b="1" dirty="0">
                <a:solidFill>
                  <a:prstClr val="black"/>
                </a:solidFill>
                <a:latin typeface="Calibri"/>
                <a:cs typeface="Arial" panose="020B0604020202020204" pitchFamily="34" charset="0"/>
              </a:rPr>
              <a:t>                                             </a:t>
            </a:r>
            <a:endParaRPr lang="en-US" sz="1000" dirty="0">
              <a:solidFill>
                <a:prstClr val="black"/>
              </a:solidFill>
              <a:latin typeface="Calibri"/>
              <a:cs typeface="Arial" panose="020B0604020202020204" pitchFamily="34" charset="0"/>
            </a:endParaRPr>
          </a:p>
          <a:p>
            <a:pPr lvl="0">
              <a:spcBef>
                <a:spcPct val="20000"/>
              </a:spcBef>
              <a:spcAft>
                <a:spcPts val="800"/>
              </a:spcAft>
              <a:buClr>
                <a:prstClr val="black"/>
              </a:buClr>
              <a:buSzPct val="75000"/>
              <a:buFont typeface="Wingdings" panose="05000000000000000000" pitchFamily="2" charset="2"/>
              <a:buChar char="q"/>
              <a:defRPr/>
            </a:pPr>
            <a:r>
              <a:rPr lang="en-US" sz="2800" dirty="0">
                <a:solidFill>
                  <a:prstClr val="black"/>
                </a:solidFill>
                <a:latin typeface="Calibri"/>
                <a:cs typeface="Arial" panose="020B0604020202020204" pitchFamily="34" charset="0"/>
              </a:rPr>
              <a:t> If all schools in grade span(s) are Title I schools, LEA </a:t>
            </a:r>
            <a:r>
              <a:rPr lang="en-US" dirty="0">
                <a:solidFill>
                  <a:prstClr val="black"/>
                </a:solidFill>
                <a:latin typeface="Calibri"/>
                <a:cs typeface="Arial" panose="020B0604020202020204" pitchFamily="34" charset="0"/>
              </a:rPr>
              <a:t>must </a:t>
            </a:r>
            <a:r>
              <a:rPr lang="en-US" sz="2800" u="sng" dirty="0">
                <a:solidFill>
                  <a:prstClr val="black"/>
                </a:solidFill>
                <a:latin typeface="Calibri"/>
                <a:cs typeface="Arial" panose="020B0604020202020204" pitchFamily="34" charset="0"/>
              </a:rPr>
              <a:t>select one</a:t>
            </a:r>
            <a:r>
              <a:rPr lang="en-US" sz="2800" dirty="0">
                <a:solidFill>
                  <a:prstClr val="black"/>
                </a:solidFill>
                <a:latin typeface="Calibri"/>
                <a:cs typeface="Arial" panose="020B0604020202020204" pitchFamily="34" charset="0"/>
              </a:rPr>
              <a:t> of two reporting options:</a:t>
            </a:r>
          </a:p>
          <a:p>
            <a:pPr marL="457200" indent="-457200">
              <a:spcBef>
                <a:spcPct val="20000"/>
              </a:spcBef>
              <a:spcAft>
                <a:spcPts val="800"/>
              </a:spcAft>
              <a:buClr>
                <a:prstClr val="black"/>
              </a:buClr>
              <a:buSzPct val="75000"/>
              <a:buFont typeface="+mj-lt"/>
              <a:buAutoNum type="arabicPeriod"/>
              <a:defRPr/>
            </a:pPr>
            <a:r>
              <a:rPr lang="en-US" sz="2600" b="1" dirty="0">
                <a:solidFill>
                  <a:srgbClr val="0070C0"/>
                </a:solidFill>
                <a:latin typeface="Calibri"/>
                <a:cs typeface="Arial" panose="020B0604020202020204" pitchFamily="34" charset="0"/>
              </a:rPr>
              <a:t>High/Low Poverty</a:t>
            </a:r>
            <a:r>
              <a:rPr lang="en-US" sz="2600" dirty="0">
                <a:solidFill>
                  <a:prstClr val="black"/>
                </a:solidFill>
                <a:latin typeface="Calibri"/>
                <a:cs typeface="Arial" panose="020B0604020202020204" pitchFamily="34" charset="0"/>
              </a:rPr>
              <a:t> – compares higher poverty schools within grade span to comparison group of lower poverty schools</a:t>
            </a:r>
          </a:p>
          <a:p>
            <a:pPr marL="457200" indent="-457200">
              <a:spcBef>
                <a:spcPct val="20000"/>
              </a:spcBef>
              <a:spcAft>
                <a:spcPts val="800"/>
              </a:spcAft>
              <a:buClr>
                <a:prstClr val="black"/>
              </a:buClr>
              <a:buSzPct val="75000"/>
              <a:buFont typeface="+mj-lt"/>
              <a:buAutoNum type="arabicPeriod"/>
              <a:defRPr/>
            </a:pPr>
            <a:r>
              <a:rPr lang="en-US" sz="2600" b="1" dirty="0">
                <a:solidFill>
                  <a:srgbClr val="0070C0"/>
                </a:solidFill>
                <a:latin typeface="Calibri"/>
                <a:cs typeface="Arial" panose="020B0604020202020204" pitchFamily="34" charset="0"/>
              </a:rPr>
              <a:t>Grade Span Average</a:t>
            </a:r>
            <a:r>
              <a:rPr lang="en-US" sz="2600" dirty="0">
                <a:solidFill>
                  <a:prstClr val="black"/>
                </a:solidFill>
                <a:latin typeface="Calibri"/>
                <a:cs typeface="Arial" panose="020B0604020202020204" pitchFamily="34" charset="0"/>
              </a:rPr>
              <a:t> – compares each school to the average of all schools within grade span</a:t>
            </a:r>
          </a:p>
          <a:p>
            <a:endParaRPr lang="en-US" dirty="0"/>
          </a:p>
        </p:txBody>
      </p:sp>
      <p:sp>
        <p:nvSpPr>
          <p:cNvPr id="4" name="Slide Number Placeholder 3">
            <a:extLst>
              <a:ext uri="{FF2B5EF4-FFF2-40B4-BE49-F238E27FC236}">
                <a16:creationId xmlns:a16="http://schemas.microsoft.com/office/drawing/2014/main" id="{54B1DDC9-93CD-891F-5972-B41CBD43D168}"/>
              </a:ext>
            </a:extLst>
          </p:cNvPr>
          <p:cNvSpPr>
            <a:spLocks noGrp="1"/>
          </p:cNvSpPr>
          <p:nvPr>
            <p:ph type="sldNum" sz="quarter" idx="12"/>
          </p:nvPr>
        </p:nvSpPr>
        <p:spPr/>
        <p:txBody>
          <a:bodyPr/>
          <a:lstStyle/>
          <a:p>
            <a:fld id="{E3A0F8C9-0536-44E3-92CA-2798A712B5A8}" type="slidenum">
              <a:rPr lang="en-US" smtClean="0"/>
              <a:t>19</a:t>
            </a:fld>
            <a:endParaRPr lang="en-US" dirty="0"/>
          </a:p>
        </p:txBody>
      </p:sp>
    </p:spTree>
    <p:extLst>
      <p:ext uri="{BB962C8B-B14F-4D97-AF65-F5344CB8AC3E}">
        <p14:creationId xmlns:p14="http://schemas.microsoft.com/office/powerpoint/2010/main" val="342798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chemeClr val="accent1">
                    <a:lumMod val="50000"/>
                  </a:schemeClr>
                </a:solidFill>
                <a:latin typeface="+mn-lt"/>
              </a:rPr>
              <a:t>Agenda</a:t>
            </a:r>
          </a:p>
        </p:txBody>
      </p:sp>
      <p:sp>
        <p:nvSpPr>
          <p:cNvPr id="4" name="Content Placeholder 3">
            <a:extLst>
              <a:ext uri="{FF2B5EF4-FFF2-40B4-BE49-F238E27FC236}">
                <a16:creationId xmlns:a16="http://schemas.microsoft.com/office/drawing/2014/main" id="{BF7D61B5-429E-A2DB-FDDE-F701301A95A9}"/>
              </a:ext>
            </a:extLst>
          </p:cNvPr>
          <p:cNvSpPr>
            <a:spLocks noGrp="1"/>
          </p:cNvSpPr>
          <p:nvPr>
            <p:ph idx="1"/>
          </p:nvPr>
        </p:nvSpPr>
        <p:spPr>
          <a:xfrm>
            <a:off x="628650" y="1413030"/>
            <a:ext cx="7886700" cy="4753594"/>
          </a:xfrm>
        </p:spPr>
        <p:txBody>
          <a:bodyPr>
            <a:normAutofit/>
          </a:bodyPr>
          <a:lstStyle/>
          <a:p>
            <a:pPr>
              <a:lnSpc>
                <a:spcPct val="170000"/>
              </a:lnSpc>
            </a:pPr>
            <a:r>
              <a:rPr lang="en-US" dirty="0">
                <a:cs typeface="Calibri" panose="020F0502020204030204" pitchFamily="34" charset="0"/>
              </a:rPr>
              <a:t>Comparability Basics</a:t>
            </a:r>
          </a:p>
          <a:p>
            <a:pPr>
              <a:lnSpc>
                <a:spcPct val="170000"/>
              </a:lnSpc>
            </a:pPr>
            <a:r>
              <a:rPr lang="en-US" dirty="0">
                <a:cs typeface="Calibri" panose="020F0502020204030204" pitchFamily="34" charset="0"/>
              </a:rPr>
              <a:t>LEA Procedures and Sample Scenarios</a:t>
            </a:r>
          </a:p>
          <a:p>
            <a:pPr>
              <a:lnSpc>
                <a:spcPct val="170000"/>
              </a:lnSpc>
            </a:pPr>
            <a:r>
              <a:rPr lang="en-US" dirty="0">
                <a:cs typeface="Calibri" panose="020F0502020204030204" pitchFamily="34" charset="0"/>
              </a:rPr>
              <a:t>Reporting Tips and Instructions</a:t>
            </a:r>
          </a:p>
          <a:p>
            <a:pPr>
              <a:lnSpc>
                <a:spcPct val="170000"/>
              </a:lnSpc>
            </a:pPr>
            <a:r>
              <a:rPr lang="en-US" dirty="0"/>
              <a:t>Questions</a:t>
            </a:r>
            <a:br>
              <a:rPr lang="en-US" sz="4400" dirty="0"/>
            </a:br>
            <a:endParaRPr lang="en-US" dirty="0"/>
          </a:p>
        </p:txBody>
      </p:sp>
      <p:pic>
        <p:nvPicPr>
          <p:cNvPr id="6" name="Picture 5" descr="A paper with a check mark and a pencil&#10;&#10;Description automatically generated">
            <a:extLst>
              <a:ext uri="{FF2B5EF4-FFF2-40B4-BE49-F238E27FC236}">
                <a16:creationId xmlns:a16="http://schemas.microsoft.com/office/drawing/2014/main" id="{D5792A49-025E-5A9C-3A08-7E66EC8910E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66996" y="3902357"/>
            <a:ext cx="1825538" cy="1872347"/>
          </a:xfrm>
          <a:prstGeom prst="rect">
            <a:avLst/>
          </a:prstGeom>
        </p:spPr>
      </p:pic>
      <p:sp>
        <p:nvSpPr>
          <p:cNvPr id="3" name="Slide Number Placeholder 2">
            <a:extLst>
              <a:ext uri="{FF2B5EF4-FFF2-40B4-BE49-F238E27FC236}">
                <a16:creationId xmlns:a16="http://schemas.microsoft.com/office/drawing/2014/main" id="{A6D6783E-BED2-7133-63D9-C8A9D4368CBE}"/>
              </a:ext>
            </a:extLst>
          </p:cNvPr>
          <p:cNvSpPr>
            <a:spLocks noGrp="1"/>
          </p:cNvSpPr>
          <p:nvPr>
            <p:ph type="sldNum" sz="quarter" idx="12"/>
          </p:nvPr>
        </p:nvSpPr>
        <p:spPr/>
        <p:txBody>
          <a:bodyPr/>
          <a:lstStyle/>
          <a:p>
            <a:fld id="{E3A0F8C9-0536-44E3-92CA-2798A712B5A8}" type="slidenum">
              <a:rPr lang="en-US" smtClean="0"/>
              <a:t>2</a:t>
            </a:fld>
            <a:endParaRPr lang="en-US" dirty="0"/>
          </a:p>
        </p:txBody>
      </p:sp>
    </p:spTree>
    <p:extLst>
      <p:ext uri="{BB962C8B-B14F-4D97-AF65-F5344CB8AC3E}">
        <p14:creationId xmlns:p14="http://schemas.microsoft.com/office/powerpoint/2010/main" val="424745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51239"/>
            <a:ext cx="7886700" cy="758204"/>
          </a:xfrm>
        </p:spPr>
        <p:txBody>
          <a:bodyPr>
            <a:normAutofit fontScale="90000"/>
          </a:bodyPr>
          <a:lstStyle/>
          <a:p>
            <a:r>
              <a:rPr lang="en-US" sz="4000" b="1" dirty="0">
                <a:solidFill>
                  <a:schemeClr val="accent1">
                    <a:lumMod val="50000"/>
                  </a:schemeClr>
                </a:solidFill>
                <a:latin typeface="+mn-lt"/>
              </a:rPr>
              <a:t>Preparing to Complete Your Report</a:t>
            </a:r>
            <a:br>
              <a:rPr lang="en-US" sz="3600" b="1" dirty="0"/>
            </a:br>
            <a:endParaRPr lang="en-US" sz="3600" b="1" dirty="0"/>
          </a:p>
        </p:txBody>
      </p:sp>
      <p:pic>
        <p:nvPicPr>
          <p:cNvPr id="5" name="Picture 4" descr="A file cabinet with a drawer&#10;&#10;Description automatically generated">
            <a:extLst>
              <a:ext uri="{FF2B5EF4-FFF2-40B4-BE49-F238E27FC236}">
                <a16:creationId xmlns:a16="http://schemas.microsoft.com/office/drawing/2014/main" id="{A50BFDB0-088E-67CB-9455-B37EB60BAF1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87375" y="665046"/>
            <a:ext cx="1150226" cy="1633457"/>
          </a:xfrm>
          <a:prstGeom prst="rect">
            <a:avLst/>
          </a:prstGeom>
        </p:spPr>
      </p:pic>
      <p:sp>
        <p:nvSpPr>
          <p:cNvPr id="4" name="Slide Number Placeholder 3">
            <a:extLst>
              <a:ext uri="{FF2B5EF4-FFF2-40B4-BE49-F238E27FC236}">
                <a16:creationId xmlns:a16="http://schemas.microsoft.com/office/drawing/2014/main" id="{86409F9C-C28F-C51E-88D0-9D88DA79F6C5}"/>
              </a:ext>
            </a:extLst>
          </p:cNvPr>
          <p:cNvSpPr>
            <a:spLocks noGrp="1"/>
          </p:cNvSpPr>
          <p:nvPr>
            <p:ph type="sldNum" sz="quarter" idx="12"/>
          </p:nvPr>
        </p:nvSpPr>
        <p:spPr/>
        <p:txBody>
          <a:bodyPr/>
          <a:lstStyle/>
          <a:p>
            <a:fld id="{E3A0F8C9-0536-44E3-92CA-2798A712B5A8}" type="slidenum">
              <a:rPr lang="en-US" smtClean="0"/>
              <a:t>20</a:t>
            </a:fld>
            <a:endParaRPr lang="en-US" dirty="0"/>
          </a:p>
        </p:txBody>
      </p:sp>
      <p:sp>
        <p:nvSpPr>
          <p:cNvPr id="7" name="Content Placeholder 6">
            <a:extLst>
              <a:ext uri="{FF2B5EF4-FFF2-40B4-BE49-F238E27FC236}">
                <a16:creationId xmlns:a16="http://schemas.microsoft.com/office/drawing/2014/main" id="{C60538F9-116B-76BF-E3A9-34BAA3EAC8CD}"/>
              </a:ext>
            </a:extLst>
          </p:cNvPr>
          <p:cNvSpPr>
            <a:spLocks noGrp="1"/>
          </p:cNvSpPr>
          <p:nvPr>
            <p:ph idx="1"/>
          </p:nvPr>
        </p:nvSpPr>
        <p:spPr>
          <a:xfrm>
            <a:off x="628650" y="2025072"/>
            <a:ext cx="7886700" cy="4351338"/>
          </a:xfrm>
        </p:spPr>
        <p:txBody>
          <a:bodyPr>
            <a:normAutofit/>
          </a:bodyPr>
          <a:lstStyle/>
          <a:p>
            <a:pPr marL="0" indent="0">
              <a:buNone/>
            </a:pPr>
            <a:r>
              <a:rPr lang="en-US" sz="2000" dirty="0"/>
              <a:t>To complete your Comparability report you will need the following documents:</a:t>
            </a:r>
          </a:p>
          <a:p>
            <a:pPr marL="0" indent="0">
              <a:buNone/>
            </a:pPr>
            <a:endParaRPr lang="en-US" sz="2000" dirty="0"/>
          </a:p>
          <a:p>
            <a:pPr>
              <a:buFont typeface="Wingdings" panose="05000000000000000000" pitchFamily="2" charset="2"/>
              <a:buChar char="q"/>
            </a:pPr>
            <a:r>
              <a:rPr lang="en-US" sz="2000" dirty="0"/>
              <a:t>A list of all schools in the LEA by grade span</a:t>
            </a:r>
          </a:p>
          <a:p>
            <a:pPr>
              <a:buFont typeface="Wingdings" panose="05000000000000000000" pitchFamily="2" charset="2"/>
              <a:buChar char="q"/>
            </a:pPr>
            <a:r>
              <a:rPr lang="en-US" sz="2000" dirty="0"/>
              <a:t>Enrollment data for each Title I and non-title I school from </a:t>
            </a:r>
            <a:r>
              <a:rPr lang="en-US" sz="2000" b="1" u="sng" dirty="0"/>
              <a:t>one consistent point in time </a:t>
            </a:r>
            <a:r>
              <a:rPr lang="en-US" sz="2000" dirty="0"/>
              <a:t>for the 2023-2024 year (see note below)</a:t>
            </a:r>
          </a:p>
          <a:p>
            <a:pPr>
              <a:buFont typeface="Wingdings" panose="05000000000000000000" pitchFamily="2" charset="2"/>
              <a:buChar char="q"/>
            </a:pPr>
            <a:r>
              <a:rPr lang="en-US" sz="2000" dirty="0"/>
              <a:t>A school-based list of instructional staff by position, FTE equivalent, and funding source </a:t>
            </a:r>
            <a:r>
              <a:rPr lang="en-US" sz="2000" b="1" dirty="0">
                <a:solidFill>
                  <a:srgbClr val="0070C0"/>
                </a:solidFill>
              </a:rPr>
              <a:t>NOTE: All data used for enrollment and FTEs must be from the same day of the year (e.g., October 1</a:t>
            </a:r>
            <a:r>
              <a:rPr lang="en-US" sz="2000" b="1" baseline="30000" dirty="0">
                <a:solidFill>
                  <a:srgbClr val="0070C0"/>
                </a:solidFill>
              </a:rPr>
              <a:t>st</a:t>
            </a:r>
            <a:r>
              <a:rPr lang="en-US" sz="2000" b="1" dirty="0">
                <a:solidFill>
                  <a:srgbClr val="0070C0"/>
                </a:solidFill>
              </a:rPr>
              <a:t>, 2023) Vacant positions cannot be counted as FTEs for this report.</a:t>
            </a:r>
          </a:p>
          <a:p>
            <a:pPr>
              <a:buFont typeface="Wingdings" panose="05000000000000000000" pitchFamily="2" charset="2"/>
              <a:buChar char="q"/>
            </a:pPr>
            <a:r>
              <a:rPr lang="en-US" sz="2000" dirty="0"/>
              <a:t>A blank copy of the Comparability report (supplied to you by RIDE)</a:t>
            </a:r>
          </a:p>
        </p:txBody>
      </p:sp>
    </p:spTree>
    <p:extLst>
      <p:ext uri="{BB962C8B-B14F-4D97-AF65-F5344CB8AC3E}">
        <p14:creationId xmlns:p14="http://schemas.microsoft.com/office/powerpoint/2010/main" val="169955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280" y="500062"/>
            <a:ext cx="7886700" cy="1325563"/>
          </a:xfrm>
        </p:spPr>
        <p:txBody>
          <a:bodyPr>
            <a:normAutofit/>
          </a:bodyPr>
          <a:lstStyle/>
          <a:p>
            <a:r>
              <a:rPr lang="en-US" sz="3600" b="1" dirty="0">
                <a:solidFill>
                  <a:schemeClr val="accent1">
                    <a:lumMod val="50000"/>
                  </a:schemeClr>
                </a:solidFill>
                <a:latin typeface="+mn-lt"/>
              </a:rPr>
              <a:t>The Process to Complete the Report</a:t>
            </a:r>
            <a:br>
              <a:rPr lang="en-US" sz="3600" b="1" dirty="0">
                <a:solidFill>
                  <a:schemeClr val="accent1">
                    <a:lumMod val="50000"/>
                  </a:schemeClr>
                </a:solidFill>
              </a:rPr>
            </a:br>
            <a:r>
              <a:rPr lang="en-US" sz="1800" b="1" dirty="0">
                <a:solidFill>
                  <a:schemeClr val="accent1">
                    <a:lumMod val="50000"/>
                  </a:schemeClr>
                </a:solidFill>
              </a:rPr>
              <a:t>(for applicable grade spans)</a:t>
            </a:r>
          </a:p>
        </p:txBody>
      </p:sp>
      <p:sp>
        <p:nvSpPr>
          <p:cNvPr id="3" name="Content Placeholder 2"/>
          <p:cNvSpPr>
            <a:spLocks noGrp="1"/>
          </p:cNvSpPr>
          <p:nvPr>
            <p:ph idx="1"/>
          </p:nvPr>
        </p:nvSpPr>
        <p:spPr/>
        <p:txBody>
          <a:bodyPr>
            <a:normAutofit/>
          </a:bodyPr>
          <a:lstStyle/>
          <a:p>
            <a:pPr marL="514350" lvl="0" indent="-514350">
              <a:spcBef>
                <a:spcPct val="20000"/>
              </a:spcBef>
              <a:buClr>
                <a:prstClr val="black"/>
              </a:buClr>
              <a:buFontTx/>
              <a:buAutoNum type="arabicPeriod"/>
              <a:defRPr/>
            </a:pPr>
            <a:endParaRPr lang="en-US" sz="1600" dirty="0">
              <a:solidFill>
                <a:prstClr val="black"/>
              </a:solidFill>
              <a:latin typeface="Calibri"/>
              <a:cs typeface="Arial" panose="020B0604020202020204" pitchFamily="34" charset="0"/>
            </a:endParaRPr>
          </a:p>
          <a:p>
            <a:pPr marL="0" indent="0">
              <a:buNone/>
            </a:pPr>
            <a:endParaRPr lang="en-US" dirty="0"/>
          </a:p>
        </p:txBody>
      </p:sp>
      <p:graphicFrame>
        <p:nvGraphicFramePr>
          <p:cNvPr id="4" name="Diagram 3">
            <a:extLst>
              <a:ext uri="{FF2B5EF4-FFF2-40B4-BE49-F238E27FC236}">
                <a16:creationId xmlns:a16="http://schemas.microsoft.com/office/drawing/2014/main" id="{7EEE21B8-D664-1DC1-C1D7-DA4DC55AD73B}"/>
              </a:ext>
            </a:extLst>
          </p:cNvPr>
          <p:cNvGraphicFramePr/>
          <p:nvPr>
            <p:extLst>
              <p:ext uri="{D42A27DB-BD31-4B8C-83A1-F6EECF244321}">
                <p14:modId xmlns:p14="http://schemas.microsoft.com/office/powerpoint/2010/main" val="2735575451"/>
              </p:ext>
            </p:extLst>
          </p:nvPr>
        </p:nvGraphicFramePr>
        <p:xfrm>
          <a:off x="1037617" y="1825625"/>
          <a:ext cx="663750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18A98D31-3A7B-7999-8AA2-762D82712B64}"/>
              </a:ext>
            </a:extLst>
          </p:cNvPr>
          <p:cNvSpPr>
            <a:spLocks noGrp="1"/>
          </p:cNvSpPr>
          <p:nvPr>
            <p:ph type="sldNum" sz="quarter" idx="12"/>
          </p:nvPr>
        </p:nvSpPr>
        <p:spPr/>
        <p:txBody>
          <a:bodyPr/>
          <a:lstStyle/>
          <a:p>
            <a:fld id="{E3A0F8C9-0536-44E3-92CA-2798A712B5A8}" type="slidenum">
              <a:rPr lang="en-US" smtClean="0"/>
              <a:t>21</a:t>
            </a:fld>
            <a:endParaRPr lang="en-US" dirty="0"/>
          </a:p>
        </p:txBody>
      </p:sp>
    </p:spTree>
    <p:extLst>
      <p:ext uri="{BB962C8B-B14F-4D97-AF65-F5344CB8AC3E}">
        <p14:creationId xmlns:p14="http://schemas.microsoft.com/office/powerpoint/2010/main" val="53395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50000"/>
                  </a:schemeClr>
                </a:solidFill>
                <a:latin typeface="+mn-lt"/>
              </a:rPr>
              <a:t>The Process Contd.</a:t>
            </a:r>
            <a:endParaRPr lang="en-US" sz="3600" dirty="0">
              <a:solidFill>
                <a:schemeClr val="accent1">
                  <a:lumMod val="50000"/>
                </a:schemeClr>
              </a:solidFill>
              <a:latin typeface="+mn-lt"/>
            </a:endParaRPr>
          </a:p>
        </p:txBody>
      </p:sp>
      <p:sp>
        <p:nvSpPr>
          <p:cNvPr id="3" name="Content Placeholder 2"/>
          <p:cNvSpPr>
            <a:spLocks noGrp="1"/>
          </p:cNvSpPr>
          <p:nvPr>
            <p:ph idx="1"/>
          </p:nvPr>
        </p:nvSpPr>
        <p:spPr>
          <a:xfrm>
            <a:off x="762874" y="1690689"/>
            <a:ext cx="7886700" cy="4351338"/>
          </a:xfrm>
        </p:spPr>
        <p:txBody>
          <a:bodyPr>
            <a:normAutofit/>
          </a:bodyPr>
          <a:lstStyle/>
          <a:p>
            <a:pPr marL="0" lvl="0" indent="0">
              <a:spcBef>
                <a:spcPct val="20000"/>
              </a:spcBef>
              <a:buClr>
                <a:srgbClr val="9BBB59"/>
              </a:buClr>
              <a:buNone/>
              <a:defRPr/>
            </a:pPr>
            <a:r>
              <a:rPr lang="en-US" sz="3000" dirty="0">
                <a:solidFill>
                  <a:prstClr val="black"/>
                </a:solidFill>
                <a:latin typeface="Calibri"/>
                <a:cs typeface="Arial" panose="020B0604020202020204" pitchFamily="34" charset="0"/>
              </a:rPr>
              <a:t>     </a:t>
            </a:r>
            <a:endParaRPr lang="en-US" sz="1200" dirty="0">
              <a:solidFill>
                <a:prstClr val="black"/>
              </a:solidFill>
              <a:latin typeface="Calibri"/>
              <a:cs typeface="Arial" panose="020B0604020202020204" pitchFamily="34" charset="0"/>
            </a:endParaRPr>
          </a:p>
          <a:p>
            <a:pPr marL="0" lvl="0" indent="0">
              <a:spcBef>
                <a:spcPct val="20000"/>
              </a:spcBef>
              <a:buClr>
                <a:srgbClr val="9BBB59"/>
              </a:buClr>
              <a:buNone/>
              <a:defRPr/>
            </a:pPr>
            <a:endParaRPr lang="en-US" dirty="0"/>
          </a:p>
        </p:txBody>
      </p:sp>
      <p:graphicFrame>
        <p:nvGraphicFramePr>
          <p:cNvPr id="4" name="Diagram 3">
            <a:extLst>
              <a:ext uri="{FF2B5EF4-FFF2-40B4-BE49-F238E27FC236}">
                <a16:creationId xmlns:a16="http://schemas.microsoft.com/office/drawing/2014/main" id="{84067F0A-3718-F739-C97B-7B645BF46722}"/>
              </a:ext>
            </a:extLst>
          </p:cNvPr>
          <p:cNvGraphicFramePr/>
          <p:nvPr>
            <p:extLst>
              <p:ext uri="{D42A27DB-BD31-4B8C-83A1-F6EECF244321}">
                <p14:modId xmlns:p14="http://schemas.microsoft.com/office/powerpoint/2010/main" val="2195126412"/>
              </p:ext>
            </p:extLst>
          </p:nvPr>
        </p:nvGraphicFramePr>
        <p:xfrm>
          <a:off x="1141379" y="1690689"/>
          <a:ext cx="686124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521C7184-D69A-C434-D610-077C53F89446}"/>
              </a:ext>
            </a:extLst>
          </p:cNvPr>
          <p:cNvSpPr>
            <a:spLocks noGrp="1"/>
          </p:cNvSpPr>
          <p:nvPr>
            <p:ph type="sldNum" sz="quarter" idx="12"/>
          </p:nvPr>
        </p:nvSpPr>
        <p:spPr/>
        <p:txBody>
          <a:bodyPr/>
          <a:lstStyle/>
          <a:p>
            <a:fld id="{E3A0F8C9-0536-44E3-92CA-2798A712B5A8}" type="slidenum">
              <a:rPr lang="en-US" smtClean="0"/>
              <a:t>22</a:t>
            </a:fld>
            <a:endParaRPr lang="en-US" dirty="0"/>
          </a:p>
        </p:txBody>
      </p:sp>
    </p:spTree>
    <p:extLst>
      <p:ext uri="{BB962C8B-B14F-4D97-AF65-F5344CB8AC3E}">
        <p14:creationId xmlns:p14="http://schemas.microsoft.com/office/powerpoint/2010/main" val="266978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543" y="18255"/>
            <a:ext cx="7886700" cy="1325563"/>
          </a:xfrm>
        </p:spPr>
        <p:txBody>
          <a:bodyPr/>
          <a:lstStyle/>
          <a:p>
            <a:br>
              <a:rPr lang="en-US" dirty="0"/>
            </a:br>
            <a:r>
              <a:rPr lang="en-US" dirty="0"/>
              <a:t>             </a:t>
            </a:r>
            <a:r>
              <a:rPr lang="en-US" sz="3600" b="1" dirty="0">
                <a:solidFill>
                  <a:schemeClr val="accent1">
                    <a:lumMod val="50000"/>
                  </a:schemeClr>
                </a:solidFill>
                <a:latin typeface="+mn-lt"/>
              </a:rPr>
              <a:t>Allowable Exclusions</a:t>
            </a:r>
          </a:p>
        </p:txBody>
      </p:sp>
      <p:sp>
        <p:nvSpPr>
          <p:cNvPr id="3" name="Content Placeholder 2"/>
          <p:cNvSpPr>
            <a:spLocks noGrp="1"/>
          </p:cNvSpPr>
          <p:nvPr>
            <p:ph idx="1"/>
          </p:nvPr>
        </p:nvSpPr>
        <p:spPr>
          <a:xfrm>
            <a:off x="366543" y="1872574"/>
            <a:ext cx="7966752" cy="4351338"/>
          </a:xfrm>
        </p:spPr>
        <p:txBody>
          <a:bodyPr>
            <a:normAutofit fontScale="92500" lnSpcReduction="10000"/>
          </a:bodyPr>
          <a:lstStyle/>
          <a:p>
            <a:pPr marL="0" indent="0">
              <a:spcAft>
                <a:spcPts val="1200"/>
              </a:spcAft>
              <a:buNone/>
            </a:pPr>
            <a:r>
              <a:rPr lang="en-US" sz="2800" dirty="0">
                <a:latin typeface="Calibri" panose="020F0502020204030204" pitchFamily="34" charset="0"/>
              </a:rPr>
              <a:t>An LEA may </a:t>
            </a:r>
            <a:r>
              <a:rPr lang="en-US" sz="2800" b="1" dirty="0">
                <a:solidFill>
                  <a:srgbClr val="C00000"/>
                </a:solidFill>
                <a:latin typeface="Calibri" panose="020F0502020204030204" pitchFamily="34" charset="0"/>
              </a:rPr>
              <a:t>exclude</a:t>
            </a:r>
            <a:r>
              <a:rPr lang="en-US" sz="2800" dirty="0">
                <a:latin typeface="Calibri" panose="020F0502020204030204" pitchFamily="34" charset="0"/>
              </a:rPr>
              <a:t> from comparability calculations State or locally funded staff for:</a:t>
            </a:r>
          </a:p>
          <a:p>
            <a:pPr marL="457200" indent="-457200">
              <a:buFont typeface="Wingdings" panose="05000000000000000000" pitchFamily="2" charset="2"/>
              <a:buChar char="Ø"/>
            </a:pPr>
            <a:r>
              <a:rPr lang="en-US" sz="2800" dirty="0">
                <a:latin typeface="Calibri" panose="020F0502020204030204" pitchFamily="34" charset="0"/>
              </a:rPr>
              <a:t>State or local supplemental programs in any school attendance area or school that meet the intent and purposes of Title I, Part A (i.e., “Title I-Like” programs</a:t>
            </a:r>
            <a:r>
              <a:rPr lang="en-US" sz="2800">
                <a:latin typeface="Calibri" panose="020F0502020204030204" pitchFamily="34" charset="0"/>
              </a:rPr>
              <a:t>);</a:t>
            </a:r>
            <a:r>
              <a:rPr lang="en-US" dirty="0">
                <a:latin typeface="Calibri" panose="020F0502020204030204" pitchFamily="34" charset="0"/>
              </a:rPr>
              <a:t> </a:t>
            </a:r>
          </a:p>
          <a:p>
            <a:pPr marL="0" indent="0">
              <a:buNone/>
            </a:pPr>
            <a:r>
              <a:rPr lang="en-US" dirty="0">
                <a:latin typeface="Calibri" panose="020F0502020204030204" pitchFamily="34" charset="0"/>
              </a:rPr>
              <a:t>	</a:t>
            </a:r>
            <a:endParaRPr lang="en-US" sz="1600" dirty="0">
              <a:latin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rPr>
              <a:t>Language instruction programs for English Learners, and/or;</a:t>
            </a:r>
          </a:p>
          <a:p>
            <a:pPr marL="457200" indent="-457200">
              <a:buFont typeface="Wingdings" panose="05000000000000000000" pitchFamily="2" charset="2"/>
              <a:buChar char="Ø"/>
            </a:pPr>
            <a:endParaRPr lang="en-US" sz="1600" dirty="0">
              <a:latin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rPr>
              <a:t>Excess State or local staff for providing services to students with disabilities.</a:t>
            </a:r>
          </a:p>
          <a:p>
            <a:pPr marL="0" indent="0">
              <a:buNone/>
            </a:pPr>
            <a:endParaRPr lang="en-US" sz="2800" dirty="0">
              <a:latin typeface="Calibri" panose="020F0502020204030204" pitchFamily="34" charset="0"/>
            </a:endParaRPr>
          </a:p>
          <a:p>
            <a:endParaRPr lang="en-US" dirty="0"/>
          </a:p>
        </p:txBody>
      </p:sp>
      <p:pic>
        <p:nvPicPr>
          <p:cNvPr id="5" name="Picture 4" descr="A green circle with a hand giving a thumbs up">
            <a:extLst>
              <a:ext uri="{FF2B5EF4-FFF2-40B4-BE49-F238E27FC236}">
                <a16:creationId xmlns:a16="http://schemas.microsoft.com/office/drawing/2014/main" id="{75AAD62E-5ED9-DAA9-9B57-37D0FE024E8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143" y="18255"/>
            <a:ext cx="1737360" cy="1737360"/>
          </a:xfrm>
          <a:prstGeom prst="rect">
            <a:avLst/>
          </a:prstGeom>
        </p:spPr>
      </p:pic>
      <p:sp>
        <p:nvSpPr>
          <p:cNvPr id="6" name="TextBox 5">
            <a:extLst>
              <a:ext uri="{FF2B5EF4-FFF2-40B4-BE49-F238E27FC236}">
                <a16:creationId xmlns:a16="http://schemas.microsoft.com/office/drawing/2014/main" id="{10053948-1ECE-5A83-95D0-489101DD2E7C}"/>
              </a:ext>
            </a:extLst>
          </p:cNvPr>
          <p:cNvSpPr txBox="1"/>
          <p:nvPr/>
        </p:nvSpPr>
        <p:spPr>
          <a:xfrm>
            <a:off x="5423170" y="11808592"/>
            <a:ext cx="2103120" cy="230832"/>
          </a:xfrm>
          <a:prstGeom prst="rect">
            <a:avLst/>
          </a:prstGeom>
          <a:noFill/>
        </p:spPr>
        <p:txBody>
          <a:bodyPr wrap="square" rtlCol="0">
            <a:spAutoFit/>
          </a:bodyPr>
          <a:lstStyle/>
          <a:p>
            <a:r>
              <a:rPr lang="en-US" sz="900" dirty="0">
                <a:hlinkClick r:id="rId5" tooltip="https://commons.wikimedia.org/wiki/File:Thumb_up_icon.svg"/>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4" name="Slide Number Placeholder 3">
            <a:extLst>
              <a:ext uri="{FF2B5EF4-FFF2-40B4-BE49-F238E27FC236}">
                <a16:creationId xmlns:a16="http://schemas.microsoft.com/office/drawing/2014/main" id="{7A19B054-4CE7-FA26-A62B-42037DE4DF2C}"/>
              </a:ext>
            </a:extLst>
          </p:cNvPr>
          <p:cNvSpPr>
            <a:spLocks noGrp="1"/>
          </p:cNvSpPr>
          <p:nvPr>
            <p:ph type="sldNum" sz="quarter" idx="12"/>
          </p:nvPr>
        </p:nvSpPr>
        <p:spPr/>
        <p:txBody>
          <a:bodyPr/>
          <a:lstStyle/>
          <a:p>
            <a:fld id="{E3A0F8C9-0536-44E3-92CA-2798A712B5A8}" type="slidenum">
              <a:rPr lang="en-US" smtClean="0"/>
              <a:t>23</a:t>
            </a:fld>
            <a:endParaRPr lang="en-US" dirty="0"/>
          </a:p>
        </p:txBody>
      </p:sp>
    </p:spTree>
    <p:extLst>
      <p:ext uri="{BB962C8B-B14F-4D97-AF65-F5344CB8AC3E}">
        <p14:creationId xmlns:p14="http://schemas.microsoft.com/office/powerpoint/2010/main" val="191638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1C03-53AB-9B8E-4E40-D437289AFB69}"/>
              </a:ext>
            </a:extLst>
          </p:cNvPr>
          <p:cNvSpPr>
            <a:spLocks noGrp="1"/>
          </p:cNvSpPr>
          <p:nvPr>
            <p:ph type="title"/>
          </p:nvPr>
        </p:nvSpPr>
        <p:spPr>
          <a:xfrm>
            <a:off x="412340" y="335629"/>
            <a:ext cx="7886700" cy="1325563"/>
          </a:xfrm>
        </p:spPr>
        <p:txBody>
          <a:bodyPr>
            <a:normAutofit/>
          </a:bodyPr>
          <a:lstStyle/>
          <a:p>
            <a:r>
              <a:rPr lang="en-US" sz="3600" b="1" dirty="0">
                <a:solidFill>
                  <a:schemeClr val="accent1">
                    <a:lumMod val="50000"/>
                  </a:schemeClr>
                </a:solidFill>
                <a:latin typeface="+mn-lt"/>
              </a:rPr>
              <a:t>Definition of Title I-Like Programs</a:t>
            </a:r>
          </a:p>
        </p:txBody>
      </p:sp>
      <p:pic>
        <p:nvPicPr>
          <p:cNvPr id="6" name="Picture 5" descr="Many colorful circles with white question marks">
            <a:extLst>
              <a:ext uri="{FF2B5EF4-FFF2-40B4-BE49-F238E27FC236}">
                <a16:creationId xmlns:a16="http://schemas.microsoft.com/office/drawing/2014/main" id="{9DE98F33-A911-2F06-980B-55919ECAABB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73794" y="547929"/>
            <a:ext cx="1828800" cy="121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02524A91-8F88-1D06-2A94-C43DA998867A}"/>
              </a:ext>
            </a:extLst>
          </p:cNvPr>
          <p:cNvSpPr>
            <a:spLocks noGrp="1"/>
          </p:cNvSpPr>
          <p:nvPr>
            <p:ph idx="1"/>
          </p:nvPr>
        </p:nvSpPr>
        <p:spPr>
          <a:xfrm>
            <a:off x="412340" y="1952400"/>
            <a:ext cx="7886700" cy="4351338"/>
          </a:xfrm>
        </p:spPr>
        <p:txBody>
          <a:bodyPr>
            <a:normAutofit/>
          </a:bodyPr>
          <a:lstStyle/>
          <a:p>
            <a:pPr marL="457200" lvl="0" indent="-457200">
              <a:spcBef>
                <a:spcPct val="20000"/>
              </a:spcBef>
              <a:spcAft>
                <a:spcPts val="600"/>
              </a:spcAft>
              <a:buClr>
                <a:prstClr val="black"/>
              </a:buClr>
              <a:buFont typeface="Wingdings" pitchFamily="2" charset="2"/>
              <a:buChar char="Ø"/>
              <a:defRPr/>
            </a:pPr>
            <a:r>
              <a:rPr lang="en-US" sz="2400" dirty="0">
                <a:solidFill>
                  <a:prstClr val="black"/>
                </a:solidFill>
                <a:latin typeface="Calibri"/>
                <a:cs typeface="Arial" panose="020B0604020202020204" pitchFamily="34" charset="0"/>
              </a:rPr>
              <a:t>Serve only students who are failing, or most at risk of failing, to meet state standards;</a:t>
            </a:r>
          </a:p>
          <a:p>
            <a:pPr marL="0" lvl="0" indent="0">
              <a:spcBef>
                <a:spcPct val="20000"/>
              </a:spcBef>
              <a:spcAft>
                <a:spcPts val="600"/>
              </a:spcAft>
              <a:buClr>
                <a:prstClr val="black"/>
              </a:buClr>
              <a:buNone/>
              <a:defRPr/>
            </a:pPr>
            <a:endParaRPr lang="en-US" sz="2400" dirty="0">
              <a:solidFill>
                <a:prstClr val="black"/>
              </a:solidFill>
              <a:latin typeface="Calibri"/>
              <a:cs typeface="Arial" panose="020B0604020202020204" pitchFamily="34" charset="0"/>
            </a:endParaRPr>
          </a:p>
          <a:p>
            <a:pPr marL="457200" lvl="0" indent="-457200">
              <a:spcBef>
                <a:spcPct val="20000"/>
              </a:spcBef>
              <a:spcAft>
                <a:spcPts val="600"/>
              </a:spcAft>
              <a:buClr>
                <a:prstClr val="black"/>
              </a:buClr>
              <a:buFont typeface="Wingdings" pitchFamily="2" charset="2"/>
              <a:buChar char="Ø"/>
              <a:defRPr/>
            </a:pPr>
            <a:r>
              <a:rPr lang="en-US" sz="2400" dirty="0">
                <a:solidFill>
                  <a:prstClr val="black"/>
                </a:solidFill>
                <a:latin typeface="Calibri"/>
                <a:cs typeface="Arial" panose="020B0604020202020204" pitchFamily="34" charset="0"/>
              </a:rPr>
              <a:t>Provide supplementary services designed to meet the educational needs of students who are participating in the program in order to support academic achievement towards meeting the standards, or;</a:t>
            </a:r>
          </a:p>
          <a:p>
            <a:pPr marL="274320" lvl="0" indent="-274320">
              <a:spcBef>
                <a:spcPct val="20000"/>
              </a:spcBef>
              <a:spcAft>
                <a:spcPts val="600"/>
              </a:spcAft>
              <a:buClr>
                <a:prstClr val="black"/>
              </a:buClr>
              <a:buFont typeface="Wingdings" pitchFamily="2" charset="2"/>
              <a:buChar char="Ø"/>
              <a:defRPr/>
            </a:pPr>
            <a:endParaRPr lang="en-US" sz="2400" dirty="0">
              <a:solidFill>
                <a:prstClr val="black"/>
              </a:solidFill>
              <a:latin typeface="Calibri"/>
              <a:cs typeface="Arial" panose="020B0604020202020204" pitchFamily="34" charset="0"/>
            </a:endParaRPr>
          </a:p>
          <a:p>
            <a:pPr marL="457200" lvl="0" indent="-457200">
              <a:spcBef>
                <a:spcPct val="20000"/>
              </a:spcBef>
              <a:spcAft>
                <a:spcPts val="600"/>
              </a:spcAft>
              <a:buClr>
                <a:prstClr val="black"/>
              </a:buClr>
              <a:buFont typeface="Wingdings" pitchFamily="2" charset="2"/>
              <a:buChar char="Ø"/>
              <a:defRPr/>
            </a:pPr>
            <a:r>
              <a:rPr lang="en-US" sz="2400" dirty="0">
                <a:solidFill>
                  <a:prstClr val="black"/>
                </a:solidFill>
                <a:latin typeface="Calibri"/>
                <a:cs typeface="Arial" panose="020B0604020202020204" pitchFamily="34" charset="0"/>
              </a:rPr>
              <a:t>Use the state assessment system to review program effectiveness.</a:t>
            </a:r>
            <a:endParaRPr lang="en-US" sz="2400" dirty="0">
              <a:latin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EEEC556D-EF57-D822-1B63-629C78982145}"/>
              </a:ext>
            </a:extLst>
          </p:cNvPr>
          <p:cNvSpPr>
            <a:spLocks noGrp="1"/>
          </p:cNvSpPr>
          <p:nvPr>
            <p:ph type="sldNum" sz="quarter" idx="12"/>
          </p:nvPr>
        </p:nvSpPr>
        <p:spPr/>
        <p:txBody>
          <a:bodyPr/>
          <a:lstStyle/>
          <a:p>
            <a:fld id="{E3A0F8C9-0536-44E3-92CA-2798A712B5A8}" type="slidenum">
              <a:rPr lang="en-US" smtClean="0"/>
              <a:t>24</a:t>
            </a:fld>
            <a:endParaRPr lang="en-US" dirty="0"/>
          </a:p>
        </p:txBody>
      </p:sp>
    </p:spTree>
    <p:extLst>
      <p:ext uri="{BB962C8B-B14F-4D97-AF65-F5344CB8AC3E}">
        <p14:creationId xmlns:p14="http://schemas.microsoft.com/office/powerpoint/2010/main" val="259177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50000"/>
                  </a:schemeClr>
                </a:solidFill>
                <a:latin typeface="+mn-lt"/>
              </a:rPr>
              <a:t>Process for Taking Exclusions</a:t>
            </a:r>
          </a:p>
        </p:txBody>
      </p:sp>
      <p:sp>
        <p:nvSpPr>
          <p:cNvPr id="3" name="Content Placeholder 2"/>
          <p:cNvSpPr>
            <a:spLocks noGrp="1"/>
          </p:cNvSpPr>
          <p:nvPr>
            <p:ph idx="1"/>
          </p:nvPr>
        </p:nvSpPr>
        <p:spPr>
          <a:xfrm>
            <a:off x="628650" y="1436519"/>
            <a:ext cx="7886700" cy="4828094"/>
          </a:xfrm>
        </p:spPr>
        <p:txBody>
          <a:bodyPr>
            <a:normAutofit/>
          </a:bodyPr>
          <a:lstStyle/>
          <a:p>
            <a:pPr marL="514350" lvl="0" indent="-514350">
              <a:spcBef>
                <a:spcPct val="20000"/>
              </a:spcBef>
              <a:buClr>
                <a:prstClr val="black"/>
              </a:buClr>
              <a:buFontTx/>
              <a:buAutoNum type="arabicPeriod"/>
              <a:defRPr/>
            </a:pPr>
            <a:r>
              <a:rPr lang="en-US" sz="2400" dirty="0">
                <a:solidFill>
                  <a:prstClr val="black"/>
                </a:solidFill>
                <a:latin typeface="Calibri"/>
                <a:cs typeface="Arial" panose="020B0604020202020204" pitchFamily="34" charset="0"/>
              </a:rPr>
              <a:t>Review each list of school-based staff and take one exclusion at a time (e.g., staff for language instruction programs for ELs). </a:t>
            </a:r>
            <a:r>
              <a:rPr lang="en-US" sz="2400" b="1" i="1" dirty="0">
                <a:solidFill>
                  <a:srgbClr val="0070C0"/>
                </a:solidFill>
                <a:latin typeface="Calibri"/>
                <a:cs typeface="Arial" panose="020B0604020202020204" pitchFamily="34" charset="0"/>
              </a:rPr>
              <a:t>Exclusion must be taken across all schools in the grade span.</a:t>
            </a:r>
            <a:endParaRPr lang="en-US" sz="2400" dirty="0">
              <a:solidFill>
                <a:srgbClr val="0070C0"/>
              </a:solidFill>
              <a:latin typeface="Calibri"/>
              <a:cs typeface="Arial" panose="020B0604020202020204" pitchFamily="34" charset="0"/>
            </a:endParaRPr>
          </a:p>
          <a:p>
            <a:pPr marL="514350" lvl="0" indent="-514350">
              <a:spcBef>
                <a:spcPct val="20000"/>
              </a:spcBef>
              <a:buClr>
                <a:prstClr val="black"/>
              </a:buClr>
              <a:buFontTx/>
              <a:buAutoNum type="arabicPeriod"/>
              <a:defRPr/>
            </a:pPr>
            <a:endParaRPr lang="en-US" sz="2400" dirty="0">
              <a:solidFill>
                <a:prstClr val="black"/>
              </a:solidFill>
              <a:latin typeface="Calibri"/>
              <a:cs typeface="Arial" panose="020B0604020202020204" pitchFamily="34" charset="0"/>
            </a:endParaRPr>
          </a:p>
          <a:p>
            <a:pPr marL="514350" lvl="0" indent="-514350">
              <a:spcBef>
                <a:spcPct val="20000"/>
              </a:spcBef>
              <a:buClr>
                <a:prstClr val="black"/>
              </a:buClr>
              <a:buFontTx/>
              <a:buAutoNum type="arabicPeriod"/>
              <a:defRPr/>
            </a:pPr>
            <a:r>
              <a:rPr lang="en-US" sz="2400" dirty="0">
                <a:solidFill>
                  <a:prstClr val="black"/>
                </a:solidFill>
                <a:latin typeface="Calibri"/>
                <a:cs typeface="Arial" panose="020B0604020202020204" pitchFamily="34" charset="0"/>
              </a:rPr>
              <a:t>Enter adjusted FTEs into the RIDE Comparability Report.</a:t>
            </a:r>
          </a:p>
          <a:p>
            <a:pPr marL="514350" lvl="0" indent="-514350">
              <a:spcBef>
                <a:spcPct val="20000"/>
              </a:spcBef>
              <a:buClr>
                <a:prstClr val="black"/>
              </a:buClr>
              <a:buFontTx/>
              <a:buAutoNum type="arabicPeriod"/>
              <a:defRPr/>
            </a:pPr>
            <a:endParaRPr lang="en-US" sz="2400" dirty="0">
              <a:solidFill>
                <a:prstClr val="black"/>
              </a:solidFill>
              <a:latin typeface="Calibri"/>
              <a:cs typeface="Arial" panose="020B0604020202020204" pitchFamily="34" charset="0"/>
            </a:endParaRPr>
          </a:p>
          <a:p>
            <a:pPr marL="457200" lvl="1" indent="0">
              <a:spcBef>
                <a:spcPct val="20000"/>
              </a:spcBef>
              <a:buClr>
                <a:prstClr val="black"/>
              </a:buClr>
              <a:buNone/>
              <a:defRPr/>
            </a:pPr>
            <a:r>
              <a:rPr lang="en-US" b="1" dirty="0">
                <a:solidFill>
                  <a:prstClr val="black"/>
                </a:solidFill>
                <a:latin typeface="Calibri"/>
                <a:cs typeface="Arial" panose="020B0604020202020204" pitchFamily="34" charset="0"/>
              </a:rPr>
              <a:t>       </a:t>
            </a:r>
          </a:p>
          <a:p>
            <a:pPr marL="457200" lvl="1" indent="0">
              <a:spcBef>
                <a:spcPct val="20000"/>
              </a:spcBef>
              <a:buClr>
                <a:prstClr val="black"/>
              </a:buClr>
              <a:buNone/>
              <a:defRPr/>
            </a:pPr>
            <a:r>
              <a:rPr lang="en-US" dirty="0">
                <a:solidFill>
                  <a:prstClr val="black"/>
                </a:solidFill>
                <a:latin typeface="Calibri"/>
                <a:cs typeface="Arial" panose="020B0604020202020204" pitchFamily="34" charset="0"/>
              </a:rPr>
              <a:t>	</a:t>
            </a:r>
            <a:r>
              <a:rPr lang="en-US" u="sng" dirty="0">
                <a:solidFill>
                  <a:prstClr val="black"/>
                </a:solidFill>
                <a:latin typeface="Calibri"/>
                <a:cs typeface="Arial" panose="020B0604020202020204" pitchFamily="34" charset="0"/>
              </a:rPr>
              <a:t>If schools are still not comparable</a:t>
            </a:r>
            <a:r>
              <a:rPr lang="en-US" dirty="0">
                <a:solidFill>
                  <a:prstClr val="black"/>
                </a:solidFill>
                <a:latin typeface="Calibri"/>
                <a:cs typeface="Arial" panose="020B0604020202020204" pitchFamily="34" charset="0"/>
              </a:rPr>
              <a:t>, test another 	exclusion (e.g., State or locally funded staff for “Title I-	Like” programs, such as reading teachers).</a:t>
            </a:r>
            <a:endParaRPr lang="en-US" dirty="0">
              <a:latin typeface="Calibri" panose="020F0502020204030204" pitchFamily="34" charset="0"/>
            </a:endParaRPr>
          </a:p>
          <a:p>
            <a:endParaRPr lang="en-US" dirty="0"/>
          </a:p>
        </p:txBody>
      </p:sp>
      <p:pic>
        <p:nvPicPr>
          <p:cNvPr id="5" name="Picture 4" descr="A white character holding a stop sign&#10;&#10;Description automatically generated">
            <a:extLst>
              <a:ext uri="{FF2B5EF4-FFF2-40B4-BE49-F238E27FC236}">
                <a16:creationId xmlns:a16="http://schemas.microsoft.com/office/drawing/2014/main" id="{C6BD52D7-3F9F-B5A9-1E2F-02B20FA797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293" y="4206240"/>
            <a:ext cx="3506463" cy="2651760"/>
          </a:xfrm>
          <a:prstGeom prst="rect">
            <a:avLst/>
          </a:prstGeom>
        </p:spPr>
      </p:pic>
      <p:sp>
        <p:nvSpPr>
          <p:cNvPr id="4" name="Slide Number Placeholder 3">
            <a:extLst>
              <a:ext uri="{FF2B5EF4-FFF2-40B4-BE49-F238E27FC236}">
                <a16:creationId xmlns:a16="http://schemas.microsoft.com/office/drawing/2014/main" id="{5211FF07-4508-E1C8-5878-BC510B727E6E}"/>
              </a:ext>
            </a:extLst>
          </p:cNvPr>
          <p:cNvSpPr>
            <a:spLocks noGrp="1"/>
          </p:cNvSpPr>
          <p:nvPr>
            <p:ph type="sldNum" sz="quarter" idx="12"/>
          </p:nvPr>
        </p:nvSpPr>
        <p:spPr/>
        <p:txBody>
          <a:bodyPr/>
          <a:lstStyle/>
          <a:p>
            <a:fld id="{E3A0F8C9-0536-44E3-92CA-2798A712B5A8}" type="slidenum">
              <a:rPr lang="en-US" smtClean="0"/>
              <a:t>25</a:t>
            </a:fld>
            <a:endParaRPr lang="en-US" dirty="0"/>
          </a:p>
        </p:txBody>
      </p:sp>
    </p:spTree>
    <p:extLst>
      <p:ext uri="{BB962C8B-B14F-4D97-AF65-F5344CB8AC3E}">
        <p14:creationId xmlns:p14="http://schemas.microsoft.com/office/powerpoint/2010/main" val="4293697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258" y="365126"/>
            <a:ext cx="7886700" cy="1325563"/>
          </a:xfrm>
        </p:spPr>
        <p:txBody>
          <a:bodyPr/>
          <a:lstStyle/>
          <a:p>
            <a:br>
              <a:rPr lang="en-US" dirty="0"/>
            </a:br>
            <a:r>
              <a:rPr lang="en-US" sz="3600" b="1" dirty="0">
                <a:solidFill>
                  <a:schemeClr val="accent1">
                    <a:lumMod val="50000"/>
                  </a:schemeClr>
                </a:solidFill>
                <a:latin typeface="+mn-lt"/>
              </a:rPr>
              <a:t>Process for Taking Exclusions Contd.</a:t>
            </a:r>
          </a:p>
        </p:txBody>
      </p:sp>
      <p:sp>
        <p:nvSpPr>
          <p:cNvPr id="3" name="Content Placeholder 2"/>
          <p:cNvSpPr>
            <a:spLocks noGrp="1"/>
          </p:cNvSpPr>
          <p:nvPr>
            <p:ph idx="1"/>
          </p:nvPr>
        </p:nvSpPr>
        <p:spPr>
          <a:xfrm>
            <a:off x="435703" y="2026961"/>
            <a:ext cx="7886700" cy="4351338"/>
          </a:xfrm>
        </p:spPr>
        <p:txBody>
          <a:bodyPr>
            <a:normAutofit/>
          </a:bodyPr>
          <a:lstStyle/>
          <a:p>
            <a:pPr marL="396875" lvl="0" indent="-396875">
              <a:spcBef>
                <a:spcPct val="20000"/>
              </a:spcBef>
              <a:buClr>
                <a:prstClr val="black"/>
              </a:buClr>
              <a:buNone/>
              <a:defRPr/>
            </a:pPr>
            <a:r>
              <a:rPr lang="en-US" sz="2800" dirty="0">
                <a:solidFill>
                  <a:prstClr val="black"/>
                </a:solidFill>
                <a:latin typeface="Calibri"/>
                <a:cs typeface="Arial" panose="020B0604020202020204" pitchFamily="34" charset="0"/>
              </a:rPr>
              <a:t>3. Try taking different combinations of exclusions, if </a:t>
            </a:r>
            <a:r>
              <a:rPr lang="en-US" dirty="0">
                <a:solidFill>
                  <a:prstClr val="black"/>
                </a:solidFill>
                <a:latin typeface="Calibri"/>
                <a:cs typeface="Arial" panose="020B0604020202020204" pitchFamily="34" charset="0"/>
              </a:rPr>
              <a:t>  </a:t>
            </a:r>
            <a:r>
              <a:rPr lang="en-US" sz="2800" dirty="0">
                <a:solidFill>
                  <a:prstClr val="black"/>
                </a:solidFill>
                <a:latin typeface="Calibri"/>
                <a:cs typeface="Arial" panose="020B0604020202020204" pitchFamily="34" charset="0"/>
              </a:rPr>
              <a:t>necessary, to demonstrate comparability.</a:t>
            </a:r>
          </a:p>
          <a:p>
            <a:pPr marL="396875" lvl="0" indent="-396875">
              <a:spcBef>
                <a:spcPct val="20000"/>
              </a:spcBef>
              <a:buClr>
                <a:prstClr val="black"/>
              </a:buClr>
              <a:buNone/>
              <a:defRPr/>
            </a:pPr>
            <a:endParaRPr lang="en-US" sz="2800" dirty="0">
              <a:solidFill>
                <a:prstClr val="black"/>
              </a:solidFill>
              <a:latin typeface="Calibri"/>
              <a:cs typeface="Arial" panose="020B0604020202020204" pitchFamily="34" charset="0"/>
            </a:endParaRPr>
          </a:p>
          <a:p>
            <a:pPr marL="514350" lvl="0" indent="-514350">
              <a:spcBef>
                <a:spcPct val="20000"/>
              </a:spcBef>
              <a:buClr>
                <a:prstClr val="black"/>
              </a:buClr>
              <a:buFontTx/>
              <a:buAutoNum type="arabicPeriod" startAt="4"/>
              <a:defRPr/>
            </a:pPr>
            <a:endParaRPr lang="en-US" sz="1600" dirty="0">
              <a:solidFill>
                <a:prstClr val="black"/>
              </a:solidFill>
              <a:latin typeface="Calibri"/>
              <a:cs typeface="Arial" panose="020B0604020202020204" pitchFamily="34" charset="0"/>
            </a:endParaRPr>
          </a:p>
          <a:p>
            <a:pPr marL="1025525" lvl="0" indent="0">
              <a:spcBef>
                <a:spcPct val="20000"/>
              </a:spcBef>
              <a:buClr>
                <a:prstClr val="black"/>
              </a:buClr>
              <a:buNone/>
              <a:defRPr/>
            </a:pPr>
            <a:r>
              <a:rPr lang="en-US" sz="2800" dirty="0">
                <a:solidFill>
                  <a:prstClr val="black"/>
                </a:solidFill>
                <a:latin typeface="Calibri"/>
                <a:cs typeface="Arial" panose="020B0604020202020204" pitchFamily="34" charset="0"/>
              </a:rPr>
              <a:t>If schools are still not comparable after all exclusions have been tried, then the LEA is required to make </a:t>
            </a:r>
            <a:r>
              <a:rPr lang="en-US" sz="2800" b="1" u="sng" dirty="0">
                <a:solidFill>
                  <a:srgbClr val="0070C0"/>
                </a:solidFill>
                <a:latin typeface="Calibri"/>
                <a:cs typeface="Arial" panose="020B0604020202020204" pitchFamily="34" charset="0"/>
              </a:rPr>
              <a:t>immediate</a:t>
            </a:r>
            <a:r>
              <a:rPr lang="en-US" sz="2800" b="1" dirty="0">
                <a:solidFill>
                  <a:srgbClr val="0070C0"/>
                </a:solidFill>
                <a:latin typeface="Calibri"/>
                <a:cs typeface="Arial" panose="020B0604020202020204" pitchFamily="34" charset="0"/>
              </a:rPr>
              <a:t> staffing adjustments</a:t>
            </a:r>
            <a:r>
              <a:rPr lang="en-US" sz="2800" dirty="0">
                <a:solidFill>
                  <a:prstClr val="black"/>
                </a:solidFill>
                <a:latin typeface="Calibri"/>
                <a:cs typeface="Arial" panose="020B0604020202020204" pitchFamily="34" charset="0"/>
              </a:rPr>
              <a:t>.  Contact RIDE program staff to discuss process and next steps.</a:t>
            </a:r>
            <a:endParaRPr lang="en-US" sz="2800" dirty="0">
              <a:latin typeface="Calibri" panose="020F0502020204030204" pitchFamily="34" charset="0"/>
            </a:endParaRPr>
          </a:p>
          <a:p>
            <a:endParaRPr lang="en-US" dirty="0"/>
          </a:p>
        </p:txBody>
      </p:sp>
      <p:pic>
        <p:nvPicPr>
          <p:cNvPr id="5" name="Picture 4" descr="A red and white triangle sign with a exclamation mark">
            <a:extLst>
              <a:ext uri="{FF2B5EF4-FFF2-40B4-BE49-F238E27FC236}">
                <a16:creationId xmlns:a16="http://schemas.microsoft.com/office/drawing/2014/main" id="{1DB1A2F9-64CC-9F83-2204-497C7C7EC8B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1517" y="3824290"/>
            <a:ext cx="1280160" cy="1121211"/>
          </a:xfrm>
          <a:prstGeom prst="rect">
            <a:avLst/>
          </a:prstGeom>
        </p:spPr>
      </p:pic>
      <p:sp>
        <p:nvSpPr>
          <p:cNvPr id="6" name="TextBox 5">
            <a:extLst>
              <a:ext uri="{FF2B5EF4-FFF2-40B4-BE49-F238E27FC236}">
                <a16:creationId xmlns:a16="http://schemas.microsoft.com/office/drawing/2014/main" id="{5FB264B1-1D1A-5F6E-9D73-581F0C9A52E9}"/>
              </a:ext>
            </a:extLst>
          </p:cNvPr>
          <p:cNvSpPr txBox="1"/>
          <p:nvPr/>
        </p:nvSpPr>
        <p:spPr>
          <a:xfrm>
            <a:off x="656871" y="6858000"/>
            <a:ext cx="3931920" cy="230832"/>
          </a:xfrm>
          <a:prstGeom prst="rect">
            <a:avLst/>
          </a:prstGeom>
          <a:noFill/>
        </p:spPr>
        <p:txBody>
          <a:bodyPr wrap="square" rtlCol="0">
            <a:spAutoFit/>
          </a:bodyPr>
          <a:lstStyle/>
          <a:p>
            <a:r>
              <a:rPr lang="en-US" sz="900" dirty="0">
                <a:hlinkClick r:id="rId5" tooltip="https://en.wikipedia.org/wiki/Exclamation_mark"/>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4" name="Slide Number Placeholder 3">
            <a:extLst>
              <a:ext uri="{FF2B5EF4-FFF2-40B4-BE49-F238E27FC236}">
                <a16:creationId xmlns:a16="http://schemas.microsoft.com/office/drawing/2014/main" id="{138284A5-154B-7B0B-0CE2-069F974B94CA}"/>
              </a:ext>
            </a:extLst>
          </p:cNvPr>
          <p:cNvSpPr>
            <a:spLocks noGrp="1"/>
          </p:cNvSpPr>
          <p:nvPr>
            <p:ph type="sldNum" sz="quarter" idx="12"/>
          </p:nvPr>
        </p:nvSpPr>
        <p:spPr/>
        <p:txBody>
          <a:bodyPr/>
          <a:lstStyle/>
          <a:p>
            <a:fld id="{E3A0F8C9-0536-44E3-92CA-2798A712B5A8}" type="slidenum">
              <a:rPr lang="en-US" smtClean="0"/>
              <a:t>26</a:t>
            </a:fld>
            <a:endParaRPr lang="en-US" dirty="0"/>
          </a:p>
        </p:txBody>
      </p:sp>
    </p:spTree>
    <p:extLst>
      <p:ext uri="{BB962C8B-B14F-4D97-AF65-F5344CB8AC3E}">
        <p14:creationId xmlns:p14="http://schemas.microsoft.com/office/powerpoint/2010/main" val="293138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02138"/>
            <a:ext cx="7886700" cy="1325563"/>
          </a:xfrm>
        </p:spPr>
        <p:txBody>
          <a:bodyPr>
            <a:normAutofit/>
          </a:bodyPr>
          <a:lstStyle/>
          <a:p>
            <a:br>
              <a:rPr lang="en-US" dirty="0">
                <a:solidFill>
                  <a:schemeClr val="accent1">
                    <a:lumMod val="50000"/>
                  </a:schemeClr>
                </a:solidFill>
                <a:latin typeface="+mn-lt"/>
              </a:rPr>
            </a:br>
            <a:r>
              <a:rPr lang="en-US" sz="3600" b="1" dirty="0">
                <a:solidFill>
                  <a:schemeClr val="accent1">
                    <a:lumMod val="50000"/>
                  </a:schemeClr>
                </a:solidFill>
                <a:latin typeface="+mn-lt"/>
              </a:rPr>
              <a:t>Let’s Walk Through a Sample Report </a:t>
            </a:r>
          </a:p>
        </p:txBody>
      </p:sp>
      <p:sp>
        <p:nvSpPr>
          <p:cNvPr id="4" name="Slide Number Placeholder 3">
            <a:extLst>
              <a:ext uri="{FF2B5EF4-FFF2-40B4-BE49-F238E27FC236}">
                <a16:creationId xmlns:a16="http://schemas.microsoft.com/office/drawing/2014/main" id="{07DE3933-3086-B593-C201-5F3EBFE5E9BA}"/>
              </a:ext>
            </a:extLst>
          </p:cNvPr>
          <p:cNvSpPr>
            <a:spLocks noGrp="1"/>
          </p:cNvSpPr>
          <p:nvPr>
            <p:ph type="sldNum" sz="quarter" idx="12"/>
          </p:nvPr>
        </p:nvSpPr>
        <p:spPr/>
        <p:txBody>
          <a:bodyPr/>
          <a:lstStyle/>
          <a:p>
            <a:fld id="{E3A0F8C9-0536-44E3-92CA-2798A712B5A8}" type="slidenum">
              <a:rPr lang="en-US" smtClean="0"/>
              <a:t>27</a:t>
            </a:fld>
            <a:endParaRPr lang="en-US" dirty="0"/>
          </a:p>
        </p:txBody>
      </p:sp>
      <p:pic>
        <p:nvPicPr>
          <p:cNvPr id="7" name="Picture 6" descr="A person holding a piece of paper&#10;&#10;Description automatically generated">
            <a:extLst>
              <a:ext uri="{FF2B5EF4-FFF2-40B4-BE49-F238E27FC236}">
                <a16:creationId xmlns:a16="http://schemas.microsoft.com/office/drawing/2014/main" id="{36A3AAF9-7E06-2F40-C441-0D54FDE24E2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41599" y="3774548"/>
            <a:ext cx="3014134" cy="1785937"/>
          </a:xfrm>
          <a:prstGeom prst="rect">
            <a:avLst/>
          </a:prstGeom>
        </p:spPr>
      </p:pic>
    </p:spTree>
    <p:extLst>
      <p:ext uri="{BB962C8B-B14F-4D97-AF65-F5344CB8AC3E}">
        <p14:creationId xmlns:p14="http://schemas.microsoft.com/office/powerpoint/2010/main" val="235935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sz="4000" b="1" dirty="0"/>
          </a:p>
        </p:txBody>
      </p:sp>
      <p:pic>
        <p:nvPicPr>
          <p:cNvPr id="8" name="Picture 7" descr="A screenshot of a report&#10;&#10;Description automatically generated">
            <a:extLst>
              <a:ext uri="{FF2B5EF4-FFF2-40B4-BE49-F238E27FC236}">
                <a16:creationId xmlns:a16="http://schemas.microsoft.com/office/drawing/2014/main" id="{743A9AD4-08C8-7BA8-3565-01A3F3C4BCB3}"/>
              </a:ext>
            </a:extLst>
          </p:cNvPr>
          <p:cNvPicPr>
            <a:picLocks noChangeAspect="1"/>
          </p:cNvPicPr>
          <p:nvPr/>
        </p:nvPicPr>
        <p:blipFill rotWithShape="1">
          <a:blip r:embed="rId4">
            <a:extLst>
              <a:ext uri="{28A0092B-C50C-407E-A947-70E740481C1C}">
                <a14:useLocalDpi xmlns:a14="http://schemas.microsoft.com/office/drawing/2010/main" val="0"/>
              </a:ext>
            </a:extLst>
          </a:blip>
          <a:srcRect t="2523" r="3916"/>
          <a:stretch/>
        </p:blipFill>
        <p:spPr>
          <a:xfrm>
            <a:off x="2861309" y="657922"/>
            <a:ext cx="5267932" cy="6032810"/>
          </a:xfrm>
          <a:prstGeom prst="rect">
            <a:avLst/>
          </a:prstGeom>
          <a:ln w="28575">
            <a:solidFill>
              <a:schemeClr val="tx1"/>
            </a:solidFill>
          </a:ln>
        </p:spPr>
      </p:pic>
      <p:sp>
        <p:nvSpPr>
          <p:cNvPr id="9" name="TextBox 8">
            <a:extLst>
              <a:ext uri="{FF2B5EF4-FFF2-40B4-BE49-F238E27FC236}">
                <a16:creationId xmlns:a16="http://schemas.microsoft.com/office/drawing/2014/main" id="{55E6C1CB-7ECA-D923-8286-2E3CBF45B355}"/>
              </a:ext>
            </a:extLst>
          </p:cNvPr>
          <p:cNvSpPr txBox="1"/>
          <p:nvPr/>
        </p:nvSpPr>
        <p:spPr>
          <a:xfrm>
            <a:off x="78042" y="1204888"/>
            <a:ext cx="2615997" cy="1846659"/>
          </a:xfrm>
          <a:prstGeom prst="rect">
            <a:avLst/>
          </a:prstGeom>
          <a:noFill/>
        </p:spPr>
        <p:txBody>
          <a:bodyPr wrap="square" rtlCol="0">
            <a:spAutoFit/>
          </a:bodyPr>
          <a:lstStyle/>
          <a:p>
            <a:r>
              <a:rPr lang="en-US" sz="3200" b="1" u="sng" dirty="0">
                <a:solidFill>
                  <a:schemeClr val="accent1">
                    <a:lumMod val="50000"/>
                  </a:schemeClr>
                </a:solidFill>
              </a:rPr>
              <a:t>Comparability Reporting Instructions</a:t>
            </a:r>
          </a:p>
          <a:p>
            <a:endParaRPr lang="en-US" dirty="0"/>
          </a:p>
        </p:txBody>
      </p:sp>
      <p:sp>
        <p:nvSpPr>
          <p:cNvPr id="3" name="Slide Number Placeholder 2">
            <a:extLst>
              <a:ext uri="{FF2B5EF4-FFF2-40B4-BE49-F238E27FC236}">
                <a16:creationId xmlns:a16="http://schemas.microsoft.com/office/drawing/2014/main" id="{ED4FA6B9-4783-2BD1-0EA7-510C2F7F236E}"/>
              </a:ext>
            </a:extLst>
          </p:cNvPr>
          <p:cNvSpPr>
            <a:spLocks noGrp="1"/>
          </p:cNvSpPr>
          <p:nvPr>
            <p:ph type="sldNum" sz="quarter" idx="12"/>
          </p:nvPr>
        </p:nvSpPr>
        <p:spPr/>
        <p:txBody>
          <a:bodyPr/>
          <a:lstStyle/>
          <a:p>
            <a:fld id="{E3A0F8C9-0536-44E3-92CA-2798A712B5A8}" type="slidenum">
              <a:rPr lang="en-US" smtClean="0"/>
              <a:t>28</a:t>
            </a:fld>
            <a:endParaRPr lang="en-US" dirty="0"/>
          </a:p>
        </p:txBody>
      </p:sp>
    </p:spTree>
    <p:extLst>
      <p:ext uri="{BB962C8B-B14F-4D97-AF65-F5344CB8AC3E}">
        <p14:creationId xmlns:p14="http://schemas.microsoft.com/office/powerpoint/2010/main" val="10485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sz="4000" b="1" dirty="0"/>
          </a:p>
        </p:txBody>
      </p:sp>
      <p:sp>
        <p:nvSpPr>
          <p:cNvPr id="8" name="Content Placeholder 7">
            <a:extLst>
              <a:ext uri="{FF2B5EF4-FFF2-40B4-BE49-F238E27FC236}">
                <a16:creationId xmlns:a16="http://schemas.microsoft.com/office/drawing/2014/main" id="{3C07555E-8FDE-4AC0-BC1F-95FD1EEE04B4}"/>
              </a:ext>
            </a:extLst>
          </p:cNvPr>
          <p:cNvSpPr>
            <a:spLocks noGrp="1"/>
          </p:cNvSpPr>
          <p:nvPr>
            <p:ph sz="half" idx="1"/>
          </p:nvPr>
        </p:nvSpPr>
        <p:spPr>
          <a:xfrm>
            <a:off x="209200" y="1473287"/>
            <a:ext cx="2567556" cy="4351338"/>
          </a:xfrm>
        </p:spPr>
        <p:txBody>
          <a:bodyPr>
            <a:normAutofit fontScale="55000" lnSpcReduction="20000"/>
          </a:bodyPr>
          <a:lstStyle/>
          <a:p>
            <a:pPr marL="0" indent="0">
              <a:buNone/>
            </a:pPr>
            <a:r>
              <a:rPr lang="en-US" sz="5800" b="1" u="sng" dirty="0">
                <a:solidFill>
                  <a:schemeClr val="accent1">
                    <a:lumMod val="50000"/>
                  </a:schemeClr>
                </a:solidFill>
              </a:rPr>
              <a:t>Cover Tab</a:t>
            </a:r>
          </a:p>
          <a:p>
            <a:endParaRPr lang="en-US" sz="3200" b="1" u="sng" dirty="0"/>
          </a:p>
          <a:p>
            <a:pPr marL="0" indent="0">
              <a:buNone/>
            </a:pPr>
            <a:r>
              <a:rPr lang="en-US" sz="2800" dirty="0"/>
              <a:t>Enter district name and date.  This will then prepopulate on the Grade Span Pages.</a:t>
            </a:r>
          </a:p>
          <a:p>
            <a:pPr marL="0" indent="0">
              <a:buNone/>
            </a:pPr>
            <a:r>
              <a:rPr lang="en-US" sz="2800" dirty="0"/>
              <a:t>Be sure to indicate the Responsible Official and their contact information.</a:t>
            </a:r>
          </a:p>
          <a:p>
            <a:pPr marL="0" indent="0">
              <a:buNone/>
            </a:pPr>
            <a:r>
              <a:rPr lang="en-US" sz="2800" dirty="0"/>
              <a:t>Enter Grade Spans.  </a:t>
            </a:r>
          </a:p>
          <a:p>
            <a:pPr marL="0" indent="0">
              <a:buNone/>
            </a:pPr>
            <a:r>
              <a:rPr lang="en-US" sz="2800" dirty="0"/>
              <a:t>This will also pre-populate in the corresponding grade spans</a:t>
            </a:r>
          </a:p>
          <a:p>
            <a:pPr marL="0" indent="0">
              <a:buNone/>
            </a:pPr>
            <a:r>
              <a:rPr lang="en-US" sz="2800" dirty="0"/>
              <a:t>Enter number of schools in each category</a:t>
            </a:r>
          </a:p>
          <a:p>
            <a:pPr marL="0" indent="0">
              <a:buNone/>
            </a:pPr>
            <a:r>
              <a:rPr lang="en-US" sz="2800" dirty="0"/>
              <a:t>When report is complete and you can show comparability, check the “Yes” box.</a:t>
            </a:r>
          </a:p>
          <a:p>
            <a:endParaRPr lang="en-US" dirty="0"/>
          </a:p>
        </p:txBody>
      </p:sp>
      <p:pic>
        <p:nvPicPr>
          <p:cNvPr id="6" name="Content Placeholder 5">
            <a:extLst>
              <a:ext uri="{FF2B5EF4-FFF2-40B4-BE49-F238E27FC236}">
                <a16:creationId xmlns:a16="http://schemas.microsoft.com/office/drawing/2014/main" id="{2B0BE960-1E3A-82B3-2CE2-BA355BF570CA}"/>
              </a:ext>
            </a:extLst>
          </p:cNvPr>
          <p:cNvPicPr>
            <a:picLocks noGrp="1" noChangeAspect="1"/>
          </p:cNvPicPr>
          <p:nvPr>
            <p:ph sz="half" idx="2"/>
          </p:nvPr>
        </p:nvPicPr>
        <p:blipFill>
          <a:blip r:embed="rId4"/>
          <a:stretch>
            <a:fillRect/>
          </a:stretch>
        </p:blipFill>
        <p:spPr>
          <a:xfrm>
            <a:off x="2936958" y="1251360"/>
            <a:ext cx="5418189" cy="4795191"/>
          </a:xfrm>
          <a:ln w="28575">
            <a:solidFill>
              <a:schemeClr val="tx1"/>
            </a:solidFill>
          </a:ln>
        </p:spPr>
      </p:pic>
      <p:sp>
        <p:nvSpPr>
          <p:cNvPr id="3" name="Slide Number Placeholder 2">
            <a:extLst>
              <a:ext uri="{FF2B5EF4-FFF2-40B4-BE49-F238E27FC236}">
                <a16:creationId xmlns:a16="http://schemas.microsoft.com/office/drawing/2014/main" id="{92965C56-4DFC-F87F-D862-AEFFE76C0F43}"/>
              </a:ext>
            </a:extLst>
          </p:cNvPr>
          <p:cNvSpPr>
            <a:spLocks noGrp="1"/>
          </p:cNvSpPr>
          <p:nvPr>
            <p:ph type="sldNum" sz="quarter" idx="12"/>
          </p:nvPr>
        </p:nvSpPr>
        <p:spPr/>
        <p:txBody>
          <a:bodyPr/>
          <a:lstStyle/>
          <a:p>
            <a:fld id="{E3A0F8C9-0536-44E3-92CA-2798A712B5A8}" type="slidenum">
              <a:rPr lang="en-US" smtClean="0"/>
              <a:t>29</a:t>
            </a:fld>
            <a:endParaRPr lang="en-US" dirty="0"/>
          </a:p>
        </p:txBody>
      </p:sp>
    </p:spTree>
    <p:extLst>
      <p:ext uri="{BB962C8B-B14F-4D97-AF65-F5344CB8AC3E}">
        <p14:creationId xmlns:p14="http://schemas.microsoft.com/office/powerpoint/2010/main" val="132054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8E83F5-C17D-2E5B-4D3A-D7CD8CECE1B4}"/>
              </a:ext>
            </a:extLst>
          </p:cNvPr>
          <p:cNvSpPr>
            <a:spLocks noGrp="1"/>
          </p:cNvSpPr>
          <p:nvPr>
            <p:ph type="title"/>
          </p:nvPr>
        </p:nvSpPr>
        <p:spPr>
          <a:xfrm>
            <a:off x="2313517" y="2219326"/>
            <a:ext cx="7886700" cy="1325563"/>
          </a:xfrm>
        </p:spPr>
        <p:txBody>
          <a:bodyPr>
            <a:normAutofit/>
          </a:bodyPr>
          <a:lstStyle/>
          <a:p>
            <a:r>
              <a:rPr lang="en-US" sz="3600" b="1" dirty="0">
                <a:solidFill>
                  <a:schemeClr val="accent1">
                    <a:lumMod val="50000"/>
                  </a:schemeClr>
                </a:solidFill>
                <a:latin typeface="+mn-lt"/>
              </a:rPr>
              <a:t>Comparability Basics</a:t>
            </a:r>
          </a:p>
        </p:txBody>
      </p:sp>
      <p:sp>
        <p:nvSpPr>
          <p:cNvPr id="2" name="Slide Number Placeholder 1">
            <a:extLst>
              <a:ext uri="{FF2B5EF4-FFF2-40B4-BE49-F238E27FC236}">
                <a16:creationId xmlns:a16="http://schemas.microsoft.com/office/drawing/2014/main" id="{5B086325-F6A8-BD41-3662-416538B8705A}"/>
              </a:ext>
            </a:extLst>
          </p:cNvPr>
          <p:cNvSpPr>
            <a:spLocks noGrp="1"/>
          </p:cNvSpPr>
          <p:nvPr>
            <p:ph type="sldNum" sz="quarter" idx="12"/>
          </p:nvPr>
        </p:nvSpPr>
        <p:spPr/>
        <p:txBody>
          <a:bodyPr/>
          <a:lstStyle/>
          <a:p>
            <a:fld id="{E3A0F8C9-0536-44E3-92CA-2798A712B5A8}" type="slidenum">
              <a:rPr lang="en-US" smtClean="0"/>
              <a:t>3</a:t>
            </a:fld>
            <a:endParaRPr lang="en-US" dirty="0"/>
          </a:p>
        </p:txBody>
      </p:sp>
      <p:pic>
        <p:nvPicPr>
          <p:cNvPr id="9" name="Picture 8" descr="A cartoon character holding a weight scale">
            <a:extLst>
              <a:ext uri="{FF2B5EF4-FFF2-40B4-BE49-F238E27FC236}">
                <a16:creationId xmlns:a16="http://schemas.microsoft.com/office/drawing/2014/main" id="{58D7443D-DF20-DBC2-9882-1563FD88298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98521" y="3149600"/>
            <a:ext cx="1884680" cy="1884680"/>
          </a:xfrm>
          <a:prstGeom prst="rect">
            <a:avLst/>
          </a:prstGeom>
        </p:spPr>
      </p:pic>
    </p:spTree>
    <p:extLst>
      <p:ext uri="{BB962C8B-B14F-4D97-AF65-F5344CB8AC3E}">
        <p14:creationId xmlns:p14="http://schemas.microsoft.com/office/powerpoint/2010/main" val="289786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0BEACF-A9C2-9FCD-BF99-9D3F16E7ACE3}"/>
              </a:ext>
            </a:extLst>
          </p:cNvPr>
          <p:cNvSpPr>
            <a:spLocks noGrp="1"/>
          </p:cNvSpPr>
          <p:nvPr>
            <p:ph type="title"/>
          </p:nvPr>
        </p:nvSpPr>
        <p:spPr>
          <a:xfrm>
            <a:off x="628650" y="591628"/>
            <a:ext cx="7886700" cy="1325563"/>
          </a:xfrm>
        </p:spPr>
        <p:txBody>
          <a:bodyPr/>
          <a:lstStyle/>
          <a:p>
            <a:r>
              <a:rPr lang="en-US" sz="3200" b="1" u="sng" dirty="0">
                <a:solidFill>
                  <a:schemeClr val="accent1">
                    <a:lumMod val="50000"/>
                  </a:schemeClr>
                </a:solidFill>
                <a:latin typeface="+mn-lt"/>
              </a:rPr>
              <a:t>Assurances Page</a:t>
            </a:r>
            <a:br>
              <a:rPr lang="en-US" b="1" u="sng" dirty="0"/>
            </a:br>
            <a:endParaRPr lang="en-US" dirty="0"/>
          </a:p>
        </p:txBody>
      </p:sp>
      <p:sp>
        <p:nvSpPr>
          <p:cNvPr id="4" name="Content Placeholder 3">
            <a:extLst>
              <a:ext uri="{FF2B5EF4-FFF2-40B4-BE49-F238E27FC236}">
                <a16:creationId xmlns:a16="http://schemas.microsoft.com/office/drawing/2014/main" id="{FAF5B0EF-30D7-81A6-664D-329283ADDFD1}"/>
              </a:ext>
            </a:extLst>
          </p:cNvPr>
          <p:cNvSpPr txBox="1">
            <a:spLocks noGrp="1"/>
          </p:cNvSpPr>
          <p:nvPr>
            <p:ph sz="half" idx="1"/>
          </p:nvPr>
        </p:nvSpPr>
        <p:spPr>
          <a:xfrm>
            <a:off x="628651" y="1825625"/>
            <a:ext cx="2635659" cy="3929281"/>
          </a:xfrm>
          <a:prstGeom prst="rect">
            <a:avLst/>
          </a:prstGeom>
          <a:noFill/>
        </p:spPr>
        <p:txBody>
          <a:bodyPr wrap="square" rtlCol="0">
            <a:spAutoFit/>
          </a:bodyPr>
          <a:lstStyle/>
          <a:p>
            <a:pPr marL="0" indent="0">
              <a:buNone/>
            </a:pPr>
            <a:r>
              <a:rPr lang="en-US" sz="2400" dirty="0"/>
              <a:t>Enter School District and Date</a:t>
            </a:r>
          </a:p>
          <a:p>
            <a:pPr marL="0" indent="0">
              <a:buNone/>
            </a:pPr>
            <a:endParaRPr lang="en-US" sz="2400" dirty="0"/>
          </a:p>
          <a:p>
            <a:pPr marL="0" indent="0">
              <a:buNone/>
            </a:pPr>
            <a:r>
              <a:rPr lang="en-US" sz="2400" dirty="0"/>
              <a:t>Must be signed by the Superintendent for report to be considered complete.</a:t>
            </a:r>
          </a:p>
          <a:p>
            <a:pPr marL="457200" indent="-457200">
              <a:buAutoNum type="arabicPeriod"/>
            </a:pPr>
            <a:endParaRPr lang="en-US" sz="2400" dirty="0"/>
          </a:p>
          <a:p>
            <a:pPr marL="0" indent="0">
              <a:buNone/>
            </a:pPr>
            <a:endParaRPr lang="en-US" sz="2400" dirty="0"/>
          </a:p>
        </p:txBody>
      </p:sp>
      <p:pic>
        <p:nvPicPr>
          <p:cNvPr id="8" name="Content Placeholder 7">
            <a:extLst>
              <a:ext uri="{FF2B5EF4-FFF2-40B4-BE49-F238E27FC236}">
                <a16:creationId xmlns:a16="http://schemas.microsoft.com/office/drawing/2014/main" id="{A5C3F290-8876-FBF4-38EC-6E428E4B59EA}"/>
              </a:ext>
            </a:extLst>
          </p:cNvPr>
          <p:cNvPicPr>
            <a:picLocks noGrp="1" noChangeAspect="1"/>
          </p:cNvPicPr>
          <p:nvPr>
            <p:ph sz="half" idx="2"/>
          </p:nvPr>
        </p:nvPicPr>
        <p:blipFill rotWithShape="1">
          <a:blip r:embed="rId4"/>
          <a:srcRect l="69" t="3447" r="1973"/>
          <a:stretch/>
        </p:blipFill>
        <p:spPr>
          <a:xfrm>
            <a:off x="3750948" y="842586"/>
            <a:ext cx="5116967" cy="5423786"/>
          </a:xfrm>
          <a:ln w="19050">
            <a:solidFill>
              <a:schemeClr val="tx1"/>
            </a:solidFill>
          </a:ln>
        </p:spPr>
      </p:pic>
      <p:sp>
        <p:nvSpPr>
          <p:cNvPr id="2" name="Slide Number Placeholder 1">
            <a:extLst>
              <a:ext uri="{FF2B5EF4-FFF2-40B4-BE49-F238E27FC236}">
                <a16:creationId xmlns:a16="http://schemas.microsoft.com/office/drawing/2014/main" id="{BADBE743-8EF9-3018-9103-FA980974A894}"/>
              </a:ext>
            </a:extLst>
          </p:cNvPr>
          <p:cNvSpPr>
            <a:spLocks noGrp="1"/>
          </p:cNvSpPr>
          <p:nvPr>
            <p:ph type="sldNum" sz="quarter" idx="12"/>
          </p:nvPr>
        </p:nvSpPr>
        <p:spPr/>
        <p:txBody>
          <a:bodyPr/>
          <a:lstStyle/>
          <a:p>
            <a:fld id="{E3A0F8C9-0536-44E3-92CA-2798A712B5A8}" type="slidenum">
              <a:rPr lang="en-US" smtClean="0"/>
              <a:t>30</a:t>
            </a:fld>
            <a:endParaRPr lang="en-US" dirty="0"/>
          </a:p>
        </p:txBody>
      </p:sp>
    </p:spTree>
    <p:extLst>
      <p:ext uri="{BB962C8B-B14F-4D97-AF65-F5344CB8AC3E}">
        <p14:creationId xmlns:p14="http://schemas.microsoft.com/office/powerpoint/2010/main" val="327928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2791" y="610065"/>
            <a:ext cx="7534689" cy="880108"/>
          </a:xfrm>
        </p:spPr>
        <p:txBody>
          <a:bodyPr>
            <a:normAutofit/>
          </a:bodyPr>
          <a:lstStyle/>
          <a:p>
            <a:r>
              <a:rPr lang="en-US" sz="3600" b="1" u="sng" dirty="0">
                <a:solidFill>
                  <a:schemeClr val="accent1">
                    <a:lumMod val="50000"/>
                  </a:schemeClr>
                </a:solidFill>
                <a:latin typeface="+mn-lt"/>
              </a:rPr>
              <a:t>Sample Report Page</a:t>
            </a:r>
          </a:p>
        </p:txBody>
      </p:sp>
      <p:pic>
        <p:nvPicPr>
          <p:cNvPr id="9" name="Content Placeholder 8">
            <a:extLst>
              <a:ext uri="{FF2B5EF4-FFF2-40B4-BE49-F238E27FC236}">
                <a16:creationId xmlns:a16="http://schemas.microsoft.com/office/drawing/2014/main" id="{C510B153-5097-DB36-03D3-340907124C5D}"/>
              </a:ext>
            </a:extLst>
          </p:cNvPr>
          <p:cNvPicPr>
            <a:picLocks noGrp="1" noChangeAspect="1"/>
          </p:cNvPicPr>
          <p:nvPr>
            <p:ph idx="1"/>
          </p:nvPr>
        </p:nvPicPr>
        <p:blipFill>
          <a:blip r:embed="rId4"/>
          <a:stretch>
            <a:fillRect/>
          </a:stretch>
        </p:blipFill>
        <p:spPr>
          <a:xfrm>
            <a:off x="3164531" y="1690689"/>
            <a:ext cx="5452949" cy="5217614"/>
          </a:xfrm>
        </p:spPr>
      </p:pic>
      <p:sp>
        <p:nvSpPr>
          <p:cNvPr id="10" name="TextBox 9">
            <a:extLst>
              <a:ext uri="{FF2B5EF4-FFF2-40B4-BE49-F238E27FC236}">
                <a16:creationId xmlns:a16="http://schemas.microsoft.com/office/drawing/2014/main" id="{FA69E2E9-6FBE-CFEA-C2FF-08E94F733E12}"/>
              </a:ext>
            </a:extLst>
          </p:cNvPr>
          <p:cNvSpPr txBox="1"/>
          <p:nvPr/>
        </p:nvSpPr>
        <p:spPr>
          <a:xfrm>
            <a:off x="1371311" y="1636714"/>
            <a:ext cx="1473180" cy="3785652"/>
          </a:xfrm>
          <a:prstGeom prst="rect">
            <a:avLst/>
          </a:prstGeom>
          <a:noFill/>
        </p:spPr>
        <p:txBody>
          <a:bodyPr wrap="square" rtlCol="0">
            <a:spAutoFit/>
          </a:bodyPr>
          <a:lstStyle/>
          <a:p>
            <a:endParaRPr lang="en-US" sz="1600" dirty="0"/>
          </a:p>
          <a:p>
            <a:pPr>
              <a:tabLst>
                <a:tab pos="457200" algn="l"/>
              </a:tabLst>
            </a:pPr>
            <a:r>
              <a:rPr lang="en-US" sz="1400" dirty="0"/>
              <a:t>Enter the information to complete the report which will automatically calculate and determine if schools are comparable.</a:t>
            </a:r>
          </a:p>
          <a:p>
            <a:endParaRPr lang="en-US" sz="1400" dirty="0"/>
          </a:p>
          <a:p>
            <a:r>
              <a:rPr lang="en-US" sz="1400" dirty="0"/>
              <a:t>If you have more than one grade span, follow the same steps for Grade Spans 2 and 3.</a:t>
            </a:r>
          </a:p>
        </p:txBody>
      </p:sp>
      <p:sp>
        <p:nvSpPr>
          <p:cNvPr id="7" name="TextBox 6">
            <a:extLst>
              <a:ext uri="{FF2B5EF4-FFF2-40B4-BE49-F238E27FC236}">
                <a16:creationId xmlns:a16="http://schemas.microsoft.com/office/drawing/2014/main" id="{5989B5EB-5C69-1A25-6660-575C7DA5DC01}"/>
              </a:ext>
            </a:extLst>
          </p:cNvPr>
          <p:cNvSpPr txBox="1"/>
          <p:nvPr/>
        </p:nvSpPr>
        <p:spPr>
          <a:xfrm>
            <a:off x="7243749" y="5201223"/>
            <a:ext cx="1628582" cy="1200329"/>
          </a:xfrm>
          <a:prstGeom prst="rect">
            <a:avLst/>
          </a:prstGeom>
          <a:noFill/>
          <a:ln w="57150">
            <a:solidFill>
              <a:srgbClr val="C00000"/>
            </a:solidFill>
          </a:ln>
        </p:spPr>
        <p:txBody>
          <a:bodyPr wrap="square" rtlCol="0">
            <a:spAutoFit/>
          </a:bodyPr>
          <a:lstStyle/>
          <a:p>
            <a:r>
              <a:rPr lang="en-US" sz="1200" dirty="0"/>
              <a:t>If you need to use any exclusions to get to comparable, be sure to indicate in the boxes at the bottom of the sheet.</a:t>
            </a:r>
          </a:p>
        </p:txBody>
      </p:sp>
      <p:cxnSp>
        <p:nvCxnSpPr>
          <p:cNvPr id="6" name="Straight Arrow Connector 5">
            <a:extLst>
              <a:ext uri="{FF2B5EF4-FFF2-40B4-BE49-F238E27FC236}">
                <a16:creationId xmlns:a16="http://schemas.microsoft.com/office/drawing/2014/main" id="{B7A6F147-4353-D3D9-2BE0-643D470CA9E5}"/>
              </a:ext>
            </a:extLst>
          </p:cNvPr>
          <p:cNvCxnSpPr>
            <a:cxnSpLocks/>
          </p:cNvCxnSpPr>
          <p:nvPr/>
        </p:nvCxnSpPr>
        <p:spPr>
          <a:xfrm flipH="1">
            <a:off x="6467487" y="5910895"/>
            <a:ext cx="728444"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A42F259D-8789-0BC6-B430-934D7C2428BE}"/>
              </a:ext>
            </a:extLst>
          </p:cNvPr>
          <p:cNvSpPr>
            <a:spLocks noGrp="1"/>
          </p:cNvSpPr>
          <p:nvPr>
            <p:ph type="sldNum" sz="quarter" idx="12"/>
          </p:nvPr>
        </p:nvSpPr>
        <p:spPr/>
        <p:txBody>
          <a:bodyPr/>
          <a:lstStyle/>
          <a:p>
            <a:fld id="{E3A0F8C9-0536-44E3-92CA-2798A712B5A8}" type="slidenum">
              <a:rPr lang="en-US" smtClean="0"/>
              <a:t>31</a:t>
            </a:fld>
            <a:endParaRPr lang="en-US" dirty="0"/>
          </a:p>
        </p:txBody>
      </p:sp>
    </p:spTree>
    <p:extLst>
      <p:ext uri="{BB962C8B-B14F-4D97-AF65-F5344CB8AC3E}">
        <p14:creationId xmlns:p14="http://schemas.microsoft.com/office/powerpoint/2010/main" val="23992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1">
                    <a:lumMod val="50000"/>
                  </a:schemeClr>
                </a:solidFill>
                <a:latin typeface="+mn-lt"/>
              </a:rPr>
              <a:t>Sample of a Record to Maintain on File: </a:t>
            </a:r>
            <a:br>
              <a:rPr lang="en-US" sz="2800" b="1" dirty="0">
                <a:latin typeface="+mn-lt"/>
              </a:rPr>
            </a:br>
            <a:r>
              <a:rPr lang="en-US" sz="2800" b="1" dirty="0">
                <a:solidFill>
                  <a:schemeClr val="accent1">
                    <a:lumMod val="50000"/>
                  </a:schemeClr>
                </a:solidFill>
                <a:latin typeface="+mn-lt"/>
              </a:rPr>
              <a:t>School-Level Source Documentation</a:t>
            </a:r>
          </a:p>
        </p:txBody>
      </p:sp>
      <p:pic>
        <p:nvPicPr>
          <p:cNvPr id="5" name="Content Placeholder 4">
            <a:extLst>
              <a:ext uri="{FF2B5EF4-FFF2-40B4-BE49-F238E27FC236}">
                <a16:creationId xmlns:a16="http://schemas.microsoft.com/office/drawing/2014/main" id="{B3785848-EF25-A105-16EB-13ECB211C712}"/>
              </a:ext>
            </a:extLst>
          </p:cNvPr>
          <p:cNvPicPr>
            <a:picLocks noGrp="1" noChangeAspect="1"/>
          </p:cNvPicPr>
          <p:nvPr>
            <p:ph idx="1"/>
          </p:nvPr>
        </p:nvPicPr>
        <p:blipFill>
          <a:blip r:embed="rId4"/>
          <a:stretch>
            <a:fillRect/>
          </a:stretch>
        </p:blipFill>
        <p:spPr>
          <a:xfrm>
            <a:off x="848862" y="1555114"/>
            <a:ext cx="5860470" cy="4937760"/>
          </a:xfrm>
        </p:spPr>
      </p:pic>
      <p:pic>
        <p:nvPicPr>
          <p:cNvPr id="4" name="Picture 3" descr="A red stamp with text">
            <a:extLst>
              <a:ext uri="{FF2B5EF4-FFF2-40B4-BE49-F238E27FC236}">
                <a16:creationId xmlns:a16="http://schemas.microsoft.com/office/drawing/2014/main" id="{53EBE552-F78B-88EB-6054-3B13EAA111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17781" y="235897"/>
            <a:ext cx="4389120" cy="2077712"/>
          </a:xfrm>
          <a:prstGeom prst="rect">
            <a:avLst/>
          </a:prstGeom>
        </p:spPr>
      </p:pic>
      <p:sp>
        <p:nvSpPr>
          <p:cNvPr id="6" name="TextBox 5">
            <a:extLst>
              <a:ext uri="{FF2B5EF4-FFF2-40B4-BE49-F238E27FC236}">
                <a16:creationId xmlns:a16="http://schemas.microsoft.com/office/drawing/2014/main" id="{E1766AB1-8AD0-2203-80C0-EBB1DBE5A654}"/>
              </a:ext>
            </a:extLst>
          </p:cNvPr>
          <p:cNvSpPr txBox="1"/>
          <p:nvPr/>
        </p:nvSpPr>
        <p:spPr>
          <a:xfrm>
            <a:off x="0" y="5593292"/>
            <a:ext cx="4389120" cy="230832"/>
          </a:xfrm>
          <a:prstGeom prst="rect">
            <a:avLst/>
          </a:prstGeom>
          <a:noFill/>
        </p:spPr>
        <p:txBody>
          <a:bodyPr wrap="square" rtlCol="0">
            <a:spAutoFit/>
          </a:bodyPr>
          <a:lstStyle/>
          <a:p>
            <a:r>
              <a:rPr lang="en-US" sz="900" dirty="0">
                <a:hlinkClick r:id="rId6" tooltip="https://www.pngall.com/sample-png/download/65772"/>
              </a:rPr>
              <a:t>This Photo</a:t>
            </a:r>
            <a:r>
              <a:rPr lang="en-US" sz="900" dirty="0"/>
              <a:t> by Unknown Author is licensed under </a:t>
            </a:r>
            <a:r>
              <a:rPr lang="en-US" sz="900" dirty="0">
                <a:hlinkClick r:id="rId7" tooltip="https://creativecommons.org/licenses/by-nc/3.0/"/>
              </a:rPr>
              <a:t>CC BY-NC</a:t>
            </a:r>
            <a:endParaRPr lang="en-US" sz="900" dirty="0"/>
          </a:p>
        </p:txBody>
      </p:sp>
      <p:sp>
        <p:nvSpPr>
          <p:cNvPr id="3" name="Slide Number Placeholder 2">
            <a:extLst>
              <a:ext uri="{FF2B5EF4-FFF2-40B4-BE49-F238E27FC236}">
                <a16:creationId xmlns:a16="http://schemas.microsoft.com/office/drawing/2014/main" id="{7FCB61D8-B7B7-105C-1590-4220F40D0C84}"/>
              </a:ext>
            </a:extLst>
          </p:cNvPr>
          <p:cNvSpPr>
            <a:spLocks noGrp="1"/>
          </p:cNvSpPr>
          <p:nvPr>
            <p:ph type="sldNum" sz="quarter" idx="12"/>
          </p:nvPr>
        </p:nvSpPr>
        <p:spPr/>
        <p:txBody>
          <a:bodyPr/>
          <a:lstStyle/>
          <a:p>
            <a:fld id="{E3A0F8C9-0536-44E3-92CA-2798A712B5A8}" type="slidenum">
              <a:rPr lang="en-US" smtClean="0"/>
              <a:t>32</a:t>
            </a:fld>
            <a:endParaRPr lang="en-US" dirty="0"/>
          </a:p>
        </p:txBody>
      </p:sp>
    </p:spTree>
    <p:extLst>
      <p:ext uri="{BB962C8B-B14F-4D97-AF65-F5344CB8AC3E}">
        <p14:creationId xmlns:p14="http://schemas.microsoft.com/office/powerpoint/2010/main" val="220929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179"/>
            <a:ext cx="8558566" cy="1325563"/>
          </a:xfrm>
        </p:spPr>
        <p:txBody>
          <a:bodyPr>
            <a:normAutofit fontScale="90000"/>
          </a:bodyPr>
          <a:lstStyle/>
          <a:p>
            <a:br>
              <a:rPr lang="en-US" dirty="0">
                <a:solidFill>
                  <a:schemeClr val="accent1">
                    <a:lumMod val="50000"/>
                  </a:schemeClr>
                </a:solidFill>
                <a:latin typeface="+mn-lt"/>
              </a:rPr>
            </a:br>
            <a:r>
              <a:rPr lang="en-US" sz="4000" b="1" dirty="0">
                <a:solidFill>
                  <a:schemeClr val="accent1">
                    <a:lumMod val="50000"/>
                  </a:schemeClr>
                </a:solidFill>
                <a:latin typeface="+mn-lt"/>
              </a:rPr>
              <a:t>What Records Do You Need to Keep on File?</a:t>
            </a:r>
          </a:p>
        </p:txBody>
      </p:sp>
      <p:sp>
        <p:nvSpPr>
          <p:cNvPr id="3" name="Content Placeholder 2"/>
          <p:cNvSpPr>
            <a:spLocks noGrp="1"/>
          </p:cNvSpPr>
          <p:nvPr>
            <p:ph idx="1"/>
          </p:nvPr>
        </p:nvSpPr>
        <p:spPr>
          <a:xfrm>
            <a:off x="142089" y="1856990"/>
            <a:ext cx="7886700" cy="4549499"/>
          </a:xfrm>
        </p:spPr>
        <p:txBody>
          <a:bodyPr>
            <a:normAutofit fontScale="92500" lnSpcReduction="10000"/>
          </a:bodyPr>
          <a:lstStyle/>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School-based list of staff to show instructional staff assignment, FTE equivalents, and funding source(s)</a:t>
            </a:r>
          </a:p>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Enrollment data for each school collected from one consistent point in time for the current school year</a:t>
            </a:r>
          </a:p>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Fiscal and program documentation for exclusions, if taken</a:t>
            </a:r>
          </a:p>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In cases where Title I schools are not comparable, documentation showing adjustments to the allocation of staffing resources that LEA made to ensure that Title I and non-Title I schools are comparable</a:t>
            </a:r>
          </a:p>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LEA written procedures for comparability process</a:t>
            </a:r>
          </a:p>
          <a:p>
            <a:pPr marL="274320" lvl="0" indent="-274320">
              <a:spcBef>
                <a:spcPct val="20000"/>
              </a:spcBef>
              <a:spcAft>
                <a:spcPts val="800"/>
              </a:spcAft>
              <a:buClr>
                <a:prstClr val="black"/>
              </a:buClr>
              <a:buSzPct val="75000"/>
              <a:buFont typeface="Wingdings" pitchFamily="2" charset="2"/>
              <a:buChar char="q"/>
              <a:defRPr/>
            </a:pPr>
            <a:r>
              <a:rPr lang="en-US" sz="2600" dirty="0">
                <a:solidFill>
                  <a:prstClr val="black"/>
                </a:solidFill>
                <a:latin typeface="Calibri" panose="020F0502020204030204" pitchFamily="34" charset="0"/>
                <a:cs typeface="Calibri" panose="020F0502020204030204" pitchFamily="34" charset="0"/>
              </a:rPr>
              <a:t>Comparability Report with signed assurances</a:t>
            </a:r>
          </a:p>
          <a:p>
            <a:endParaRPr lang="en-US" dirty="0"/>
          </a:p>
        </p:txBody>
      </p:sp>
      <p:pic>
        <p:nvPicPr>
          <p:cNvPr id="5" name="Picture 4" descr="A yellow folder with a paper in it">
            <a:extLst>
              <a:ext uri="{FF2B5EF4-FFF2-40B4-BE49-F238E27FC236}">
                <a16:creationId xmlns:a16="http://schemas.microsoft.com/office/drawing/2014/main" id="{AF173D8A-D54F-5F2C-5C6C-EAF2BBA4F17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36035" y="5131341"/>
            <a:ext cx="2020822" cy="1554480"/>
          </a:xfrm>
          <a:prstGeom prst="rect">
            <a:avLst/>
          </a:prstGeom>
        </p:spPr>
      </p:pic>
      <p:sp>
        <p:nvSpPr>
          <p:cNvPr id="4" name="Slide Number Placeholder 3">
            <a:extLst>
              <a:ext uri="{FF2B5EF4-FFF2-40B4-BE49-F238E27FC236}">
                <a16:creationId xmlns:a16="http://schemas.microsoft.com/office/drawing/2014/main" id="{07DE3933-3086-B593-C201-5F3EBFE5E9BA}"/>
              </a:ext>
            </a:extLst>
          </p:cNvPr>
          <p:cNvSpPr>
            <a:spLocks noGrp="1"/>
          </p:cNvSpPr>
          <p:nvPr>
            <p:ph type="sldNum" sz="quarter" idx="12"/>
          </p:nvPr>
        </p:nvSpPr>
        <p:spPr/>
        <p:txBody>
          <a:bodyPr/>
          <a:lstStyle/>
          <a:p>
            <a:fld id="{E3A0F8C9-0536-44E3-92CA-2798A712B5A8}" type="slidenum">
              <a:rPr lang="en-US" smtClean="0"/>
              <a:t>33</a:t>
            </a:fld>
            <a:endParaRPr lang="en-US" dirty="0"/>
          </a:p>
        </p:txBody>
      </p:sp>
    </p:spTree>
    <p:extLst>
      <p:ext uri="{BB962C8B-B14F-4D97-AF65-F5344CB8AC3E}">
        <p14:creationId xmlns:p14="http://schemas.microsoft.com/office/powerpoint/2010/main" val="3608651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29975"/>
            <a:ext cx="7886700" cy="1325563"/>
          </a:xfrm>
        </p:spPr>
        <p:txBody>
          <a:bodyPr>
            <a:normAutofit/>
          </a:bodyPr>
          <a:lstStyle/>
          <a:p>
            <a:r>
              <a:rPr lang="en-US" sz="3600" b="1" dirty="0">
                <a:solidFill>
                  <a:schemeClr val="accent1">
                    <a:lumMod val="50000"/>
                  </a:schemeClr>
                </a:solidFill>
                <a:latin typeface="+mn-lt"/>
              </a:rPr>
              <a:t>Submitting the Report </a:t>
            </a:r>
          </a:p>
        </p:txBody>
      </p:sp>
      <p:sp>
        <p:nvSpPr>
          <p:cNvPr id="3" name="Content Placeholder 2"/>
          <p:cNvSpPr>
            <a:spLocks noGrp="1"/>
          </p:cNvSpPr>
          <p:nvPr>
            <p:ph idx="1"/>
          </p:nvPr>
        </p:nvSpPr>
        <p:spPr>
          <a:xfrm>
            <a:off x="628650" y="1855538"/>
            <a:ext cx="7886700" cy="4486274"/>
          </a:xfrm>
        </p:spPr>
        <p:txBody>
          <a:bodyPr>
            <a:normAutofit lnSpcReduction="10000"/>
          </a:bodyPr>
          <a:lstStyle/>
          <a:p>
            <a:pPr marL="514350" lvl="0" indent="-514350">
              <a:lnSpc>
                <a:spcPct val="100000"/>
              </a:lnSpc>
              <a:spcBef>
                <a:spcPct val="20000"/>
              </a:spcBef>
              <a:buClr>
                <a:prstClr val="black"/>
              </a:buClr>
              <a:buFont typeface="+mj-lt"/>
              <a:buAutoNum type="arabicPeriod"/>
              <a:defRPr/>
            </a:pPr>
            <a:r>
              <a:rPr lang="en-US" sz="2800" dirty="0">
                <a:solidFill>
                  <a:prstClr val="black"/>
                </a:solidFill>
                <a:latin typeface="Calibri"/>
                <a:cs typeface="Arial" panose="020B0604020202020204" pitchFamily="34" charset="0"/>
              </a:rPr>
              <a:t>Review all calculations for accuracy before submitting.</a:t>
            </a:r>
          </a:p>
          <a:p>
            <a:pPr marL="514350" lvl="0" indent="-514350">
              <a:lnSpc>
                <a:spcPct val="100000"/>
              </a:lnSpc>
              <a:spcBef>
                <a:spcPct val="20000"/>
              </a:spcBef>
              <a:buClr>
                <a:prstClr val="black"/>
              </a:buClr>
              <a:buFont typeface="+mj-lt"/>
              <a:buAutoNum type="arabicPeriod"/>
              <a:defRPr/>
            </a:pPr>
            <a:endParaRPr lang="en-US" sz="2800" dirty="0">
              <a:solidFill>
                <a:prstClr val="black"/>
              </a:solidFill>
              <a:latin typeface="Calibri"/>
              <a:cs typeface="Arial" panose="020B0604020202020204" pitchFamily="34" charset="0"/>
            </a:endParaRPr>
          </a:p>
          <a:p>
            <a:pPr marL="514350" lvl="0" indent="-514350">
              <a:lnSpc>
                <a:spcPct val="100000"/>
              </a:lnSpc>
              <a:spcBef>
                <a:spcPct val="20000"/>
              </a:spcBef>
              <a:buClr>
                <a:prstClr val="black"/>
              </a:buClr>
              <a:buFont typeface="+mj-lt"/>
              <a:buAutoNum type="arabicPeriod"/>
              <a:defRPr/>
            </a:pPr>
            <a:r>
              <a:rPr lang="en-US" sz="2800" dirty="0">
                <a:solidFill>
                  <a:prstClr val="black"/>
                </a:solidFill>
                <a:latin typeface="Calibri"/>
                <a:cs typeface="Arial" panose="020B0604020202020204" pitchFamily="34" charset="0"/>
              </a:rPr>
              <a:t>Obtain Superintendent’s signature for assurances.</a:t>
            </a:r>
            <a:endParaRPr lang="en-US" dirty="0">
              <a:solidFill>
                <a:prstClr val="black"/>
              </a:solidFill>
              <a:latin typeface="Calibri"/>
              <a:cs typeface="Arial" panose="020B0604020202020204" pitchFamily="34" charset="0"/>
            </a:endParaRPr>
          </a:p>
          <a:p>
            <a:pPr marL="514350" lvl="0" indent="-514350">
              <a:lnSpc>
                <a:spcPct val="100000"/>
              </a:lnSpc>
              <a:spcBef>
                <a:spcPct val="20000"/>
              </a:spcBef>
              <a:buClr>
                <a:prstClr val="black"/>
              </a:buClr>
              <a:buFont typeface="+mj-lt"/>
              <a:buAutoNum type="arabicPeriod"/>
              <a:defRPr/>
            </a:pPr>
            <a:endParaRPr lang="en-US" sz="2800" dirty="0">
              <a:solidFill>
                <a:prstClr val="black"/>
              </a:solidFill>
              <a:latin typeface="Calibri"/>
              <a:cs typeface="Arial" panose="020B0604020202020204" pitchFamily="34" charset="0"/>
            </a:endParaRPr>
          </a:p>
          <a:p>
            <a:pPr marL="514350" lvl="0" indent="-514350">
              <a:lnSpc>
                <a:spcPct val="100000"/>
              </a:lnSpc>
              <a:spcBef>
                <a:spcPct val="20000"/>
              </a:spcBef>
              <a:buClr>
                <a:prstClr val="black"/>
              </a:buClr>
              <a:buFont typeface="+mj-lt"/>
              <a:buAutoNum type="arabicPeriod"/>
              <a:defRPr/>
            </a:pPr>
            <a:r>
              <a:rPr lang="en-US" sz="2800" dirty="0">
                <a:solidFill>
                  <a:prstClr val="black"/>
                </a:solidFill>
                <a:latin typeface="Calibri"/>
                <a:cs typeface="Arial" panose="020B0604020202020204" pitchFamily="34" charset="0"/>
              </a:rPr>
              <a:t>Submit completed reports with signed  assurances document via e-mail to Kim Chouinard at </a:t>
            </a:r>
            <a:r>
              <a:rPr lang="en-US" sz="2800" dirty="0">
                <a:solidFill>
                  <a:prstClr val="black"/>
                </a:solidFill>
                <a:latin typeface="Calibri"/>
                <a:cs typeface="Arial" panose="020B0604020202020204" pitchFamily="34" charset="0"/>
                <a:hlinkClick r:id="rId4"/>
              </a:rPr>
              <a:t>kim.Chouinard@ride.ri.gov</a:t>
            </a:r>
            <a:r>
              <a:rPr lang="en-US" sz="2800" dirty="0">
                <a:solidFill>
                  <a:prstClr val="black"/>
                </a:solidFill>
                <a:latin typeface="Calibri"/>
                <a:cs typeface="Arial" panose="020B0604020202020204" pitchFamily="34" charset="0"/>
              </a:rPr>
              <a:t>.</a:t>
            </a:r>
            <a:endParaRPr lang="en-US" dirty="0">
              <a:solidFill>
                <a:prstClr val="black"/>
              </a:solidFill>
              <a:latin typeface="Calibri"/>
              <a:cs typeface="Arial" panose="020B0604020202020204" pitchFamily="34" charset="0"/>
            </a:endParaRPr>
          </a:p>
          <a:p>
            <a:pPr marL="457200" lvl="0" indent="0">
              <a:spcBef>
                <a:spcPct val="20000"/>
              </a:spcBef>
              <a:buClr>
                <a:prstClr val="black"/>
              </a:buClr>
              <a:buFont typeface="Wingdings" panose="05000000000000000000" pitchFamily="2" charset="2"/>
              <a:buChar char="ü"/>
              <a:defRPr/>
            </a:pPr>
            <a:endParaRPr lang="en-US" sz="2800" u="sng" dirty="0">
              <a:solidFill>
                <a:prstClr val="black"/>
              </a:solidFill>
              <a:latin typeface="Calibri"/>
              <a:cs typeface="Arial" panose="020B0604020202020204" pitchFamily="34" charset="0"/>
            </a:endParaRPr>
          </a:p>
          <a:p>
            <a:pPr marL="0" lvl="0" indent="0">
              <a:spcBef>
                <a:spcPct val="20000"/>
              </a:spcBef>
              <a:buClr>
                <a:prstClr val="black"/>
              </a:buClr>
              <a:buNone/>
              <a:defRPr/>
            </a:pPr>
            <a:r>
              <a:rPr lang="en-US" sz="2800" b="1" u="sng" dirty="0">
                <a:solidFill>
                  <a:srgbClr val="C00000"/>
                </a:solidFill>
                <a:latin typeface="Calibri"/>
                <a:cs typeface="Arial" panose="020B0604020202020204" pitchFamily="34" charset="0"/>
              </a:rPr>
              <a:t>Reports are due by November 17</a:t>
            </a:r>
            <a:r>
              <a:rPr lang="en-US" sz="2800" b="1" u="sng" baseline="30000" dirty="0">
                <a:solidFill>
                  <a:srgbClr val="C00000"/>
                </a:solidFill>
                <a:latin typeface="Calibri"/>
                <a:cs typeface="Arial" panose="020B0604020202020204" pitchFamily="34" charset="0"/>
              </a:rPr>
              <a:t>th</a:t>
            </a:r>
            <a:r>
              <a:rPr lang="en-US" sz="2800" b="1" u="sng" dirty="0">
                <a:solidFill>
                  <a:srgbClr val="C00000"/>
                </a:solidFill>
                <a:latin typeface="Calibri"/>
                <a:cs typeface="Arial" panose="020B0604020202020204" pitchFamily="34" charset="0"/>
              </a:rPr>
              <a:t>, 2023.</a:t>
            </a:r>
            <a:endParaRPr lang="en-US" sz="2800" b="1" u="sng" baseline="30000" dirty="0">
              <a:solidFill>
                <a:srgbClr val="C00000"/>
              </a:solidFill>
              <a:latin typeface="Calibri"/>
              <a:cs typeface="Arial" panose="020B0604020202020204" pitchFamily="34" charset="0"/>
            </a:endParaRPr>
          </a:p>
          <a:p>
            <a:pPr marL="0" lvl="0" indent="0">
              <a:spcBef>
                <a:spcPct val="20000"/>
              </a:spcBef>
              <a:buClr>
                <a:prstClr val="black"/>
              </a:buClr>
              <a:buNone/>
              <a:defRPr/>
            </a:pPr>
            <a:endParaRPr lang="en-US" sz="2800" u="sng" dirty="0">
              <a:solidFill>
                <a:prstClr val="black"/>
              </a:solidFill>
              <a:highlight>
                <a:srgbClr val="FFFF00"/>
              </a:highlight>
              <a:latin typeface="Calibri"/>
              <a:cs typeface="Arial" panose="020B0604020202020204" pitchFamily="34" charset="0"/>
            </a:endParaRPr>
          </a:p>
          <a:p>
            <a:pPr marL="0" indent="0">
              <a:buNone/>
            </a:pPr>
            <a:endParaRPr lang="en-US" dirty="0"/>
          </a:p>
        </p:txBody>
      </p:sp>
      <p:pic>
        <p:nvPicPr>
          <p:cNvPr id="8" name="Picture 7" descr="An envelope with an arrow around it&#10;&#10;Description automatically generated">
            <a:extLst>
              <a:ext uri="{FF2B5EF4-FFF2-40B4-BE49-F238E27FC236}">
                <a16:creationId xmlns:a16="http://schemas.microsoft.com/office/drawing/2014/main" id="{FA83114A-E5F8-5E94-802D-CBAFA67DE93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53394" y="614953"/>
            <a:ext cx="1645920" cy="1634949"/>
          </a:xfrm>
          <a:prstGeom prst="rect">
            <a:avLst/>
          </a:prstGeom>
        </p:spPr>
      </p:pic>
      <p:sp>
        <p:nvSpPr>
          <p:cNvPr id="4" name="Slide Number Placeholder 3">
            <a:extLst>
              <a:ext uri="{FF2B5EF4-FFF2-40B4-BE49-F238E27FC236}">
                <a16:creationId xmlns:a16="http://schemas.microsoft.com/office/drawing/2014/main" id="{BE94E527-D545-DEE8-A1DE-5563D1B57C92}"/>
              </a:ext>
            </a:extLst>
          </p:cNvPr>
          <p:cNvSpPr>
            <a:spLocks noGrp="1"/>
          </p:cNvSpPr>
          <p:nvPr>
            <p:ph type="sldNum" sz="quarter" idx="12"/>
          </p:nvPr>
        </p:nvSpPr>
        <p:spPr/>
        <p:txBody>
          <a:bodyPr/>
          <a:lstStyle/>
          <a:p>
            <a:fld id="{E3A0F8C9-0536-44E3-92CA-2798A712B5A8}" type="slidenum">
              <a:rPr lang="en-US" smtClean="0"/>
              <a:t>34</a:t>
            </a:fld>
            <a:endParaRPr lang="en-US" dirty="0"/>
          </a:p>
        </p:txBody>
      </p:sp>
    </p:spTree>
    <p:extLst>
      <p:ext uri="{BB962C8B-B14F-4D97-AF65-F5344CB8AC3E}">
        <p14:creationId xmlns:p14="http://schemas.microsoft.com/office/powerpoint/2010/main" val="239898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993" y="788785"/>
            <a:ext cx="7886700" cy="1053553"/>
          </a:xfrm>
        </p:spPr>
        <p:txBody>
          <a:bodyPr>
            <a:normAutofit fontScale="90000"/>
          </a:bodyPr>
          <a:lstStyle/>
          <a:p>
            <a:br>
              <a:rPr lang="en-US" sz="4000" b="1" dirty="0">
                <a:solidFill>
                  <a:schemeClr val="accent1">
                    <a:lumMod val="50000"/>
                  </a:schemeClr>
                </a:solidFill>
                <a:latin typeface="+mn-lt"/>
                <a:cs typeface="Calibri" panose="020F0502020204030204" pitchFamily="34" charset="0"/>
              </a:rPr>
            </a:br>
            <a:r>
              <a:rPr lang="en-US" sz="4000" b="1" dirty="0">
                <a:solidFill>
                  <a:schemeClr val="accent1">
                    <a:lumMod val="50000"/>
                  </a:schemeClr>
                </a:solidFill>
                <a:latin typeface="+mn-lt"/>
                <a:cs typeface="Calibri" panose="020F0502020204030204" pitchFamily="34" charset="0"/>
              </a:rPr>
              <a:t>Planning for Comparability Reporting Next Year</a:t>
            </a:r>
            <a:br>
              <a:rPr lang="en-US" sz="4000" dirty="0">
                <a:solidFill>
                  <a:schemeClr val="accent1">
                    <a:lumMod val="50000"/>
                  </a:schemeClr>
                </a:solidFill>
                <a:latin typeface="Calibri" panose="020F0502020204030204" pitchFamily="34" charset="0"/>
                <a:cs typeface="Calibri" panose="020F0502020204030204" pitchFamily="34" charset="0"/>
              </a:rPr>
            </a:br>
            <a:endParaRPr lang="en-US" sz="4000"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49993" y="1667463"/>
            <a:ext cx="8206971" cy="3523073"/>
          </a:xfrm>
        </p:spPr>
        <p:txBody>
          <a:bodyPr>
            <a:normAutofit/>
          </a:bodyPr>
          <a:lstStyle/>
          <a:p>
            <a:pPr marL="0" indent="0">
              <a:buNone/>
            </a:pPr>
            <a:endParaRPr lang="en-US" sz="2400" dirty="0">
              <a:effectLst/>
              <a:latin typeface="Segoe UI" panose="020B0502040204020203" pitchFamily="34" charset="0"/>
            </a:endParaRPr>
          </a:p>
          <a:p>
            <a:pPr marL="0" indent="0">
              <a:buNone/>
            </a:pPr>
            <a:br>
              <a:rPr lang="en-US" sz="1800" dirty="0">
                <a:effectLst/>
                <a:latin typeface="Segoe UI" panose="020B0502040204020203" pitchFamily="34" charset="0"/>
              </a:rPr>
            </a:br>
            <a:br>
              <a:rPr lang="en-US" sz="1800" dirty="0">
                <a:effectLst/>
                <a:latin typeface="Segoe UI" panose="020B0502040204020203" pitchFamily="34" charset="0"/>
              </a:rPr>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Diagram 5">
            <a:extLst>
              <a:ext uri="{FF2B5EF4-FFF2-40B4-BE49-F238E27FC236}">
                <a16:creationId xmlns:a16="http://schemas.microsoft.com/office/drawing/2014/main" id="{E1E4DBC5-85F5-A11D-F910-9A0145DAD2CE}"/>
              </a:ext>
            </a:extLst>
          </p:cNvPr>
          <p:cNvGraphicFramePr/>
          <p:nvPr>
            <p:extLst>
              <p:ext uri="{D42A27DB-BD31-4B8C-83A1-F6EECF244321}">
                <p14:modId xmlns:p14="http://schemas.microsoft.com/office/powerpoint/2010/main" val="2574106987"/>
              </p:ext>
            </p:extLst>
          </p:nvPr>
        </p:nvGraphicFramePr>
        <p:xfrm>
          <a:off x="1243360" y="1842338"/>
          <a:ext cx="6657279" cy="5015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9BEFC4B-202F-08EB-361A-272F25550E7D}"/>
              </a:ext>
            </a:extLst>
          </p:cNvPr>
          <p:cNvSpPr>
            <a:spLocks noGrp="1"/>
          </p:cNvSpPr>
          <p:nvPr>
            <p:ph type="sldNum" sz="quarter" idx="12"/>
          </p:nvPr>
        </p:nvSpPr>
        <p:spPr/>
        <p:txBody>
          <a:bodyPr/>
          <a:lstStyle/>
          <a:p>
            <a:fld id="{E3A0F8C9-0536-44E3-92CA-2798A712B5A8}" type="slidenum">
              <a:rPr lang="en-US" smtClean="0"/>
              <a:t>35</a:t>
            </a:fld>
            <a:endParaRPr lang="en-US" dirty="0"/>
          </a:p>
        </p:txBody>
      </p:sp>
    </p:spTree>
    <p:extLst>
      <p:ext uri="{BB962C8B-B14F-4D97-AF65-F5344CB8AC3E}">
        <p14:creationId xmlns:p14="http://schemas.microsoft.com/office/powerpoint/2010/main" val="226490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814-78AC-9FD7-37B6-A149C8DEC8C5}"/>
              </a:ext>
            </a:extLst>
          </p:cNvPr>
          <p:cNvSpPr>
            <a:spLocks noGrp="1"/>
          </p:cNvSpPr>
          <p:nvPr>
            <p:ph type="title"/>
          </p:nvPr>
        </p:nvSpPr>
        <p:spPr>
          <a:xfrm>
            <a:off x="442382" y="373593"/>
            <a:ext cx="7886700" cy="1325563"/>
          </a:xfrm>
        </p:spPr>
        <p:txBody>
          <a:bodyPr>
            <a:normAutofit/>
          </a:bodyPr>
          <a:lstStyle/>
          <a:p>
            <a:r>
              <a:rPr lang="en-US" sz="3600" b="1" dirty="0">
                <a:solidFill>
                  <a:schemeClr val="accent1">
                    <a:lumMod val="50000"/>
                  </a:schemeClr>
                </a:solidFill>
                <a:latin typeface="+mn-lt"/>
              </a:rPr>
              <a:t>Quick Comparability Quiz</a:t>
            </a:r>
            <a:endParaRPr lang="en-US" sz="3600" dirty="0"/>
          </a:p>
        </p:txBody>
      </p:sp>
      <p:sp>
        <p:nvSpPr>
          <p:cNvPr id="4" name="Slide Number Placeholder 3">
            <a:extLst>
              <a:ext uri="{FF2B5EF4-FFF2-40B4-BE49-F238E27FC236}">
                <a16:creationId xmlns:a16="http://schemas.microsoft.com/office/drawing/2014/main" id="{42C89B6A-27DD-C3F7-CF77-83437C593FE9}"/>
              </a:ext>
            </a:extLst>
          </p:cNvPr>
          <p:cNvSpPr>
            <a:spLocks noGrp="1"/>
          </p:cNvSpPr>
          <p:nvPr>
            <p:ph type="sldNum" sz="quarter" idx="12"/>
          </p:nvPr>
        </p:nvSpPr>
        <p:spPr/>
        <p:txBody>
          <a:bodyPr/>
          <a:lstStyle/>
          <a:p>
            <a:fld id="{E3A0F8C9-0536-44E3-92CA-2798A712B5A8}" type="slidenum">
              <a:rPr lang="en-US" smtClean="0"/>
              <a:t>36</a:t>
            </a:fld>
            <a:endParaRPr lang="en-US" dirty="0"/>
          </a:p>
        </p:txBody>
      </p:sp>
      <p:sp>
        <p:nvSpPr>
          <p:cNvPr id="5" name="Content Placeholder 4">
            <a:extLst>
              <a:ext uri="{FF2B5EF4-FFF2-40B4-BE49-F238E27FC236}">
                <a16:creationId xmlns:a16="http://schemas.microsoft.com/office/drawing/2014/main" id="{CE70E62C-A9FA-365E-C40A-6AFBC436F3D0}"/>
              </a:ext>
            </a:extLst>
          </p:cNvPr>
          <p:cNvSpPr>
            <a:spLocks noGrp="1"/>
          </p:cNvSpPr>
          <p:nvPr>
            <p:ph idx="1"/>
          </p:nvPr>
        </p:nvSpPr>
        <p:spPr>
          <a:xfrm>
            <a:off x="357717" y="1563158"/>
            <a:ext cx="7886700" cy="4351338"/>
          </a:xfrm>
        </p:spPr>
        <p:txBody>
          <a:bodyPr>
            <a:normAutofit lnSpcReduction="10000"/>
          </a:bodyPr>
          <a:lstStyle/>
          <a:p>
            <a:pPr marL="0" indent="0">
              <a:buNone/>
            </a:pPr>
            <a:r>
              <a:rPr lang="en-US" sz="2000" b="1" dirty="0"/>
              <a:t>1. Which LEAs?</a:t>
            </a:r>
          </a:p>
          <a:p>
            <a:pPr marL="0" indent="0">
              <a:buNone/>
            </a:pPr>
            <a:r>
              <a:rPr lang="en-US" sz="2000" dirty="0"/>
              <a:t>All public school LEAs that accept Title I-A</a:t>
            </a:r>
          </a:p>
          <a:p>
            <a:pPr marL="0" indent="0">
              <a:buNone/>
            </a:pPr>
            <a:endParaRPr lang="en-US" sz="2000" dirty="0"/>
          </a:p>
          <a:p>
            <a:pPr marL="0" indent="0">
              <a:buNone/>
            </a:pPr>
            <a:r>
              <a:rPr lang="en-US" sz="2000" u="sng" dirty="0"/>
              <a:t>Any exceptions?</a:t>
            </a:r>
          </a:p>
          <a:p>
            <a:pPr marL="0" indent="0">
              <a:buNone/>
            </a:pPr>
            <a:r>
              <a:rPr lang="en-US" sz="2000" dirty="0"/>
              <a:t>LEAs with one building per grade span or only one school</a:t>
            </a:r>
          </a:p>
          <a:p>
            <a:pPr marL="0" indent="0">
              <a:buNone/>
            </a:pPr>
            <a:endParaRPr lang="en-US" dirty="0"/>
          </a:p>
          <a:p>
            <a:pPr marL="0" indent="0">
              <a:buNone/>
            </a:pPr>
            <a:r>
              <a:rPr lang="en-US" sz="2000" b="1" dirty="0"/>
              <a:t>2. Which Schools?</a:t>
            </a:r>
          </a:p>
          <a:p>
            <a:pPr marL="0" indent="0">
              <a:buNone/>
            </a:pPr>
            <a:r>
              <a:rPr lang="en-US" sz="2000" dirty="0"/>
              <a:t>All schools in the LEA, including charter schools with multiple sites</a:t>
            </a:r>
          </a:p>
          <a:p>
            <a:pPr marL="0" indent="0">
              <a:buNone/>
            </a:pPr>
            <a:endParaRPr lang="en-US" sz="2000" dirty="0"/>
          </a:p>
          <a:p>
            <a:pPr marL="0" indent="0">
              <a:buNone/>
            </a:pPr>
            <a:r>
              <a:rPr lang="en-US" sz="2000" u="sng" dirty="0"/>
              <a:t>Any exceptions?</a:t>
            </a:r>
          </a:p>
          <a:p>
            <a:pPr marL="0" indent="0">
              <a:buNone/>
            </a:pPr>
            <a:r>
              <a:rPr lang="en-US" sz="2000" dirty="0"/>
              <a:t>A school with fewer than 100 students</a:t>
            </a:r>
          </a:p>
          <a:p>
            <a:pPr marL="0" indent="0">
              <a:buNone/>
            </a:pPr>
            <a:endParaRPr lang="en-US" sz="2000" dirty="0"/>
          </a:p>
        </p:txBody>
      </p:sp>
      <p:pic>
        <p:nvPicPr>
          <p:cNvPr id="10" name="Picture 9" descr="A neon sign on a brick wall&#10;&#10;Description automatically generated">
            <a:extLst>
              <a:ext uri="{FF2B5EF4-FFF2-40B4-BE49-F238E27FC236}">
                <a16:creationId xmlns:a16="http://schemas.microsoft.com/office/drawing/2014/main" id="{CD4EB4CC-9652-02B1-A8C7-2DCFD8E7E5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86345" y="787827"/>
            <a:ext cx="2444216" cy="1955373"/>
          </a:xfrm>
          <a:prstGeom prst="rect">
            <a:avLst/>
          </a:prstGeom>
        </p:spPr>
      </p:pic>
    </p:spTree>
    <p:extLst>
      <p:ext uri="{BB962C8B-B14F-4D97-AF65-F5344CB8AC3E}">
        <p14:creationId xmlns:p14="http://schemas.microsoft.com/office/powerpoint/2010/main" val="25319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wipe(down)">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wipe(down)">
                                      <p:cBhvr>
                                        <p:cTn id="2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814-78AC-9FD7-37B6-A149C8DEC8C5}"/>
              </a:ext>
            </a:extLst>
          </p:cNvPr>
          <p:cNvSpPr>
            <a:spLocks noGrp="1"/>
          </p:cNvSpPr>
          <p:nvPr>
            <p:ph type="title"/>
          </p:nvPr>
        </p:nvSpPr>
        <p:spPr>
          <a:xfrm>
            <a:off x="442382" y="373593"/>
            <a:ext cx="7886700" cy="1325563"/>
          </a:xfrm>
        </p:spPr>
        <p:txBody>
          <a:bodyPr>
            <a:normAutofit/>
          </a:bodyPr>
          <a:lstStyle/>
          <a:p>
            <a:r>
              <a:rPr lang="en-US" sz="3600" b="1" dirty="0">
                <a:solidFill>
                  <a:schemeClr val="accent1">
                    <a:lumMod val="50000"/>
                  </a:schemeClr>
                </a:solidFill>
                <a:latin typeface="+mn-lt"/>
              </a:rPr>
              <a:t>Quick Comparability Quiz</a:t>
            </a:r>
            <a:endParaRPr lang="en-US" sz="3600" dirty="0"/>
          </a:p>
        </p:txBody>
      </p:sp>
      <p:sp>
        <p:nvSpPr>
          <p:cNvPr id="4" name="Slide Number Placeholder 3">
            <a:extLst>
              <a:ext uri="{FF2B5EF4-FFF2-40B4-BE49-F238E27FC236}">
                <a16:creationId xmlns:a16="http://schemas.microsoft.com/office/drawing/2014/main" id="{42C89B6A-27DD-C3F7-CF77-83437C593FE9}"/>
              </a:ext>
            </a:extLst>
          </p:cNvPr>
          <p:cNvSpPr>
            <a:spLocks noGrp="1"/>
          </p:cNvSpPr>
          <p:nvPr>
            <p:ph type="sldNum" sz="quarter" idx="12"/>
          </p:nvPr>
        </p:nvSpPr>
        <p:spPr/>
        <p:txBody>
          <a:bodyPr/>
          <a:lstStyle/>
          <a:p>
            <a:fld id="{E3A0F8C9-0536-44E3-92CA-2798A712B5A8}" type="slidenum">
              <a:rPr lang="en-US" smtClean="0"/>
              <a:t>37</a:t>
            </a:fld>
            <a:endParaRPr lang="en-US" dirty="0"/>
          </a:p>
        </p:txBody>
      </p:sp>
      <p:sp>
        <p:nvSpPr>
          <p:cNvPr id="5" name="Content Placeholder 4">
            <a:extLst>
              <a:ext uri="{FF2B5EF4-FFF2-40B4-BE49-F238E27FC236}">
                <a16:creationId xmlns:a16="http://schemas.microsoft.com/office/drawing/2014/main" id="{CE70E62C-A9FA-365E-C40A-6AFBC436F3D0}"/>
              </a:ext>
            </a:extLst>
          </p:cNvPr>
          <p:cNvSpPr>
            <a:spLocks noGrp="1"/>
          </p:cNvSpPr>
          <p:nvPr>
            <p:ph idx="1"/>
          </p:nvPr>
        </p:nvSpPr>
        <p:spPr>
          <a:xfrm>
            <a:off x="374650" y="1036374"/>
            <a:ext cx="7886700" cy="4986602"/>
          </a:xfrm>
        </p:spPr>
        <p:txBody>
          <a:bodyPr>
            <a:normAutofit fontScale="92500" lnSpcReduction="20000"/>
          </a:bodyPr>
          <a:lstStyle/>
          <a:p>
            <a:pPr marL="0" indent="0">
              <a:buNone/>
            </a:pPr>
            <a:endParaRPr lang="en-US" sz="2000" dirty="0"/>
          </a:p>
          <a:p>
            <a:pPr marL="0" indent="0">
              <a:buNone/>
            </a:pPr>
            <a:r>
              <a:rPr lang="en-US" sz="2200" b="1" dirty="0"/>
              <a:t>3. Which Students?</a:t>
            </a:r>
          </a:p>
          <a:p>
            <a:pPr marL="0" indent="0">
              <a:buNone/>
            </a:pPr>
            <a:r>
              <a:rPr lang="en-US" sz="2200" dirty="0"/>
              <a:t>All K-12 students in the LEA, whether enrolled in a Title I-A or non-Title-I-A school</a:t>
            </a:r>
          </a:p>
          <a:p>
            <a:pPr marL="0" indent="0">
              <a:buNone/>
            </a:pPr>
            <a:endParaRPr lang="en-US" sz="2200" dirty="0"/>
          </a:p>
          <a:p>
            <a:pPr marL="0" indent="0">
              <a:buNone/>
            </a:pPr>
            <a:r>
              <a:rPr lang="en-US" sz="2200" u="sng" dirty="0"/>
              <a:t>Any exceptions?</a:t>
            </a:r>
            <a:endParaRPr lang="en-US" sz="2200" dirty="0"/>
          </a:p>
          <a:p>
            <a:pPr marL="0" indent="0">
              <a:buNone/>
            </a:pPr>
            <a:r>
              <a:rPr lang="en-US" sz="2200" dirty="0"/>
              <a:t>No</a:t>
            </a:r>
          </a:p>
          <a:p>
            <a:pPr marL="0" indent="0">
              <a:buNone/>
            </a:pPr>
            <a:endParaRPr lang="en-US" sz="2200" b="1" dirty="0"/>
          </a:p>
          <a:p>
            <a:pPr marL="0" indent="0">
              <a:buNone/>
            </a:pPr>
            <a:r>
              <a:rPr lang="en-US" sz="2200" b="1" dirty="0"/>
              <a:t>4. Which Staff?</a:t>
            </a:r>
          </a:p>
          <a:p>
            <a:pPr marL="0" indent="0">
              <a:buNone/>
            </a:pPr>
            <a:r>
              <a:rPr lang="en-US" sz="2200" dirty="0"/>
              <a:t>All certified and non-certified instructional staff who are paid with state and local funds</a:t>
            </a:r>
          </a:p>
          <a:p>
            <a:pPr marL="0" indent="0">
              <a:buNone/>
            </a:pPr>
            <a:endParaRPr lang="en-US" sz="2200" dirty="0"/>
          </a:p>
          <a:p>
            <a:pPr marL="0" indent="0">
              <a:buNone/>
            </a:pPr>
            <a:r>
              <a:rPr lang="en-US" sz="2200" u="sng" dirty="0"/>
              <a:t>Any exceptions?</a:t>
            </a:r>
          </a:p>
          <a:p>
            <a:pPr marL="0" indent="0">
              <a:buNone/>
            </a:pPr>
            <a:r>
              <a:rPr lang="en-US" sz="2200" dirty="0"/>
              <a:t>Non-instructional/paraprofessionals whose full salary is paid with federal dollars</a:t>
            </a:r>
          </a:p>
          <a:p>
            <a:pPr marL="0" indent="0">
              <a:buNone/>
            </a:pPr>
            <a:endParaRPr lang="en-US" sz="2000" b="1" dirty="0"/>
          </a:p>
        </p:txBody>
      </p:sp>
      <p:pic>
        <p:nvPicPr>
          <p:cNvPr id="6" name="Graphic 5">
            <a:extLst>
              <a:ext uri="{FF2B5EF4-FFF2-40B4-BE49-F238E27FC236}">
                <a16:creationId xmlns:a16="http://schemas.microsoft.com/office/drawing/2014/main" id="{8479F82F-4A12-2EC5-2B88-2EA897599E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525702">
            <a:off x="7207610" y="677331"/>
            <a:ext cx="1727180" cy="2879197"/>
          </a:xfrm>
          <a:prstGeom prst="rect">
            <a:avLst/>
          </a:prstGeom>
        </p:spPr>
      </p:pic>
    </p:spTree>
    <p:extLst>
      <p:ext uri="{BB962C8B-B14F-4D97-AF65-F5344CB8AC3E}">
        <p14:creationId xmlns:p14="http://schemas.microsoft.com/office/powerpoint/2010/main" val="13214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down)">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wipe(down)">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wipe(down)">
                                      <p:cBhvr>
                                        <p:cTn id="2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23" y="153191"/>
            <a:ext cx="7886700" cy="1325563"/>
          </a:xfrm>
        </p:spPr>
        <p:txBody>
          <a:bodyPr/>
          <a:lstStyle/>
          <a:p>
            <a:br>
              <a:rPr lang="en-US" dirty="0"/>
            </a:br>
            <a:r>
              <a:rPr lang="en-US" dirty="0"/>
              <a:t>                   </a:t>
            </a:r>
            <a:r>
              <a:rPr lang="en-US" sz="3600" b="1" dirty="0">
                <a:solidFill>
                  <a:schemeClr val="accent1">
                    <a:lumMod val="50000"/>
                  </a:schemeClr>
                </a:solidFill>
                <a:latin typeface="+mn-lt"/>
              </a:rPr>
              <a:t>Wrapping Up</a:t>
            </a:r>
          </a:p>
        </p:txBody>
      </p:sp>
      <p:sp>
        <p:nvSpPr>
          <p:cNvPr id="3" name="Content Placeholder 2"/>
          <p:cNvSpPr>
            <a:spLocks noGrp="1"/>
          </p:cNvSpPr>
          <p:nvPr>
            <p:ph idx="1"/>
          </p:nvPr>
        </p:nvSpPr>
        <p:spPr>
          <a:xfrm>
            <a:off x="275360" y="1711376"/>
            <a:ext cx="7886700" cy="4599592"/>
          </a:xfrm>
        </p:spPr>
        <p:txBody>
          <a:bodyPr vert="horz" lIns="91440" tIns="45720" rIns="91440" bIns="45720" rtlCol="0" anchor="t">
            <a:normAutofit/>
          </a:bodyPr>
          <a:lstStyle/>
          <a:p>
            <a:pPr lvl="0" fontAlgn="base">
              <a:spcBef>
                <a:spcPct val="0"/>
              </a:spcBef>
              <a:spcAft>
                <a:spcPct val="0"/>
              </a:spcAft>
              <a:defRPr/>
            </a:pPr>
            <a:r>
              <a:rPr lang="en-US" sz="2800" dirty="0">
                <a:solidFill>
                  <a:prstClr val="black"/>
                </a:solidFill>
                <a:latin typeface="Calibri"/>
                <a:cs typeface="Arial" charset="0"/>
              </a:rPr>
              <a:t>Comparability is a key fiscal requirement that is calculated on an annual basis.</a:t>
            </a:r>
          </a:p>
          <a:p>
            <a:pPr lvl="0" fontAlgn="base">
              <a:spcBef>
                <a:spcPct val="0"/>
              </a:spcBef>
              <a:spcAft>
                <a:spcPct val="0"/>
              </a:spcAft>
              <a:defRPr/>
            </a:pPr>
            <a:endParaRPr lang="en-US" sz="2800" dirty="0">
              <a:solidFill>
                <a:prstClr val="black"/>
              </a:solidFill>
              <a:latin typeface="Calibri"/>
              <a:cs typeface="Arial" charset="0"/>
            </a:endParaRPr>
          </a:p>
          <a:p>
            <a:pPr lvl="0" fontAlgn="base">
              <a:spcBef>
                <a:spcPct val="0"/>
              </a:spcBef>
              <a:spcAft>
                <a:spcPct val="0"/>
              </a:spcAft>
              <a:defRPr/>
            </a:pPr>
            <a:r>
              <a:rPr lang="en-US" sz="2800" dirty="0">
                <a:solidFill>
                  <a:prstClr val="black"/>
                </a:solidFill>
                <a:latin typeface="Calibri"/>
                <a:cs typeface="Arial" charset="0"/>
              </a:rPr>
              <a:t>The purpose of comparability is to show that, absent all federal funding, participating Title I schools and non-participating schools are comparable in staffing and resources.</a:t>
            </a:r>
          </a:p>
          <a:p>
            <a:pPr lvl="0" fontAlgn="base">
              <a:spcBef>
                <a:spcPct val="0"/>
              </a:spcBef>
              <a:spcAft>
                <a:spcPct val="0"/>
              </a:spcAft>
              <a:defRPr/>
            </a:pPr>
            <a:endParaRPr lang="en-US" sz="2800" dirty="0">
              <a:solidFill>
                <a:prstClr val="black"/>
              </a:solidFill>
              <a:latin typeface="Calibri"/>
              <a:cs typeface="Arial" charset="0"/>
            </a:endParaRPr>
          </a:p>
          <a:p>
            <a:pPr fontAlgn="base">
              <a:spcBef>
                <a:spcPct val="0"/>
              </a:spcBef>
              <a:spcAft>
                <a:spcPct val="0"/>
              </a:spcAft>
              <a:defRPr/>
            </a:pPr>
            <a:r>
              <a:rPr lang="en-US" sz="2800" dirty="0">
                <a:solidFill>
                  <a:prstClr val="black"/>
                </a:solidFill>
                <a:latin typeface="Calibri"/>
                <a:cs typeface="Arial"/>
              </a:rPr>
              <a:t>Comparability is an audited item.</a:t>
            </a:r>
            <a:r>
              <a:rPr lang="en-US" dirty="0">
                <a:solidFill>
                  <a:prstClr val="black"/>
                </a:solidFill>
                <a:latin typeface="Calibri"/>
                <a:cs typeface="Arial"/>
              </a:rPr>
              <a:t> </a:t>
            </a:r>
            <a:r>
              <a:rPr lang="en-US" sz="2800" dirty="0">
                <a:solidFill>
                  <a:prstClr val="black"/>
                </a:solidFill>
                <a:latin typeface="Calibri"/>
                <a:cs typeface="Arial"/>
              </a:rPr>
              <a:t> It is important to keep good documentation for both auditing and monitoring purposes.</a:t>
            </a:r>
            <a:r>
              <a:rPr lang="en-US" dirty="0">
                <a:solidFill>
                  <a:prstClr val="black"/>
                </a:solidFill>
                <a:latin typeface="Calibri"/>
                <a:cs typeface="Arial"/>
              </a:rPr>
              <a:t>     </a:t>
            </a:r>
            <a:endParaRPr lang="en-US" sz="2800" dirty="0">
              <a:solidFill>
                <a:prstClr val="black"/>
              </a:solidFill>
              <a:latin typeface="Calibri" panose="020F0502020204030204" pitchFamily="34" charset="0"/>
            </a:endParaRPr>
          </a:p>
          <a:p>
            <a:pPr>
              <a:spcBef>
                <a:spcPct val="0"/>
              </a:spcBef>
              <a:spcAft>
                <a:spcPct val="0"/>
              </a:spcAft>
            </a:pPr>
            <a:endParaRPr lang="en-US" dirty="0">
              <a:solidFill>
                <a:prstClr val="black"/>
              </a:solidFill>
              <a:cs typeface="Arial"/>
            </a:endParaRPr>
          </a:p>
          <a:p>
            <a:endParaRPr lang="en-US" dirty="0">
              <a:cs typeface="Calibri" panose="020F0502020204030204"/>
            </a:endParaRPr>
          </a:p>
        </p:txBody>
      </p:sp>
      <p:pic>
        <p:nvPicPr>
          <p:cNvPr id="8" name="Picture 7" descr="A group of people crossing a finish line">
            <a:extLst>
              <a:ext uri="{FF2B5EF4-FFF2-40B4-BE49-F238E27FC236}">
                <a16:creationId xmlns:a16="http://schemas.microsoft.com/office/drawing/2014/main" id="{214A24B1-6659-FBDF-113E-EF2D786FA65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6579" y="388734"/>
            <a:ext cx="1864442" cy="1400277"/>
          </a:xfrm>
          <a:prstGeom prst="rect">
            <a:avLst/>
          </a:prstGeom>
        </p:spPr>
      </p:pic>
      <p:sp>
        <p:nvSpPr>
          <p:cNvPr id="4" name="Slide Number Placeholder 3">
            <a:extLst>
              <a:ext uri="{FF2B5EF4-FFF2-40B4-BE49-F238E27FC236}">
                <a16:creationId xmlns:a16="http://schemas.microsoft.com/office/drawing/2014/main" id="{FB986FC7-49FF-5ABA-9ABC-3D8E2F81C3DD}"/>
              </a:ext>
            </a:extLst>
          </p:cNvPr>
          <p:cNvSpPr>
            <a:spLocks noGrp="1"/>
          </p:cNvSpPr>
          <p:nvPr>
            <p:ph type="sldNum" sz="quarter" idx="12"/>
          </p:nvPr>
        </p:nvSpPr>
        <p:spPr/>
        <p:txBody>
          <a:bodyPr/>
          <a:lstStyle/>
          <a:p>
            <a:fld id="{E3A0F8C9-0536-44E3-92CA-2798A712B5A8}" type="slidenum">
              <a:rPr lang="en-US" smtClean="0"/>
              <a:t>38</a:t>
            </a:fld>
            <a:endParaRPr lang="en-US" dirty="0"/>
          </a:p>
        </p:txBody>
      </p:sp>
    </p:spTree>
    <p:extLst>
      <p:ext uri="{BB962C8B-B14F-4D97-AF65-F5344CB8AC3E}">
        <p14:creationId xmlns:p14="http://schemas.microsoft.com/office/powerpoint/2010/main" val="152170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993" y="567320"/>
            <a:ext cx="7886700" cy="1325563"/>
          </a:xfrm>
        </p:spPr>
        <p:txBody>
          <a:bodyPr>
            <a:normAutofit/>
          </a:bodyPr>
          <a:lstStyle/>
          <a:p>
            <a:r>
              <a:rPr lang="en-US" sz="3600" b="1" dirty="0">
                <a:solidFill>
                  <a:schemeClr val="accent1">
                    <a:lumMod val="50000"/>
                  </a:schemeClr>
                </a:solidFill>
                <a:latin typeface="Calibri" panose="020F0502020204030204" pitchFamily="34" charset="0"/>
                <a:cs typeface="Calibri" panose="020F0502020204030204" pitchFamily="34" charset="0"/>
              </a:rPr>
              <a:t>Questions? </a:t>
            </a:r>
          </a:p>
        </p:txBody>
      </p:sp>
      <p:sp>
        <p:nvSpPr>
          <p:cNvPr id="3" name="Content Placeholder 2"/>
          <p:cNvSpPr>
            <a:spLocks noGrp="1"/>
          </p:cNvSpPr>
          <p:nvPr>
            <p:ph idx="1"/>
          </p:nvPr>
        </p:nvSpPr>
        <p:spPr>
          <a:xfrm>
            <a:off x="749992" y="2347791"/>
            <a:ext cx="8206971" cy="352307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r>
              <a:rPr lang="en-US" sz="2000" dirty="0"/>
              <a:t>Contact Kim Chouinard at  </a:t>
            </a:r>
            <a:r>
              <a:rPr lang="en-US" sz="2000" dirty="0">
                <a:hlinkClick r:id="rId4"/>
              </a:rPr>
              <a:t>Kim</a:t>
            </a:r>
            <a:r>
              <a:rPr lang="en-US" sz="2000" dirty="0">
                <a:hlinkClick r:id="rId5"/>
              </a:rPr>
              <a:t>.Chouinard@ride.ri.gov</a:t>
            </a:r>
            <a:r>
              <a:rPr lang="en-US" sz="2000" dirty="0"/>
              <a:t>  with questions related to your Comparability report.</a:t>
            </a:r>
          </a:p>
          <a:p>
            <a:pPr marL="0" indent="0">
              <a:buNone/>
            </a:pPr>
            <a:endParaRPr lang="en-US" dirty="0"/>
          </a:p>
          <a:p>
            <a:pPr marL="0" indent="0">
              <a:buNone/>
            </a:pPr>
            <a:endParaRPr lang="en-US" dirty="0"/>
          </a:p>
        </p:txBody>
      </p:sp>
      <p:pic>
        <p:nvPicPr>
          <p:cNvPr id="8" name="Picture 7" descr="A group of colorful post-it notes with question marks">
            <a:extLst>
              <a:ext uri="{FF2B5EF4-FFF2-40B4-BE49-F238E27FC236}">
                <a16:creationId xmlns:a16="http://schemas.microsoft.com/office/drawing/2014/main" id="{50D6BD9A-F6F8-1C9B-5BF0-960EC4750B1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93272" y="1892883"/>
            <a:ext cx="3157455" cy="2103120"/>
          </a:xfrm>
          <a:prstGeom prst="rect">
            <a:avLst/>
          </a:prstGeom>
          <a:scene3d>
            <a:camera prst="isometricOffAxis1Right"/>
            <a:lightRig rig="threePt" dir="t"/>
          </a:scene3d>
        </p:spPr>
      </p:pic>
      <p:sp>
        <p:nvSpPr>
          <p:cNvPr id="9" name="TextBox 8">
            <a:extLst>
              <a:ext uri="{FF2B5EF4-FFF2-40B4-BE49-F238E27FC236}">
                <a16:creationId xmlns:a16="http://schemas.microsoft.com/office/drawing/2014/main" id="{13D98DB4-C45B-A339-2DBA-6F4C4C593840}"/>
              </a:ext>
            </a:extLst>
          </p:cNvPr>
          <p:cNvSpPr txBox="1"/>
          <p:nvPr/>
        </p:nvSpPr>
        <p:spPr>
          <a:xfrm>
            <a:off x="4387175" y="6850803"/>
            <a:ext cx="2194560" cy="230832"/>
          </a:xfrm>
          <a:prstGeom prst="rect">
            <a:avLst/>
          </a:prstGeom>
          <a:noFill/>
        </p:spPr>
        <p:txBody>
          <a:bodyPr wrap="square" rtlCol="0">
            <a:spAutoFit/>
          </a:bodyPr>
          <a:lstStyle/>
          <a:p>
            <a:r>
              <a:rPr lang="en-US" sz="900" dirty="0">
                <a:hlinkClick r:id="rId7" tooltip="https://www.evidentlycochrane.net/subfertility/"/>
              </a:rPr>
              <a:t>This Photo</a:t>
            </a:r>
            <a:r>
              <a:rPr lang="en-US" sz="900" dirty="0"/>
              <a:t> by Unknown Author is licensed under </a:t>
            </a:r>
            <a:r>
              <a:rPr lang="en-US" sz="900" dirty="0">
                <a:hlinkClick r:id="rId8" tooltip="https://creativecommons.org/licenses/by-nd/3.0/"/>
              </a:rPr>
              <a:t>CC BY-ND</a:t>
            </a:r>
            <a:endParaRPr lang="en-US" sz="900" dirty="0"/>
          </a:p>
        </p:txBody>
      </p:sp>
      <p:sp>
        <p:nvSpPr>
          <p:cNvPr id="4" name="Slide Number Placeholder 3">
            <a:extLst>
              <a:ext uri="{FF2B5EF4-FFF2-40B4-BE49-F238E27FC236}">
                <a16:creationId xmlns:a16="http://schemas.microsoft.com/office/drawing/2014/main" id="{DA76FAB2-5FCF-530D-6B39-165890917B7F}"/>
              </a:ext>
            </a:extLst>
          </p:cNvPr>
          <p:cNvSpPr>
            <a:spLocks noGrp="1"/>
          </p:cNvSpPr>
          <p:nvPr>
            <p:ph type="sldNum" sz="quarter" idx="12"/>
          </p:nvPr>
        </p:nvSpPr>
        <p:spPr/>
        <p:txBody>
          <a:bodyPr/>
          <a:lstStyle/>
          <a:p>
            <a:fld id="{E3A0F8C9-0536-44E3-92CA-2798A712B5A8}" type="slidenum">
              <a:rPr lang="en-US" smtClean="0"/>
              <a:t>39</a:t>
            </a:fld>
            <a:endParaRPr lang="en-US" dirty="0"/>
          </a:p>
        </p:txBody>
      </p:sp>
    </p:spTree>
    <p:extLst>
      <p:ext uri="{BB962C8B-B14F-4D97-AF65-F5344CB8AC3E}">
        <p14:creationId xmlns:p14="http://schemas.microsoft.com/office/powerpoint/2010/main" val="383800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8E83F5-C17D-2E5B-4D3A-D7CD8CECE1B4}"/>
              </a:ext>
            </a:extLst>
          </p:cNvPr>
          <p:cNvSpPr>
            <a:spLocks noGrp="1"/>
          </p:cNvSpPr>
          <p:nvPr>
            <p:ph type="title"/>
          </p:nvPr>
        </p:nvSpPr>
        <p:spPr>
          <a:xfrm>
            <a:off x="499222" y="372851"/>
            <a:ext cx="8016127" cy="1303315"/>
          </a:xfrm>
        </p:spPr>
        <p:txBody>
          <a:bodyPr>
            <a:normAutofit/>
          </a:bodyPr>
          <a:lstStyle/>
          <a:p>
            <a:r>
              <a:rPr lang="en-US" sz="3600" b="1" dirty="0">
                <a:solidFill>
                  <a:schemeClr val="accent1">
                    <a:lumMod val="50000"/>
                  </a:schemeClr>
                </a:solidFill>
                <a:latin typeface="+mn-lt"/>
              </a:rPr>
              <a:t>What is the Comparability Requirement?</a:t>
            </a:r>
          </a:p>
        </p:txBody>
      </p:sp>
      <p:sp>
        <p:nvSpPr>
          <p:cNvPr id="5" name="Content Placeholder 4">
            <a:extLst>
              <a:ext uri="{FF2B5EF4-FFF2-40B4-BE49-F238E27FC236}">
                <a16:creationId xmlns:a16="http://schemas.microsoft.com/office/drawing/2014/main" id="{F7F42037-992F-7C0F-587D-FF6587500C0F}"/>
              </a:ext>
            </a:extLst>
          </p:cNvPr>
          <p:cNvSpPr>
            <a:spLocks noGrp="1"/>
          </p:cNvSpPr>
          <p:nvPr>
            <p:ph idx="1"/>
          </p:nvPr>
        </p:nvSpPr>
        <p:spPr>
          <a:xfrm>
            <a:off x="508577" y="1530061"/>
            <a:ext cx="7886700" cy="4574405"/>
          </a:xfrm>
        </p:spPr>
        <p:txBody>
          <a:bodyPr vert="horz" lIns="91440" tIns="45720" rIns="91440" bIns="45720" rtlCol="0" anchor="t">
            <a:normAutofit/>
          </a:bodyPr>
          <a:lstStyle/>
          <a:p>
            <a:pPr marL="0" indent="0">
              <a:buNone/>
            </a:pPr>
            <a:r>
              <a:rPr lang="en-US" sz="2400" dirty="0">
                <a:latin typeface="Calibri"/>
                <a:cs typeface="Calibri"/>
              </a:rPr>
              <a:t>Comparability is one of three fiscal tests required by Sec. 1118 of ESSA, for recipients of Title I-A funds:</a:t>
            </a:r>
          </a:p>
          <a:p>
            <a:pPr marL="0" indent="0">
              <a:buNone/>
            </a:pPr>
            <a:endParaRPr lang="en-US" sz="2400" dirty="0">
              <a:latin typeface="Calibri" panose="020F0502020204030204" pitchFamily="34" charset="0"/>
            </a:endParaRPr>
          </a:p>
          <a:p>
            <a:pPr marL="971550" lvl="1" indent="-514350">
              <a:buFont typeface="+mj-lt"/>
              <a:buAutoNum type="arabicPeriod"/>
            </a:pPr>
            <a:r>
              <a:rPr lang="en-US" dirty="0">
                <a:latin typeface="Calibri" panose="020F0502020204030204" pitchFamily="34" charset="0"/>
              </a:rPr>
              <a:t>Maintenance of Effort</a:t>
            </a:r>
          </a:p>
          <a:p>
            <a:pPr marL="971550" lvl="1" indent="-514350">
              <a:buFont typeface="+mj-lt"/>
              <a:buAutoNum type="arabicPeriod"/>
            </a:pPr>
            <a:r>
              <a:rPr lang="en-US" dirty="0">
                <a:latin typeface="Calibri" panose="020F0502020204030204" pitchFamily="34" charset="0"/>
              </a:rPr>
              <a:t>Supplement not Supplant</a:t>
            </a:r>
          </a:p>
          <a:p>
            <a:pPr marL="971550" lvl="1" indent="-514350">
              <a:buFont typeface="+mj-lt"/>
              <a:buAutoNum type="arabicPeriod"/>
            </a:pPr>
            <a:r>
              <a:rPr lang="en-US" u="sng" dirty="0">
                <a:latin typeface="Calibri" panose="020F0502020204030204" pitchFamily="34" charset="0"/>
              </a:rPr>
              <a:t>Comparability of Services</a:t>
            </a:r>
          </a:p>
          <a:p>
            <a:pPr lvl="1"/>
            <a:endParaRPr lang="en-US" dirty="0">
              <a:latin typeface="Calibri" panose="020F0502020204030204" pitchFamily="34" charset="0"/>
            </a:endParaRPr>
          </a:p>
          <a:p>
            <a:endParaRPr lang="en-US" sz="2400" dirty="0">
              <a:latin typeface="Calibri" panose="020F0502020204030204" pitchFamily="34" charset="0"/>
            </a:endParaRPr>
          </a:p>
          <a:p>
            <a:pPr marL="0" indent="0">
              <a:buNone/>
            </a:pPr>
            <a:r>
              <a:rPr lang="en-US" sz="2400" dirty="0">
                <a:latin typeface="Calibri"/>
                <a:cs typeface="Calibri"/>
              </a:rPr>
              <a:t>Demonstrating comparability is a </a:t>
            </a:r>
            <a:r>
              <a:rPr lang="en-US" sz="2400" b="1" dirty="0">
                <a:solidFill>
                  <a:srgbClr val="0070C0"/>
                </a:solidFill>
                <a:latin typeface="Calibri"/>
                <a:cs typeface="Calibri"/>
              </a:rPr>
              <a:t>prerequisite</a:t>
            </a:r>
            <a:r>
              <a:rPr lang="en-US" sz="2400" dirty="0">
                <a:latin typeface="Calibri"/>
                <a:cs typeface="Calibri"/>
              </a:rPr>
              <a:t> for an LEA to receive Title I-A funds. </a:t>
            </a:r>
          </a:p>
          <a:p>
            <a:pPr marL="0" indent="0">
              <a:buNone/>
            </a:pPr>
            <a:r>
              <a:rPr lang="en-US" sz="2000" b="1" dirty="0">
                <a:hlinkClick r:id="rId4"/>
              </a:rPr>
              <a:t>ESEA Sec. 1118(c)</a:t>
            </a:r>
            <a:endParaRPr lang="en-US" sz="2000" dirty="0">
              <a:latin typeface="Calibri" panose="020F0502020204030204" pitchFamily="34" charset="0"/>
            </a:endParaRPr>
          </a:p>
          <a:p>
            <a:pPr marL="0" indent="0">
              <a:buNone/>
            </a:pPr>
            <a:endParaRPr lang="en-US" sz="2800" dirty="0">
              <a:latin typeface="Calibri" panose="020F0502020204030204" pitchFamily="34" charset="0"/>
              <a:cs typeface="Calibri"/>
            </a:endParaRPr>
          </a:p>
          <a:p>
            <a:pPr marL="0" indent="0">
              <a:buNone/>
            </a:pPr>
            <a:endParaRPr lang="en-US" b="1" dirty="0">
              <a:latin typeface="Calibri" panose="020F0502020204030204" pitchFamily="34" charset="0"/>
              <a:cs typeface="Calibri" panose="020F0502020204030204" pitchFamily="34" charset="0"/>
            </a:endParaRPr>
          </a:p>
        </p:txBody>
      </p:sp>
      <p:pic>
        <p:nvPicPr>
          <p:cNvPr id="6" name="Picture 5" descr="A diagram of a company's requirements&#10;&#10;Description automatically generated">
            <a:extLst>
              <a:ext uri="{FF2B5EF4-FFF2-40B4-BE49-F238E27FC236}">
                <a16:creationId xmlns:a16="http://schemas.microsoft.com/office/drawing/2014/main" id="{66DE77ED-D5D0-08C8-D468-E802EEB75492}"/>
              </a:ext>
            </a:extLst>
          </p:cNvPr>
          <p:cNvPicPr>
            <a:picLocks noChangeAspect="1"/>
          </p:cNvPicPr>
          <p:nvPr/>
        </p:nvPicPr>
        <p:blipFill rotWithShape="1">
          <a:blip r:embed="rId5">
            <a:extLst>
              <a:ext uri="{28A0092B-C50C-407E-A947-70E740481C1C}">
                <a14:useLocalDpi xmlns:a14="http://schemas.microsoft.com/office/drawing/2010/main" val="0"/>
              </a:ext>
            </a:extLst>
          </a:blip>
          <a:srcRect l="7405" t="3027" r="15440" b="13275"/>
          <a:stretch/>
        </p:blipFill>
        <p:spPr>
          <a:xfrm>
            <a:off x="5743517" y="2444347"/>
            <a:ext cx="2651760" cy="2240281"/>
          </a:xfrm>
          <a:prstGeom prst="rect">
            <a:avLst/>
          </a:prstGeom>
          <a:ln w="38100">
            <a:solidFill>
              <a:schemeClr val="tx1"/>
            </a:solidFill>
          </a:ln>
        </p:spPr>
      </p:pic>
      <p:sp>
        <p:nvSpPr>
          <p:cNvPr id="2" name="Slide Number Placeholder 1">
            <a:extLst>
              <a:ext uri="{FF2B5EF4-FFF2-40B4-BE49-F238E27FC236}">
                <a16:creationId xmlns:a16="http://schemas.microsoft.com/office/drawing/2014/main" id="{5B086325-F6A8-BD41-3662-416538B8705A}"/>
              </a:ext>
            </a:extLst>
          </p:cNvPr>
          <p:cNvSpPr>
            <a:spLocks noGrp="1"/>
          </p:cNvSpPr>
          <p:nvPr>
            <p:ph type="sldNum" sz="quarter" idx="12"/>
          </p:nvPr>
        </p:nvSpPr>
        <p:spPr/>
        <p:txBody>
          <a:bodyPr/>
          <a:lstStyle/>
          <a:p>
            <a:fld id="{E3A0F8C9-0536-44E3-92CA-2798A712B5A8}" type="slidenum">
              <a:rPr lang="en-US" smtClean="0"/>
              <a:t>4</a:t>
            </a:fld>
            <a:endParaRPr lang="en-US" dirty="0"/>
          </a:p>
        </p:txBody>
      </p:sp>
    </p:spTree>
    <p:extLst>
      <p:ext uri="{BB962C8B-B14F-4D97-AF65-F5344CB8AC3E}">
        <p14:creationId xmlns:p14="http://schemas.microsoft.com/office/powerpoint/2010/main" val="14498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7928" y="596435"/>
            <a:ext cx="7886700" cy="1325563"/>
          </a:xfrm>
        </p:spPr>
        <p:txBody>
          <a:bodyPr>
            <a:normAutofit/>
          </a:bodyPr>
          <a:lstStyle/>
          <a:p>
            <a:r>
              <a:rPr lang="en-US" sz="3600" b="1" dirty="0">
                <a:solidFill>
                  <a:schemeClr val="accent1">
                    <a:lumMod val="50000"/>
                  </a:schemeClr>
                </a:solidFill>
                <a:latin typeface="+mn-lt"/>
              </a:rPr>
              <a:t>What is the Purpose of Comparability?</a:t>
            </a:r>
            <a:br>
              <a:rPr lang="en-US" sz="3600" b="1" dirty="0"/>
            </a:br>
            <a:endParaRPr lang="en-US" sz="3600" b="1" dirty="0"/>
          </a:p>
        </p:txBody>
      </p:sp>
      <p:sp>
        <p:nvSpPr>
          <p:cNvPr id="3" name="Content Placeholder 2"/>
          <p:cNvSpPr>
            <a:spLocks noGrp="1"/>
          </p:cNvSpPr>
          <p:nvPr>
            <p:ph idx="1"/>
          </p:nvPr>
        </p:nvSpPr>
        <p:spPr>
          <a:xfrm>
            <a:off x="628650" y="1667998"/>
            <a:ext cx="7886700" cy="4692162"/>
          </a:xfrm>
        </p:spPr>
        <p:txBody>
          <a:bodyPr>
            <a:normAutofit fontScale="92500" lnSpcReduction="10000"/>
          </a:bodyPr>
          <a:lstStyle/>
          <a:p>
            <a:pPr marL="0" indent="0">
              <a:buNone/>
            </a:pPr>
            <a:r>
              <a:rPr lang="en-US" sz="2600" dirty="0">
                <a:latin typeface="Calibri" panose="020F0502020204030204" pitchFamily="34" charset="0"/>
              </a:rPr>
              <a:t>An LEA may receive Title I-A funds </a:t>
            </a:r>
            <a:r>
              <a:rPr lang="en-US" sz="2600" b="1" u="sng" dirty="0">
                <a:solidFill>
                  <a:srgbClr val="0070C0"/>
                </a:solidFill>
                <a:latin typeface="Calibri" panose="020F0502020204030204" pitchFamily="34" charset="0"/>
              </a:rPr>
              <a:t>only if</a:t>
            </a:r>
            <a:r>
              <a:rPr lang="en-US" sz="2600" dirty="0">
                <a:latin typeface="Calibri" panose="020F0502020204030204" pitchFamily="34" charset="0"/>
              </a:rPr>
              <a:t> it uses State and local funds to provide services in Title I schools that, taken as a whole, are at least comparable to the services provided in non-Title I schools.</a:t>
            </a:r>
          </a:p>
          <a:p>
            <a:pPr marL="0" indent="0">
              <a:buNone/>
            </a:pPr>
            <a:endParaRPr lang="en-US" sz="2600" dirty="0">
              <a:latin typeface="Calibri" panose="020F0502020204030204" pitchFamily="34" charset="0"/>
            </a:endParaRPr>
          </a:p>
          <a:p>
            <a:pPr marL="0" indent="0">
              <a:buNone/>
            </a:pPr>
            <a:r>
              <a:rPr lang="en-US" sz="2600" dirty="0">
                <a:latin typeface="Calibri" panose="020F0502020204030204" pitchFamily="34" charset="0"/>
              </a:rPr>
              <a:t>If an LEA serves all its schools with Title I funds, then it must use State and local funds to provide services that, taken as a whole, are substantially comparable in each school.</a:t>
            </a:r>
          </a:p>
          <a:p>
            <a:pPr marL="0" indent="0">
              <a:buNone/>
            </a:pPr>
            <a:r>
              <a:rPr lang="en-US" sz="2600">
                <a:latin typeface="Calibri" panose="020F0502020204030204" pitchFamily="34" charset="0"/>
              </a:rPr>
              <a:t>    </a:t>
            </a:r>
            <a:endParaRPr lang="en-US" sz="2600" dirty="0">
              <a:latin typeface="Calibri" panose="020F0502020204030204" pitchFamily="34" charset="0"/>
            </a:endParaRPr>
          </a:p>
          <a:p>
            <a:pPr marL="0" indent="0">
              <a:buNone/>
            </a:pPr>
            <a:r>
              <a:rPr lang="en-US" sz="2600" dirty="0">
                <a:latin typeface="Calibri" panose="020F0502020204030204" pitchFamily="34" charset="0"/>
              </a:rPr>
              <a:t>Because Title I allocations are made annually, comparability is an </a:t>
            </a:r>
            <a:r>
              <a:rPr lang="en-US" sz="2600" b="1" dirty="0">
                <a:solidFill>
                  <a:srgbClr val="0070C0"/>
                </a:solidFill>
                <a:latin typeface="Calibri" panose="020F0502020204030204" pitchFamily="34" charset="0"/>
              </a:rPr>
              <a:t>annual requirement</a:t>
            </a:r>
            <a:r>
              <a:rPr lang="en-US" sz="2600" dirty="0">
                <a:latin typeface="Calibri" panose="020F0502020204030204" pitchFamily="34" charset="0"/>
              </a:rPr>
              <a:t>.</a:t>
            </a:r>
          </a:p>
          <a:p>
            <a:pPr marL="0" indent="0">
              <a:buNone/>
            </a:pPr>
            <a:endParaRPr lang="en-US" sz="2800" b="1" dirty="0"/>
          </a:p>
          <a:p>
            <a:pPr marL="0" indent="0">
              <a:buNone/>
            </a:pPr>
            <a:r>
              <a:rPr lang="en-US" sz="2200" b="1" dirty="0">
                <a:hlinkClick r:id="rId4"/>
              </a:rPr>
              <a:t>ESEA Sec. 1118(c)</a:t>
            </a:r>
            <a:endParaRPr lang="en-US" sz="2200" dirty="0">
              <a:latin typeface="Calibri" panose="020F0502020204030204" pitchFamily="34" charset="0"/>
            </a:endParaRPr>
          </a:p>
          <a:p>
            <a:pPr marL="0" indent="0">
              <a:buNone/>
            </a:pPr>
            <a:endParaRPr lang="en-US" sz="280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5CB5C3E-B701-53CC-BBDD-0E95CB3A99AF}"/>
              </a:ext>
            </a:extLst>
          </p:cNvPr>
          <p:cNvSpPr>
            <a:spLocks noGrp="1"/>
          </p:cNvSpPr>
          <p:nvPr>
            <p:ph type="sldNum" sz="quarter" idx="12"/>
          </p:nvPr>
        </p:nvSpPr>
        <p:spPr/>
        <p:txBody>
          <a:bodyPr/>
          <a:lstStyle/>
          <a:p>
            <a:fld id="{E3A0F8C9-0536-44E3-92CA-2798A712B5A8}" type="slidenum">
              <a:rPr lang="en-US" smtClean="0"/>
              <a:t>5</a:t>
            </a:fld>
            <a:endParaRPr lang="en-US" dirty="0"/>
          </a:p>
        </p:txBody>
      </p:sp>
    </p:spTree>
    <p:extLst>
      <p:ext uri="{BB962C8B-B14F-4D97-AF65-F5344CB8AC3E}">
        <p14:creationId xmlns:p14="http://schemas.microsoft.com/office/powerpoint/2010/main" val="29123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73E51-0AFE-C59F-6A08-E858988B1D01}"/>
              </a:ext>
            </a:extLst>
          </p:cNvPr>
          <p:cNvSpPr>
            <a:spLocks noGrp="1"/>
          </p:cNvSpPr>
          <p:nvPr>
            <p:ph type="title"/>
          </p:nvPr>
        </p:nvSpPr>
        <p:spPr/>
        <p:txBody>
          <a:bodyPr>
            <a:normAutofit/>
          </a:bodyPr>
          <a:lstStyle/>
          <a:p>
            <a:r>
              <a:rPr lang="en-US" sz="3600" b="1" dirty="0">
                <a:solidFill>
                  <a:schemeClr val="accent1">
                    <a:lumMod val="50000"/>
                  </a:schemeClr>
                </a:solidFill>
                <a:latin typeface="+mn-lt"/>
              </a:rPr>
              <a:t>Important Notes</a:t>
            </a:r>
          </a:p>
        </p:txBody>
      </p:sp>
      <p:sp>
        <p:nvSpPr>
          <p:cNvPr id="5" name="Content Placeholder 4">
            <a:extLst>
              <a:ext uri="{FF2B5EF4-FFF2-40B4-BE49-F238E27FC236}">
                <a16:creationId xmlns:a16="http://schemas.microsoft.com/office/drawing/2014/main" id="{535E5293-356E-F4C4-CDDD-B955D8DE4270}"/>
              </a:ext>
            </a:extLst>
          </p:cNvPr>
          <p:cNvSpPr>
            <a:spLocks noGrp="1"/>
          </p:cNvSpPr>
          <p:nvPr>
            <p:ph idx="1"/>
          </p:nvPr>
        </p:nvSpPr>
        <p:spPr>
          <a:xfrm>
            <a:off x="628650" y="1825625"/>
            <a:ext cx="7886700" cy="4113357"/>
          </a:xfrm>
        </p:spPr>
        <p:txBody>
          <a:bodyPr>
            <a:normAutofit/>
          </a:bodyPr>
          <a:lstStyle/>
          <a:p>
            <a:endParaRPr lang="en-US" sz="1000" dirty="0"/>
          </a:p>
          <a:p>
            <a:pPr marL="457200" lvl="1" indent="0">
              <a:buNone/>
            </a:pPr>
            <a:endParaRPr lang="en-US" sz="1000" dirty="0"/>
          </a:p>
          <a:p>
            <a:endParaRPr lang="en-US" dirty="0"/>
          </a:p>
        </p:txBody>
      </p:sp>
      <p:sp>
        <p:nvSpPr>
          <p:cNvPr id="6" name="TextBox 5">
            <a:extLst>
              <a:ext uri="{FF2B5EF4-FFF2-40B4-BE49-F238E27FC236}">
                <a16:creationId xmlns:a16="http://schemas.microsoft.com/office/drawing/2014/main" id="{BA39B02D-8836-31DC-570C-D8FDAECADDD3}"/>
              </a:ext>
            </a:extLst>
          </p:cNvPr>
          <p:cNvSpPr txBox="1"/>
          <p:nvPr/>
        </p:nvSpPr>
        <p:spPr>
          <a:xfrm>
            <a:off x="803563" y="1753927"/>
            <a:ext cx="6954981" cy="5816977"/>
          </a:xfrm>
          <a:prstGeom prst="rect">
            <a:avLst/>
          </a:prstGeom>
          <a:noFill/>
        </p:spPr>
        <p:txBody>
          <a:bodyPr wrap="square">
            <a:spAutoFit/>
          </a:bodyPr>
          <a:lstStyle/>
          <a:p>
            <a:pPr lvl="0">
              <a:buClr>
                <a:prstClr val="black"/>
              </a:buClr>
              <a:defRPr/>
            </a:pPr>
            <a:r>
              <a:rPr lang="en-US" sz="2400" dirty="0">
                <a:solidFill>
                  <a:prstClr val="black"/>
                </a:solidFill>
                <a:latin typeface="Calibri"/>
                <a:cs typeface="Times New Roman" pitchFamily="18" charset="0"/>
              </a:rPr>
              <a:t>The Comparability requirement does </a:t>
            </a:r>
            <a:r>
              <a:rPr lang="en-US" sz="2400" u="sng" dirty="0">
                <a:solidFill>
                  <a:prstClr val="black"/>
                </a:solidFill>
                <a:latin typeface="Calibri"/>
                <a:cs typeface="Times New Roman" pitchFamily="18" charset="0"/>
              </a:rPr>
              <a:t>not</a:t>
            </a:r>
            <a:r>
              <a:rPr lang="en-US" sz="2400" dirty="0">
                <a:solidFill>
                  <a:prstClr val="black"/>
                </a:solidFill>
                <a:latin typeface="Calibri"/>
                <a:cs typeface="Times New Roman" pitchFamily="18" charset="0"/>
              </a:rPr>
              <a:t> apply if the LEA has </a:t>
            </a:r>
            <a:r>
              <a:rPr lang="en-US" sz="2400" b="1" dirty="0">
                <a:solidFill>
                  <a:srgbClr val="0070C0"/>
                </a:solidFill>
                <a:latin typeface="Calibri"/>
                <a:cs typeface="Times New Roman" pitchFamily="18" charset="0"/>
              </a:rPr>
              <a:t>only one school</a:t>
            </a:r>
            <a:r>
              <a:rPr lang="en-US" sz="2400" dirty="0">
                <a:solidFill>
                  <a:prstClr val="black"/>
                </a:solidFill>
                <a:latin typeface="Calibri"/>
                <a:cs typeface="Times New Roman" pitchFamily="18" charset="0"/>
              </a:rPr>
              <a:t>; or has only </a:t>
            </a:r>
            <a:r>
              <a:rPr lang="en-US" sz="2400" b="1" dirty="0">
                <a:solidFill>
                  <a:srgbClr val="0070C0"/>
                </a:solidFill>
                <a:latin typeface="Calibri"/>
                <a:cs typeface="Times New Roman" pitchFamily="18" charset="0"/>
              </a:rPr>
              <a:t>one school per grade span</a:t>
            </a:r>
            <a:r>
              <a:rPr lang="en-US" sz="2400" dirty="0">
                <a:solidFill>
                  <a:prstClr val="black"/>
                </a:solidFill>
                <a:latin typeface="Calibri"/>
                <a:cs typeface="Times New Roman" pitchFamily="18" charset="0"/>
              </a:rPr>
              <a:t>.</a:t>
            </a:r>
          </a:p>
          <a:p>
            <a:pPr lvl="0">
              <a:buClr>
                <a:prstClr val="black"/>
              </a:buClr>
              <a:defRPr/>
            </a:pPr>
            <a:endParaRPr lang="en-US" sz="2400" dirty="0">
              <a:solidFill>
                <a:prstClr val="black"/>
              </a:solidFill>
              <a:latin typeface="Calibri"/>
              <a:cs typeface="Times New Roman" pitchFamily="18" charset="0"/>
            </a:endParaRPr>
          </a:p>
          <a:p>
            <a:pPr lvl="0">
              <a:buClr>
                <a:prstClr val="black"/>
              </a:buClr>
              <a:defRPr/>
            </a:pPr>
            <a:r>
              <a:rPr lang="en-US" sz="2400" dirty="0">
                <a:solidFill>
                  <a:prstClr val="black"/>
                </a:solidFill>
                <a:latin typeface="Calibri"/>
                <a:cs typeface="Times New Roman" pitchFamily="18" charset="0"/>
              </a:rPr>
              <a:t>In calculating comparability, an LEA </a:t>
            </a:r>
            <a:r>
              <a:rPr lang="en-US" sz="2400" u="sng" dirty="0">
                <a:solidFill>
                  <a:prstClr val="black"/>
                </a:solidFill>
                <a:latin typeface="Calibri"/>
                <a:cs typeface="Times New Roman" pitchFamily="18" charset="0"/>
              </a:rPr>
              <a:t>may exclude</a:t>
            </a:r>
            <a:r>
              <a:rPr lang="en-US" sz="2400" dirty="0">
                <a:solidFill>
                  <a:prstClr val="black"/>
                </a:solidFill>
                <a:latin typeface="Calibri"/>
                <a:cs typeface="Times New Roman" pitchFamily="18" charset="0"/>
              </a:rPr>
              <a:t>  schools that have </a:t>
            </a:r>
            <a:r>
              <a:rPr lang="en-US" sz="2400" b="1" dirty="0">
                <a:solidFill>
                  <a:srgbClr val="0070C0"/>
                </a:solidFill>
                <a:latin typeface="Calibri"/>
                <a:cs typeface="Times New Roman" pitchFamily="18" charset="0"/>
              </a:rPr>
              <a:t>fewer than 100 students</a:t>
            </a:r>
            <a:r>
              <a:rPr lang="en-US" sz="2400" dirty="0">
                <a:solidFill>
                  <a:prstClr val="black"/>
                </a:solidFill>
                <a:latin typeface="Calibri"/>
                <a:cs typeface="Times New Roman" pitchFamily="18" charset="0"/>
              </a:rPr>
              <a:t>.</a:t>
            </a:r>
          </a:p>
          <a:p>
            <a:pPr lvl="0">
              <a:buClr>
                <a:prstClr val="black"/>
              </a:buClr>
              <a:defRPr/>
            </a:pPr>
            <a:endParaRPr lang="en-US" sz="2400" dirty="0">
              <a:solidFill>
                <a:prstClr val="black"/>
              </a:solidFill>
              <a:latin typeface="Calibri"/>
              <a:cs typeface="Times New Roman" pitchFamily="18" charset="0"/>
            </a:endParaRPr>
          </a:p>
          <a:p>
            <a:pPr lvl="0">
              <a:buClr>
                <a:prstClr val="black"/>
              </a:buClr>
              <a:defRPr/>
            </a:pPr>
            <a:r>
              <a:rPr lang="en-US" sz="2400" dirty="0">
                <a:solidFill>
                  <a:prstClr val="black"/>
                </a:solidFill>
                <a:latin typeface="Calibri"/>
                <a:cs typeface="Times New Roman" pitchFamily="18" charset="0"/>
              </a:rPr>
              <a:t>Generally, </a:t>
            </a:r>
            <a:r>
              <a:rPr lang="en-US" sz="2400" b="1" dirty="0">
                <a:solidFill>
                  <a:srgbClr val="0070C0"/>
                </a:solidFill>
                <a:latin typeface="Calibri"/>
                <a:cs typeface="Times New Roman" pitchFamily="18" charset="0"/>
              </a:rPr>
              <a:t>preschool</a:t>
            </a:r>
            <a:r>
              <a:rPr lang="en-US" sz="2400" dirty="0">
                <a:solidFill>
                  <a:prstClr val="black"/>
                </a:solidFill>
                <a:latin typeface="Calibri"/>
                <a:cs typeface="Times New Roman" pitchFamily="18" charset="0"/>
              </a:rPr>
              <a:t> staff and student enrollment should </a:t>
            </a:r>
            <a:r>
              <a:rPr lang="en-US" sz="2400" u="sng" dirty="0">
                <a:solidFill>
                  <a:prstClr val="black"/>
                </a:solidFill>
                <a:latin typeface="Calibri"/>
                <a:cs typeface="Times New Roman" pitchFamily="18" charset="0"/>
              </a:rPr>
              <a:t>not</a:t>
            </a:r>
            <a:r>
              <a:rPr lang="en-US" sz="2400" dirty="0">
                <a:solidFill>
                  <a:prstClr val="black"/>
                </a:solidFill>
                <a:latin typeface="Calibri"/>
                <a:cs typeface="Times New Roman" pitchFamily="18" charset="0"/>
              </a:rPr>
              <a:t> be included unless the State considers preschool to be part of elementary and secondary education.</a:t>
            </a: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latin typeface="Calibri" panose="020F0502020204030204" pitchFamily="34" charset="0"/>
            </a:endParaRPr>
          </a:p>
        </p:txBody>
      </p:sp>
      <p:pic>
        <p:nvPicPr>
          <p:cNvPr id="10" name="Picture 9" descr="A yellow note with red text&#10;&#10;Description automatically generated">
            <a:extLst>
              <a:ext uri="{FF2B5EF4-FFF2-40B4-BE49-F238E27FC236}">
                <a16:creationId xmlns:a16="http://schemas.microsoft.com/office/drawing/2014/main" id="{822376AD-A361-6CA4-FF3D-D687685DC4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36186" y="706295"/>
            <a:ext cx="1871948" cy="1119330"/>
          </a:xfrm>
          <a:prstGeom prst="rect">
            <a:avLst/>
          </a:prstGeom>
        </p:spPr>
      </p:pic>
      <p:sp>
        <p:nvSpPr>
          <p:cNvPr id="2" name="Slide Number Placeholder 1">
            <a:extLst>
              <a:ext uri="{FF2B5EF4-FFF2-40B4-BE49-F238E27FC236}">
                <a16:creationId xmlns:a16="http://schemas.microsoft.com/office/drawing/2014/main" id="{257E51C0-FE0B-71EA-C0E7-7B3FFAA3F668}"/>
              </a:ext>
            </a:extLst>
          </p:cNvPr>
          <p:cNvSpPr>
            <a:spLocks noGrp="1"/>
          </p:cNvSpPr>
          <p:nvPr>
            <p:ph type="sldNum" sz="quarter" idx="12"/>
          </p:nvPr>
        </p:nvSpPr>
        <p:spPr/>
        <p:txBody>
          <a:bodyPr/>
          <a:lstStyle/>
          <a:p>
            <a:fld id="{E3A0F8C9-0536-44E3-92CA-2798A712B5A8}" type="slidenum">
              <a:rPr lang="en-US" smtClean="0"/>
              <a:t>6</a:t>
            </a:fld>
            <a:endParaRPr lang="en-US" dirty="0"/>
          </a:p>
        </p:txBody>
      </p:sp>
    </p:spTree>
    <p:extLst>
      <p:ext uri="{BB962C8B-B14F-4D97-AF65-F5344CB8AC3E}">
        <p14:creationId xmlns:p14="http://schemas.microsoft.com/office/powerpoint/2010/main" val="302125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73E51-0AFE-C59F-6A08-E858988B1D01}"/>
              </a:ext>
            </a:extLst>
          </p:cNvPr>
          <p:cNvSpPr>
            <a:spLocks noGrp="1"/>
          </p:cNvSpPr>
          <p:nvPr>
            <p:ph type="title"/>
          </p:nvPr>
        </p:nvSpPr>
        <p:spPr>
          <a:xfrm>
            <a:off x="328677" y="344438"/>
            <a:ext cx="7886700" cy="1325563"/>
          </a:xfrm>
        </p:spPr>
        <p:txBody>
          <a:bodyPr>
            <a:normAutofit/>
          </a:bodyPr>
          <a:lstStyle/>
          <a:p>
            <a:r>
              <a:rPr lang="en-US" sz="3600" b="1" dirty="0">
                <a:solidFill>
                  <a:schemeClr val="accent1">
                    <a:lumMod val="50000"/>
                  </a:schemeClr>
                </a:solidFill>
                <a:latin typeface="+mn-lt"/>
              </a:rPr>
              <a:t>Important Notes Contd.</a:t>
            </a:r>
          </a:p>
        </p:txBody>
      </p:sp>
      <p:sp>
        <p:nvSpPr>
          <p:cNvPr id="5" name="Content Placeholder 4">
            <a:extLst>
              <a:ext uri="{FF2B5EF4-FFF2-40B4-BE49-F238E27FC236}">
                <a16:creationId xmlns:a16="http://schemas.microsoft.com/office/drawing/2014/main" id="{535E5293-356E-F4C4-CDDD-B955D8DE4270}"/>
              </a:ext>
            </a:extLst>
          </p:cNvPr>
          <p:cNvSpPr>
            <a:spLocks noGrp="1"/>
          </p:cNvSpPr>
          <p:nvPr>
            <p:ph idx="1"/>
          </p:nvPr>
        </p:nvSpPr>
        <p:spPr>
          <a:xfrm>
            <a:off x="628650" y="1825625"/>
            <a:ext cx="7886700" cy="4113357"/>
          </a:xfrm>
        </p:spPr>
        <p:txBody>
          <a:bodyPr>
            <a:normAutofit/>
          </a:bodyPr>
          <a:lstStyle/>
          <a:p>
            <a:endParaRPr lang="en-US" sz="1000" dirty="0"/>
          </a:p>
          <a:p>
            <a:pPr marL="457200" lvl="1" indent="0">
              <a:buNone/>
            </a:pPr>
            <a:endParaRPr lang="en-US" sz="1000" dirty="0"/>
          </a:p>
          <a:p>
            <a:endParaRPr lang="en-US" dirty="0"/>
          </a:p>
        </p:txBody>
      </p:sp>
      <p:sp>
        <p:nvSpPr>
          <p:cNvPr id="6" name="TextBox 5">
            <a:extLst>
              <a:ext uri="{FF2B5EF4-FFF2-40B4-BE49-F238E27FC236}">
                <a16:creationId xmlns:a16="http://schemas.microsoft.com/office/drawing/2014/main" id="{BA39B02D-8836-31DC-570C-D8FDAECADDD3}"/>
              </a:ext>
            </a:extLst>
          </p:cNvPr>
          <p:cNvSpPr txBox="1"/>
          <p:nvPr/>
        </p:nvSpPr>
        <p:spPr>
          <a:xfrm>
            <a:off x="432394" y="1697264"/>
            <a:ext cx="7886700" cy="4616648"/>
          </a:xfrm>
          <a:prstGeom prst="rect">
            <a:avLst/>
          </a:prstGeom>
          <a:noFill/>
        </p:spPr>
        <p:txBody>
          <a:bodyPr wrap="square">
            <a:spAutoFit/>
          </a:bodyPr>
          <a:lstStyle/>
          <a:p>
            <a:pPr lvl="0">
              <a:buClr>
                <a:prstClr val="black"/>
              </a:buClr>
              <a:defRPr/>
            </a:pPr>
            <a:r>
              <a:rPr lang="en-US" sz="2400" dirty="0">
                <a:solidFill>
                  <a:prstClr val="black"/>
                </a:solidFill>
                <a:latin typeface="Calibri"/>
                <a:cs typeface="Times New Roman" pitchFamily="18" charset="0"/>
              </a:rPr>
              <a:t>Any </a:t>
            </a:r>
            <a:r>
              <a:rPr lang="en-US" sz="2400" b="1" dirty="0">
                <a:solidFill>
                  <a:srgbClr val="0070C0"/>
                </a:solidFill>
                <a:latin typeface="Calibri"/>
                <a:cs typeface="Times New Roman" pitchFamily="18" charset="0"/>
              </a:rPr>
              <a:t>“skipped” schools </a:t>
            </a:r>
            <a:r>
              <a:rPr lang="en-US" sz="2400" dirty="0">
                <a:solidFill>
                  <a:prstClr val="black"/>
                </a:solidFill>
                <a:latin typeface="Calibri"/>
                <a:cs typeface="Times New Roman" pitchFamily="18" charset="0"/>
              </a:rPr>
              <a:t>(i.e., coded “F” in Annual Ranking) </a:t>
            </a:r>
            <a:r>
              <a:rPr lang="en-US" sz="2400" u="sng" dirty="0">
                <a:solidFill>
                  <a:prstClr val="black"/>
                </a:solidFill>
                <a:latin typeface="Calibri"/>
                <a:cs typeface="Times New Roman" pitchFamily="18" charset="0"/>
              </a:rPr>
              <a:t>must be treated as Title I participating schools</a:t>
            </a:r>
            <a:r>
              <a:rPr lang="en-US" sz="2400" dirty="0">
                <a:solidFill>
                  <a:prstClr val="black"/>
                </a:solidFill>
                <a:latin typeface="Calibri"/>
                <a:cs typeface="Times New Roman" pitchFamily="18" charset="0"/>
              </a:rPr>
              <a:t> when demonstrating comparability.</a:t>
            </a:r>
          </a:p>
          <a:p>
            <a:pPr marL="342900" lvl="0" indent="-342900">
              <a:buClr>
                <a:prstClr val="black"/>
              </a:buClr>
              <a:buFont typeface="Wingdings" panose="05000000000000000000" pitchFamily="2" charset="2"/>
              <a:buChar char="Ø"/>
              <a:defRPr/>
            </a:pPr>
            <a:endParaRPr lang="en-US" sz="2400" dirty="0">
              <a:solidFill>
                <a:prstClr val="black"/>
              </a:solidFill>
              <a:latin typeface="Calibri"/>
              <a:cs typeface="Times New Roman" pitchFamily="18" charset="0"/>
            </a:endParaRPr>
          </a:p>
          <a:p>
            <a:pPr lvl="0">
              <a:buClr>
                <a:prstClr val="black"/>
              </a:buClr>
              <a:defRPr/>
            </a:pPr>
            <a:r>
              <a:rPr lang="en-US" sz="2400" dirty="0">
                <a:solidFill>
                  <a:prstClr val="black"/>
                </a:solidFill>
                <a:latin typeface="Calibri"/>
                <a:cs typeface="Times New Roman" pitchFamily="18" charset="0"/>
              </a:rPr>
              <a:t>An LEA does </a:t>
            </a:r>
            <a:r>
              <a:rPr lang="en-US" sz="2400" u="sng" dirty="0">
                <a:solidFill>
                  <a:prstClr val="black"/>
                </a:solidFill>
                <a:latin typeface="Calibri"/>
                <a:cs typeface="Times New Roman" pitchFamily="18" charset="0"/>
              </a:rPr>
              <a:t>not</a:t>
            </a:r>
            <a:r>
              <a:rPr lang="en-US" sz="2400" dirty="0">
                <a:solidFill>
                  <a:prstClr val="black"/>
                </a:solidFill>
                <a:latin typeface="Calibri"/>
                <a:cs typeface="Times New Roman" pitchFamily="18" charset="0"/>
              </a:rPr>
              <a:t> need to include </a:t>
            </a:r>
            <a:r>
              <a:rPr lang="en-US" sz="2400" b="1" dirty="0">
                <a:solidFill>
                  <a:srgbClr val="0070C0"/>
                </a:solidFill>
                <a:latin typeface="Calibri"/>
                <a:cs typeface="Times New Roman" pitchFamily="18" charset="0"/>
              </a:rPr>
              <a:t>unpredictable changes</a:t>
            </a:r>
            <a:r>
              <a:rPr lang="en-US" sz="2400" dirty="0">
                <a:solidFill>
                  <a:prstClr val="black"/>
                </a:solidFill>
                <a:latin typeface="Calibri"/>
                <a:cs typeface="Times New Roman" pitchFamily="18" charset="0"/>
              </a:rPr>
              <a:t> in student enrollment or personnel assignments that occur after the beginning of the school year in determining comparability.</a:t>
            </a: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a:p>
            <a:pPr lvl="0">
              <a:buClr>
                <a:prstClr val="black"/>
              </a:buClr>
              <a:defRPr/>
            </a:pPr>
            <a:endParaRPr lang="en-US"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a:p>
            <a:pPr lvl="0">
              <a:buClr>
                <a:prstClr val="black"/>
              </a:buClr>
              <a:defRPr/>
            </a:pPr>
            <a:endParaRPr lang="en-US" sz="1800" dirty="0">
              <a:solidFill>
                <a:prstClr val="black"/>
              </a:solidFill>
              <a:latin typeface="Calibri"/>
              <a:cs typeface="Times New Roman" pitchFamily="18" charset="0"/>
            </a:endParaRPr>
          </a:p>
        </p:txBody>
      </p:sp>
      <p:sp>
        <p:nvSpPr>
          <p:cNvPr id="2" name="Slide Number Placeholder 1">
            <a:extLst>
              <a:ext uri="{FF2B5EF4-FFF2-40B4-BE49-F238E27FC236}">
                <a16:creationId xmlns:a16="http://schemas.microsoft.com/office/drawing/2014/main" id="{B03F787B-1457-C54A-017B-E70ED2DC38A7}"/>
              </a:ext>
            </a:extLst>
          </p:cNvPr>
          <p:cNvSpPr>
            <a:spLocks noGrp="1"/>
          </p:cNvSpPr>
          <p:nvPr>
            <p:ph type="sldNum" sz="quarter" idx="12"/>
          </p:nvPr>
        </p:nvSpPr>
        <p:spPr/>
        <p:txBody>
          <a:bodyPr/>
          <a:lstStyle/>
          <a:p>
            <a:fld id="{E3A0F8C9-0536-44E3-92CA-2798A712B5A8}" type="slidenum">
              <a:rPr lang="en-US" smtClean="0"/>
              <a:t>7</a:t>
            </a:fld>
            <a:endParaRPr lang="en-US" dirty="0"/>
          </a:p>
        </p:txBody>
      </p:sp>
      <p:pic>
        <p:nvPicPr>
          <p:cNvPr id="8" name="Picture 7" descr="A yellow pencil with black text">
            <a:extLst>
              <a:ext uri="{FF2B5EF4-FFF2-40B4-BE49-F238E27FC236}">
                <a16:creationId xmlns:a16="http://schemas.microsoft.com/office/drawing/2014/main" id="{EFC52315-C3CB-E1BB-DBD8-42F6EFDE3A0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412535">
            <a:off x="7429238" y="4516642"/>
            <a:ext cx="1289528" cy="1740532"/>
          </a:xfrm>
          <a:prstGeom prst="rect">
            <a:avLst/>
          </a:prstGeom>
        </p:spPr>
      </p:pic>
    </p:spTree>
    <p:extLst>
      <p:ext uri="{BB962C8B-B14F-4D97-AF65-F5344CB8AC3E}">
        <p14:creationId xmlns:p14="http://schemas.microsoft.com/office/powerpoint/2010/main" val="310028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7023"/>
            <a:ext cx="9145013" cy="1325563"/>
          </a:xfrm>
        </p:spPr>
        <p:txBody>
          <a:bodyPr>
            <a:normAutofit/>
          </a:bodyPr>
          <a:lstStyle/>
          <a:p>
            <a:r>
              <a:rPr lang="en-US" sz="3200" b="1" dirty="0">
                <a:solidFill>
                  <a:schemeClr val="accent1">
                    <a:lumMod val="50000"/>
                  </a:schemeClr>
                </a:solidFill>
                <a:latin typeface="+mn-lt"/>
              </a:rPr>
              <a:t>Allowable Methods for Demonstrating Comparability</a:t>
            </a:r>
          </a:p>
        </p:txBody>
      </p:sp>
      <p:sp>
        <p:nvSpPr>
          <p:cNvPr id="3" name="Content Placeholder 2"/>
          <p:cNvSpPr>
            <a:spLocks noGrp="1"/>
          </p:cNvSpPr>
          <p:nvPr>
            <p:ph sz="half" idx="1"/>
          </p:nvPr>
        </p:nvSpPr>
        <p:spPr>
          <a:xfrm>
            <a:off x="629408" y="1949639"/>
            <a:ext cx="5729447" cy="4351338"/>
          </a:xfrm>
        </p:spPr>
        <p:txBody>
          <a:bodyPr>
            <a:normAutofit lnSpcReduction="10000"/>
          </a:bodyPr>
          <a:lstStyle/>
          <a:p>
            <a:pPr marL="514350" indent="-514350">
              <a:lnSpc>
                <a:spcPct val="110000"/>
              </a:lnSpc>
              <a:buFont typeface="+mj-lt"/>
              <a:buAutoNum type="arabicPeriod"/>
            </a:pPr>
            <a:r>
              <a:rPr lang="en-US" sz="2800" b="1" dirty="0"/>
              <a:t>Student-Instructional Staff Ratio</a:t>
            </a:r>
          </a:p>
          <a:p>
            <a:pPr marL="514350" indent="-514350">
              <a:lnSpc>
                <a:spcPct val="110000"/>
              </a:lnSpc>
              <a:buFont typeface="+mj-lt"/>
              <a:buAutoNum type="arabicPeriod"/>
            </a:pPr>
            <a:r>
              <a:rPr lang="en-US" sz="2600" dirty="0"/>
              <a:t>Student-Instructional Staff Salary Ratio</a:t>
            </a:r>
          </a:p>
          <a:p>
            <a:pPr marL="514350" indent="-514350">
              <a:lnSpc>
                <a:spcPct val="110000"/>
              </a:lnSpc>
              <a:buFont typeface="+mj-lt"/>
              <a:buAutoNum type="arabicPeriod"/>
            </a:pPr>
            <a:r>
              <a:rPr lang="en-US" sz="2600" dirty="0"/>
              <a:t>Per Pupil Expenditures</a:t>
            </a:r>
          </a:p>
          <a:p>
            <a:pPr marL="514350" indent="-514350">
              <a:lnSpc>
                <a:spcPct val="110000"/>
              </a:lnSpc>
              <a:buFont typeface="+mj-lt"/>
              <a:buAutoNum type="arabicPeriod"/>
            </a:pPr>
            <a:r>
              <a:rPr lang="en-US" sz="2600" dirty="0"/>
              <a:t>Resource Allocation Plan based on student characteristics</a:t>
            </a:r>
          </a:p>
          <a:p>
            <a:pPr marL="0" indent="0">
              <a:lnSpc>
                <a:spcPct val="110000"/>
              </a:lnSpc>
              <a:buNone/>
            </a:pPr>
            <a:endParaRPr lang="en-US" sz="2200" u="sng" dirty="0"/>
          </a:p>
          <a:p>
            <a:pPr marL="0" indent="0">
              <a:lnSpc>
                <a:spcPct val="110000"/>
              </a:lnSpc>
              <a:buNone/>
            </a:pPr>
            <a:r>
              <a:rPr lang="en-US" sz="2200" i="1" u="sng" dirty="0"/>
              <a:t>The LEA only needs one method, and the State Education Agency can choose the method.</a:t>
            </a:r>
          </a:p>
          <a:p>
            <a:pPr marL="0" indent="0">
              <a:lnSpc>
                <a:spcPct val="110000"/>
              </a:lnSpc>
              <a:buNone/>
            </a:pPr>
            <a:endParaRPr lang="en-US" sz="2200" u="sng" dirty="0"/>
          </a:p>
          <a:p>
            <a:endParaRPr lang="en-US" dirty="0"/>
          </a:p>
        </p:txBody>
      </p:sp>
      <p:sp>
        <p:nvSpPr>
          <p:cNvPr id="7" name="TextBox 6">
            <a:extLst>
              <a:ext uri="{FF2B5EF4-FFF2-40B4-BE49-F238E27FC236}">
                <a16:creationId xmlns:a16="http://schemas.microsoft.com/office/drawing/2014/main" id="{4A999385-F0D7-4468-7A4E-AC344D67915E}"/>
              </a:ext>
            </a:extLst>
          </p:cNvPr>
          <p:cNvSpPr txBox="1"/>
          <p:nvPr/>
        </p:nvSpPr>
        <p:spPr>
          <a:xfrm>
            <a:off x="6828044" y="1839879"/>
            <a:ext cx="2006097" cy="830997"/>
          </a:xfrm>
          <a:prstGeom prst="rect">
            <a:avLst/>
          </a:prstGeom>
          <a:noFill/>
        </p:spPr>
        <p:txBody>
          <a:bodyPr wrap="square" rtlCol="0">
            <a:spAutoFit/>
          </a:bodyPr>
          <a:lstStyle/>
          <a:p>
            <a:r>
              <a:rPr lang="en-US" sz="2400" b="1" dirty="0"/>
              <a:t>RI uses this    method!</a:t>
            </a:r>
          </a:p>
        </p:txBody>
      </p:sp>
      <p:cxnSp>
        <p:nvCxnSpPr>
          <p:cNvPr id="9" name="Straight Arrow Connector 8">
            <a:extLst>
              <a:ext uri="{FF2B5EF4-FFF2-40B4-BE49-F238E27FC236}">
                <a16:creationId xmlns:a16="http://schemas.microsoft.com/office/drawing/2014/main" id="{3E0E73B1-9382-583E-5240-EF81A1C8C120}"/>
              </a:ext>
            </a:extLst>
          </p:cNvPr>
          <p:cNvCxnSpPr>
            <a:cxnSpLocks/>
          </p:cNvCxnSpPr>
          <p:nvPr/>
        </p:nvCxnSpPr>
        <p:spPr>
          <a:xfrm flipH="1" flipV="1">
            <a:off x="6041607" y="2275656"/>
            <a:ext cx="69809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9118305-7C2C-EF28-D4A2-AEC7B464D127}"/>
              </a:ext>
            </a:extLst>
          </p:cNvPr>
          <p:cNvSpPr/>
          <p:nvPr/>
        </p:nvSpPr>
        <p:spPr>
          <a:xfrm>
            <a:off x="6828044" y="1773289"/>
            <a:ext cx="1686548" cy="9144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2D75674-B948-C8CB-DD01-72FBA11BC006}"/>
              </a:ext>
            </a:extLst>
          </p:cNvPr>
          <p:cNvSpPr>
            <a:spLocks noGrp="1"/>
          </p:cNvSpPr>
          <p:nvPr>
            <p:ph type="sldNum" sz="quarter" idx="12"/>
          </p:nvPr>
        </p:nvSpPr>
        <p:spPr/>
        <p:txBody>
          <a:bodyPr/>
          <a:lstStyle/>
          <a:p>
            <a:fld id="{E3A0F8C9-0536-44E3-92CA-2798A712B5A8}" type="slidenum">
              <a:rPr lang="en-US" smtClean="0"/>
              <a:t>8</a:t>
            </a:fld>
            <a:endParaRPr lang="en-US" dirty="0"/>
          </a:p>
        </p:txBody>
      </p:sp>
    </p:spTree>
    <p:extLst>
      <p:ext uri="{BB962C8B-B14F-4D97-AF65-F5344CB8AC3E}">
        <p14:creationId xmlns:p14="http://schemas.microsoft.com/office/powerpoint/2010/main" val="412496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E814-78AC-9FD7-37B6-A149C8DEC8C5}"/>
              </a:ext>
            </a:extLst>
          </p:cNvPr>
          <p:cNvSpPr>
            <a:spLocks noGrp="1"/>
          </p:cNvSpPr>
          <p:nvPr>
            <p:ph type="title"/>
          </p:nvPr>
        </p:nvSpPr>
        <p:spPr>
          <a:xfrm>
            <a:off x="442382" y="373593"/>
            <a:ext cx="7886700" cy="1325563"/>
          </a:xfrm>
        </p:spPr>
        <p:txBody>
          <a:bodyPr>
            <a:normAutofit/>
          </a:bodyPr>
          <a:lstStyle/>
          <a:p>
            <a:r>
              <a:rPr lang="en-US" sz="3600" b="1" dirty="0">
                <a:solidFill>
                  <a:schemeClr val="accent1">
                    <a:lumMod val="50000"/>
                  </a:schemeClr>
                </a:solidFill>
                <a:latin typeface="+mn-lt"/>
              </a:rPr>
              <a:t>Comparability At a Glance</a:t>
            </a:r>
            <a:endParaRPr lang="en-US" sz="3600" dirty="0"/>
          </a:p>
        </p:txBody>
      </p:sp>
      <p:graphicFrame>
        <p:nvGraphicFramePr>
          <p:cNvPr id="6" name="Content Placeholder 5">
            <a:extLst>
              <a:ext uri="{FF2B5EF4-FFF2-40B4-BE49-F238E27FC236}">
                <a16:creationId xmlns:a16="http://schemas.microsoft.com/office/drawing/2014/main" id="{7CC2A050-D90A-1972-8DDC-DF32937FF0BA}"/>
              </a:ext>
            </a:extLst>
          </p:cNvPr>
          <p:cNvGraphicFramePr>
            <a:graphicFrameLocks noGrp="1"/>
          </p:cNvGraphicFramePr>
          <p:nvPr>
            <p:ph idx="1"/>
            <p:extLst>
              <p:ext uri="{D42A27DB-BD31-4B8C-83A1-F6EECF244321}">
                <p14:modId xmlns:p14="http://schemas.microsoft.com/office/powerpoint/2010/main" val="226267699"/>
              </p:ext>
            </p:extLst>
          </p:nvPr>
        </p:nvGraphicFramePr>
        <p:xfrm>
          <a:off x="442382" y="1563158"/>
          <a:ext cx="8379886" cy="4028440"/>
        </p:xfrm>
        <a:graphic>
          <a:graphicData uri="http://schemas.openxmlformats.org/drawingml/2006/table">
            <a:tbl>
              <a:tblPr firstRow="1" bandRow="1">
                <a:tableStyleId>{5C22544A-7EE6-4342-B048-85BDC9FD1C3A}</a:tableStyleId>
              </a:tblPr>
              <a:tblGrid>
                <a:gridCol w="1826685">
                  <a:extLst>
                    <a:ext uri="{9D8B030D-6E8A-4147-A177-3AD203B41FA5}">
                      <a16:colId xmlns:a16="http://schemas.microsoft.com/office/drawing/2014/main" val="208154675"/>
                    </a:ext>
                  </a:extLst>
                </a:gridCol>
                <a:gridCol w="2827866">
                  <a:extLst>
                    <a:ext uri="{9D8B030D-6E8A-4147-A177-3AD203B41FA5}">
                      <a16:colId xmlns:a16="http://schemas.microsoft.com/office/drawing/2014/main" val="3999355390"/>
                    </a:ext>
                  </a:extLst>
                </a:gridCol>
                <a:gridCol w="3725335">
                  <a:extLst>
                    <a:ext uri="{9D8B030D-6E8A-4147-A177-3AD203B41FA5}">
                      <a16:colId xmlns:a16="http://schemas.microsoft.com/office/drawing/2014/main" val="997063197"/>
                    </a:ext>
                  </a:extLst>
                </a:gridCol>
              </a:tblGrid>
              <a:tr h="370840">
                <a:tc>
                  <a:txBody>
                    <a:bodyPr/>
                    <a:lstStyle/>
                    <a:p>
                      <a:endParaRPr lang="en-US" dirty="0"/>
                    </a:p>
                  </a:txBody>
                  <a:tcPr/>
                </a:tc>
                <a:tc>
                  <a:txBody>
                    <a:bodyPr/>
                    <a:lstStyle/>
                    <a:p>
                      <a:endParaRPr lang="en-US" dirty="0"/>
                    </a:p>
                  </a:txBody>
                  <a:tcPr/>
                </a:tc>
                <a:tc>
                  <a:txBody>
                    <a:bodyPr/>
                    <a:lstStyle/>
                    <a:p>
                      <a:pPr algn="ctr"/>
                      <a:r>
                        <a:rPr lang="en-US" dirty="0"/>
                        <a:t>Exceptions</a:t>
                      </a:r>
                    </a:p>
                  </a:txBody>
                  <a:tcPr/>
                </a:tc>
                <a:extLst>
                  <a:ext uri="{0D108BD9-81ED-4DB2-BD59-A6C34878D82A}">
                    <a16:rowId xmlns:a16="http://schemas.microsoft.com/office/drawing/2014/main" val="1212819398"/>
                  </a:ext>
                </a:extLst>
              </a:tr>
              <a:tr h="370840">
                <a:tc>
                  <a:txBody>
                    <a:bodyPr/>
                    <a:lstStyle/>
                    <a:p>
                      <a:r>
                        <a:rPr lang="en-US" dirty="0"/>
                        <a:t>Which LEAs?</a:t>
                      </a:r>
                    </a:p>
                  </a:txBody>
                  <a:tcPr/>
                </a:tc>
                <a:tc>
                  <a:txBody>
                    <a:bodyPr/>
                    <a:lstStyle/>
                    <a:p>
                      <a:r>
                        <a:rPr lang="en-US" dirty="0"/>
                        <a:t>All public school LEAs that accept Title I-A</a:t>
                      </a:r>
                    </a:p>
                  </a:txBody>
                  <a:tcPr/>
                </a:tc>
                <a:tc>
                  <a:txBody>
                    <a:bodyPr/>
                    <a:lstStyle/>
                    <a:p>
                      <a:r>
                        <a:rPr lang="en-US" dirty="0"/>
                        <a:t>LEAs with one building per grade span or only one school</a:t>
                      </a:r>
                    </a:p>
                  </a:txBody>
                  <a:tcPr/>
                </a:tc>
                <a:extLst>
                  <a:ext uri="{0D108BD9-81ED-4DB2-BD59-A6C34878D82A}">
                    <a16:rowId xmlns:a16="http://schemas.microsoft.com/office/drawing/2014/main" val="3776868447"/>
                  </a:ext>
                </a:extLst>
              </a:tr>
              <a:tr h="370840">
                <a:tc>
                  <a:txBody>
                    <a:bodyPr/>
                    <a:lstStyle/>
                    <a:p>
                      <a:r>
                        <a:rPr lang="en-US" dirty="0"/>
                        <a:t>Which Schools?</a:t>
                      </a:r>
                    </a:p>
                  </a:txBody>
                  <a:tcPr/>
                </a:tc>
                <a:tc>
                  <a:txBody>
                    <a:bodyPr/>
                    <a:lstStyle/>
                    <a:p>
                      <a:r>
                        <a:rPr lang="en-US" dirty="0"/>
                        <a:t>All schools in the LEA, including charter schools with multiple sites</a:t>
                      </a:r>
                    </a:p>
                  </a:txBody>
                  <a:tcPr/>
                </a:tc>
                <a:tc>
                  <a:txBody>
                    <a:bodyPr/>
                    <a:lstStyle/>
                    <a:p>
                      <a:r>
                        <a:rPr lang="en-US" dirty="0"/>
                        <a:t>A school with fewer than 100 students</a:t>
                      </a:r>
                    </a:p>
                  </a:txBody>
                  <a:tcPr/>
                </a:tc>
                <a:extLst>
                  <a:ext uri="{0D108BD9-81ED-4DB2-BD59-A6C34878D82A}">
                    <a16:rowId xmlns:a16="http://schemas.microsoft.com/office/drawing/2014/main" val="2297375290"/>
                  </a:ext>
                </a:extLst>
              </a:tr>
              <a:tr h="370840">
                <a:tc>
                  <a:txBody>
                    <a:bodyPr/>
                    <a:lstStyle/>
                    <a:p>
                      <a:r>
                        <a:rPr lang="en-US" dirty="0"/>
                        <a:t>Which Students?</a:t>
                      </a:r>
                    </a:p>
                  </a:txBody>
                  <a:tcPr/>
                </a:tc>
                <a:tc>
                  <a:txBody>
                    <a:bodyPr/>
                    <a:lstStyle/>
                    <a:p>
                      <a:r>
                        <a:rPr lang="en-US" dirty="0"/>
                        <a:t>All K-12 students in the LEA, whether enrolled in a Title I-A or non-Title-I-A school</a:t>
                      </a:r>
                    </a:p>
                  </a:txBody>
                  <a:tcPr/>
                </a:tc>
                <a:tc>
                  <a:txBody>
                    <a:bodyPr/>
                    <a:lstStyle/>
                    <a:p>
                      <a:endParaRPr lang="en-US" dirty="0"/>
                    </a:p>
                  </a:txBody>
                  <a:tcPr/>
                </a:tc>
                <a:extLst>
                  <a:ext uri="{0D108BD9-81ED-4DB2-BD59-A6C34878D82A}">
                    <a16:rowId xmlns:a16="http://schemas.microsoft.com/office/drawing/2014/main" val="1830576652"/>
                  </a:ext>
                </a:extLst>
              </a:tr>
              <a:tr h="370840">
                <a:tc>
                  <a:txBody>
                    <a:bodyPr/>
                    <a:lstStyle/>
                    <a:p>
                      <a:r>
                        <a:rPr lang="en-US" dirty="0"/>
                        <a:t>Which Staff</a:t>
                      </a:r>
                    </a:p>
                  </a:txBody>
                  <a:tcPr/>
                </a:tc>
                <a:tc>
                  <a:txBody>
                    <a:bodyPr/>
                    <a:lstStyle/>
                    <a:p>
                      <a:r>
                        <a:rPr lang="en-US" dirty="0"/>
                        <a:t>All certified and non-certified instructional staff who are paid with state and local funds</a:t>
                      </a:r>
                    </a:p>
                  </a:txBody>
                  <a:tcPr/>
                </a:tc>
                <a:tc>
                  <a:txBody>
                    <a:bodyPr/>
                    <a:lstStyle/>
                    <a:p>
                      <a:r>
                        <a:rPr lang="en-US" dirty="0"/>
                        <a:t>Non-instructional/paraprofessionals whose full salary is paid with federal dollars</a:t>
                      </a:r>
                    </a:p>
                  </a:txBody>
                  <a:tcPr/>
                </a:tc>
                <a:extLst>
                  <a:ext uri="{0D108BD9-81ED-4DB2-BD59-A6C34878D82A}">
                    <a16:rowId xmlns:a16="http://schemas.microsoft.com/office/drawing/2014/main" val="1808690595"/>
                  </a:ext>
                </a:extLst>
              </a:tr>
            </a:tbl>
          </a:graphicData>
        </a:graphic>
      </p:graphicFrame>
      <p:sp>
        <p:nvSpPr>
          <p:cNvPr id="4" name="Slide Number Placeholder 3">
            <a:extLst>
              <a:ext uri="{FF2B5EF4-FFF2-40B4-BE49-F238E27FC236}">
                <a16:creationId xmlns:a16="http://schemas.microsoft.com/office/drawing/2014/main" id="{42C89B6A-27DD-C3F7-CF77-83437C593FE9}"/>
              </a:ext>
            </a:extLst>
          </p:cNvPr>
          <p:cNvSpPr>
            <a:spLocks noGrp="1"/>
          </p:cNvSpPr>
          <p:nvPr>
            <p:ph type="sldNum" sz="quarter" idx="12"/>
          </p:nvPr>
        </p:nvSpPr>
        <p:spPr/>
        <p:txBody>
          <a:bodyPr/>
          <a:lstStyle/>
          <a:p>
            <a:fld id="{E3A0F8C9-0536-44E3-92CA-2798A712B5A8}" type="slidenum">
              <a:rPr lang="en-US" smtClean="0"/>
              <a:t>9</a:t>
            </a:fld>
            <a:endParaRPr lang="en-US" dirty="0"/>
          </a:p>
        </p:txBody>
      </p:sp>
    </p:spTree>
    <p:extLst>
      <p:ext uri="{BB962C8B-B14F-4D97-AF65-F5344CB8AC3E}">
        <p14:creationId xmlns:p14="http://schemas.microsoft.com/office/powerpoint/2010/main" val="2592218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93351115291643ABEAA5E03FD77E84" ma:contentTypeVersion="16" ma:contentTypeDescription="Create a new document." ma:contentTypeScope="" ma:versionID="5a36a9ea544dc66b3a1a3d09c007c73b">
  <xsd:schema xmlns:xsd="http://www.w3.org/2001/XMLSchema" xmlns:xs="http://www.w3.org/2001/XMLSchema" xmlns:p="http://schemas.microsoft.com/office/2006/metadata/properties" xmlns:ns2="617ed337-7128-4ee4-853a-4b3abf6de8bc" xmlns:ns3="fb4ce569-0273-4228-9157-33b14876d013" targetNamespace="http://schemas.microsoft.com/office/2006/metadata/properties" ma:root="true" ma:fieldsID="3d608aa61b8ebc356bde554a1c3e14e2" ns2:_="" ns3:_="">
    <xsd:import namespace="617ed337-7128-4ee4-853a-4b3abf6de8bc"/>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ed337-7128-4ee4-853a-4b3abf6de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ed337-7128-4ee4-853a-4b3abf6de8bc">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184EF247-B877-4DB8-A108-69AC4776893A}">
  <ds:schemaRefs>
    <ds:schemaRef ds:uri="http://schemas.microsoft.com/sharepoint/v3/contenttype/forms"/>
  </ds:schemaRefs>
</ds:datastoreItem>
</file>

<file path=customXml/itemProps2.xml><?xml version="1.0" encoding="utf-8"?>
<ds:datastoreItem xmlns:ds="http://schemas.openxmlformats.org/officeDocument/2006/customXml" ds:itemID="{2B946D99-85CE-4456-A9AA-1CA9025E51D5}">
  <ds:schemaRefs>
    <ds:schemaRef ds:uri="617ed337-7128-4ee4-853a-4b3abf6de8bc"/>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B458DB-9672-4699-8C47-782FFF4CEFF3}">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fb4ce569-0273-4228-9157-33b14876d013"/>
    <ds:schemaRef ds:uri="617ed337-7128-4ee4-853a-4b3abf6de8b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10020</TotalTime>
  <Words>6051</Words>
  <Application>Microsoft Office PowerPoint</Application>
  <PresentationFormat>On-screen Show (4:3)</PresentationFormat>
  <Paragraphs>578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Segoe UI</vt:lpstr>
      <vt:lpstr>Wingdings</vt:lpstr>
      <vt:lpstr>Wingdings 2</vt:lpstr>
      <vt:lpstr>Office Theme</vt:lpstr>
      <vt:lpstr>Title I-A Comparability Refresher Training  </vt:lpstr>
      <vt:lpstr>Agenda</vt:lpstr>
      <vt:lpstr>Comparability Basics</vt:lpstr>
      <vt:lpstr>What is the Comparability Requirement?</vt:lpstr>
      <vt:lpstr>What is the Purpose of Comparability? </vt:lpstr>
      <vt:lpstr>Important Notes</vt:lpstr>
      <vt:lpstr>Important Notes Contd.</vt:lpstr>
      <vt:lpstr>Allowable Methods for Demonstrating Comparability</vt:lpstr>
      <vt:lpstr>Comparability At a Glance</vt:lpstr>
      <vt:lpstr>LEA Procedures and Sample Scenarios</vt:lpstr>
      <vt:lpstr>LEA Procedures</vt:lpstr>
      <vt:lpstr>Written Assurances for Comparability</vt:lpstr>
      <vt:lpstr>  Let’s look at some scenarios!   </vt:lpstr>
      <vt:lpstr>    </vt:lpstr>
      <vt:lpstr>PowerPoint Presentation</vt:lpstr>
      <vt:lpstr>  </vt:lpstr>
      <vt:lpstr>Reporting Tips and Instructions   </vt:lpstr>
      <vt:lpstr>Comparability Report Basics</vt:lpstr>
      <vt:lpstr>Which Reporting Form?</vt:lpstr>
      <vt:lpstr>Preparing to Complete Your Report </vt:lpstr>
      <vt:lpstr>The Process to Complete the Report (for applicable grade spans)</vt:lpstr>
      <vt:lpstr>The Process Contd.</vt:lpstr>
      <vt:lpstr>              Allowable Exclusions</vt:lpstr>
      <vt:lpstr>Definition of Title I-Like Programs</vt:lpstr>
      <vt:lpstr>Process for Taking Exclusions</vt:lpstr>
      <vt:lpstr> Process for Taking Exclusions Contd.</vt:lpstr>
      <vt:lpstr> Let’s Walk Through a Sample Report </vt:lpstr>
      <vt:lpstr> </vt:lpstr>
      <vt:lpstr> </vt:lpstr>
      <vt:lpstr>Assurances Page </vt:lpstr>
      <vt:lpstr>Sample Report Page</vt:lpstr>
      <vt:lpstr>Sample of a Record to Maintain on File:  School-Level Source Documentation</vt:lpstr>
      <vt:lpstr> What Records Do You Need to Keep on File?</vt:lpstr>
      <vt:lpstr>Submitting the Report </vt:lpstr>
      <vt:lpstr> Planning for Comparability Reporting Next Year </vt:lpstr>
      <vt:lpstr>Quick Comparability Quiz</vt:lpstr>
      <vt:lpstr>Quick Comparability Quiz</vt:lpstr>
      <vt:lpstr>                    Wrapping Up</vt:lpstr>
      <vt:lpstr>Questions? </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Chouinard</dc:creator>
  <cp:lastModifiedBy>Chouinard, Kim</cp:lastModifiedBy>
  <cp:revision>2</cp:revision>
  <cp:lastPrinted>2023-10-25T16:09:36Z</cp:lastPrinted>
  <dcterms:created xsi:type="dcterms:W3CDTF">2017-02-28T20:32:19Z</dcterms:created>
  <dcterms:modified xsi:type="dcterms:W3CDTF">2024-04-03T16:42:42Z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0x010100CD93351115291643ABEAA5E03FD77E84</vt:lpwstr>
  </property>
  <property fmtid="{D5CDD505-2E9C-101B-9397-08002B2CF9AE}" pid="3" name="AuthorIds_UIVersion_1024">
    <vt:lpwstr>77</vt:lpwstr>
  </property>
  <property fmtid="{D5CDD505-2E9C-101B-9397-08002B2CF9AE}" pid="4" name="MediaServiceImageTags">
    <vt:lpwstr/>
  </property>
</Properties>
</file>